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43" r:id="rId1"/>
  </p:sldMasterIdLst>
  <p:notesMasterIdLst>
    <p:notesMasterId r:id="rId8"/>
  </p:notesMasterIdLst>
  <p:handoutMasterIdLst>
    <p:handoutMasterId r:id="rId9"/>
  </p:handoutMasterIdLst>
  <p:sldIdLst>
    <p:sldId id="256" r:id="rId2"/>
    <p:sldId id="267" r:id="rId3"/>
    <p:sldId id="309" r:id="rId4"/>
    <p:sldId id="310" r:id="rId5"/>
    <p:sldId id="311" r:id="rId6"/>
    <p:sldId id="31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F7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28" autoAdjust="0"/>
    <p:restoredTop sz="83481" autoAdjust="0"/>
  </p:normalViewPr>
  <p:slideViewPr>
    <p:cSldViewPr>
      <p:cViewPr>
        <p:scale>
          <a:sx n="66" d="100"/>
          <a:sy n="66" d="100"/>
        </p:scale>
        <p:origin x="-1014" y="2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7/15/2014</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2AC90C-BD55-47DB-B6E8-C165060C41DF}" type="slidenum">
              <a:rPr lang="en-US" smtClean="0"/>
              <a:t>‹#›</a:t>
            </a:fld>
            <a:endParaRPr lang="en-US"/>
          </a:p>
        </p:txBody>
      </p:sp>
    </p:spTree>
    <p:extLst>
      <p:ext uri="{BB962C8B-B14F-4D97-AF65-F5344CB8AC3E}">
        <p14:creationId xmlns:p14="http://schemas.microsoft.com/office/powerpoint/2010/main" val="418711472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7/15/2014</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3DC14D-65E7-4D9A-B096-38F8D97606AF}" type="slidenum">
              <a:rPr lang="en-US" smtClean="0"/>
              <a:t>‹#›</a:t>
            </a:fld>
            <a:endParaRPr lang="en-US"/>
          </a:p>
        </p:txBody>
      </p:sp>
    </p:spTree>
    <p:extLst>
      <p:ext uri="{BB962C8B-B14F-4D97-AF65-F5344CB8AC3E}">
        <p14:creationId xmlns:p14="http://schemas.microsoft.com/office/powerpoint/2010/main" val="393451946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Thank you </a:t>
            </a:r>
            <a:r>
              <a:rPr lang="en-US" baseline="0" dirty="0" err="1" smtClean="0"/>
              <a:t>mr</a:t>
            </a:r>
            <a:r>
              <a:rPr lang="en-US" baseline="0" dirty="0" smtClean="0"/>
              <a:t> chair man, Good afternoon everybody. I am here to present my work intitule “</a:t>
            </a:r>
            <a:r>
              <a:rPr lang="en-US" sz="1200" b="0" dirty="0" smtClean="0">
                <a:solidFill>
                  <a:srgbClr val="002060"/>
                </a:solidFill>
              </a:rPr>
              <a:t>Modeling delay degradation due to NBTI in FPGA Look-Up Tables</a:t>
            </a:r>
            <a:r>
              <a:rPr lang="en-US" baseline="0" dirty="0" smtClean="0"/>
              <a:t>”.</a:t>
            </a:r>
          </a:p>
        </p:txBody>
      </p:sp>
    </p:spTree>
    <p:extLst>
      <p:ext uri="{BB962C8B-B14F-4D97-AF65-F5344CB8AC3E}">
        <p14:creationId xmlns:p14="http://schemas.microsoft.com/office/powerpoint/2010/main" val="515320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characterization for modeling the reliability of digital integrated circuit is an expensive operation. And the simulations methods need a measurement results to validate the model of a real application. In addition we are limited to access to the internal structure of the novel technology to develop a real model, in  our case we can not have an access to the structure of LUT.</a:t>
            </a:r>
          </a:p>
          <a:p>
            <a:r>
              <a:rPr lang="en-US" sz="1200" b="0" i="0" u="none" strike="noStrike" kern="1200" baseline="0" dirty="0" smtClean="0">
                <a:solidFill>
                  <a:schemeClr val="tx1"/>
                </a:solidFill>
                <a:latin typeface="+mn-lt"/>
                <a:ea typeface="+mn-ea"/>
                <a:cs typeface="+mn-cs"/>
              </a:rPr>
              <a:t>For these reasons the objectives of this work is to measure the delay degradation depending on the time and the operating conditions then identify mechanism responsible in order to model his effect to the timing of LUT.</a:t>
            </a:r>
          </a:p>
        </p:txBody>
      </p:sp>
    </p:spTree>
    <p:extLst>
      <p:ext uri="{BB962C8B-B14F-4D97-AF65-F5344CB8AC3E}">
        <p14:creationId xmlns:p14="http://schemas.microsoft.com/office/powerpoint/2010/main" val="1253180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developed a low cost test bench which consist of a several circuit under test connected to measuring circuit in order to measure propagation time and duty cycle.</a:t>
            </a:r>
          </a:p>
          <a:p>
            <a:r>
              <a:rPr lang="en-US" dirty="0" smtClean="0"/>
              <a:t>We</a:t>
            </a:r>
            <a:r>
              <a:rPr lang="en-US" baseline="0" dirty="0" smtClean="0"/>
              <a:t> also developed a control circuit to manage the time and the operation of the test bench. This test bench communicate with a real time monitoring system </a:t>
            </a:r>
            <a:r>
              <a:rPr lang="en-US" baseline="0" dirty="0" smtClean="0"/>
              <a:t>to acquire and process the data.</a:t>
            </a:r>
            <a:endParaRPr lang="en-US" baseline="0" dirty="0" smtClean="0"/>
          </a:p>
          <a:p>
            <a:endParaRPr lang="en-US" baseline="0" dirty="0" smtClean="0"/>
          </a:p>
          <a:p>
            <a:r>
              <a:rPr lang="en-US" baseline="0" dirty="0" smtClean="0"/>
              <a:t>We </a:t>
            </a:r>
            <a:r>
              <a:rPr lang="en-US" baseline="0" dirty="0" smtClean="0"/>
              <a:t>implemented </a:t>
            </a:r>
            <a:r>
              <a:rPr lang="en-US" baseline="0" dirty="0" smtClean="0"/>
              <a:t>56 CUTs, when each one consists of 9 LUT configured as buffer </a:t>
            </a:r>
            <a:r>
              <a:rPr lang="en-US" baseline="0" dirty="0" smtClean="0"/>
              <a:t>stressed by 7 different </a:t>
            </a:r>
            <a:r>
              <a:rPr lang="en-US" baseline="0" dirty="0" smtClean="0"/>
              <a:t>duty cycle under low frequency to eliminate the effect of hot carrier injection.</a:t>
            </a:r>
            <a:endParaRPr lang="en-US" dirty="0"/>
          </a:p>
        </p:txBody>
      </p:sp>
    </p:spTree>
    <p:extLst>
      <p:ext uri="{BB962C8B-B14F-4D97-AF65-F5344CB8AC3E}">
        <p14:creationId xmlns:p14="http://schemas.microsoft.com/office/powerpoint/2010/main" val="2198220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t>
            </a:r>
            <a:r>
              <a:rPr lang="en-US" baseline="0" smtClean="0"/>
              <a:t>results </a:t>
            </a:r>
            <a:r>
              <a:rPr lang="en-US" baseline="0" smtClean="0"/>
              <a:t>during 3000 </a:t>
            </a:r>
            <a:r>
              <a:rPr lang="en-US" baseline="0" dirty="0" smtClean="0"/>
              <a:t>hours </a:t>
            </a:r>
            <a:r>
              <a:rPr lang="en-US" baseline="0" dirty="0" smtClean="0"/>
              <a:t>of accelerated </a:t>
            </a:r>
            <a:r>
              <a:rPr lang="en-US" baseline="0" dirty="0" smtClean="0"/>
              <a:t>aging test show that the fall delay degraded faster when duty cycle near to zero and upgraded while close to 1</a:t>
            </a:r>
            <a:r>
              <a:rPr lang="en-US" baseline="0" dirty="0" smtClean="0"/>
              <a:t>.</a:t>
            </a:r>
          </a:p>
          <a:p>
            <a:r>
              <a:rPr lang="en-US" baseline="0" dirty="0" smtClean="0"/>
              <a:t> We did not see any </a:t>
            </a:r>
            <a:r>
              <a:rPr lang="en-US" baseline="0" dirty="0" smtClean="0"/>
              <a:t>hard failure of individual test cells and the results are very repeatable witch meaning no TDDB aging mechanism and no </a:t>
            </a:r>
            <a:r>
              <a:rPr lang="en-US" baseline="0" dirty="0" err="1" smtClean="0"/>
              <a:t>electromigration</a:t>
            </a:r>
            <a:r>
              <a:rPr lang="en-US" baseline="0" dirty="0" smtClean="0"/>
              <a:t>. </a:t>
            </a:r>
            <a:endParaRPr lang="en-US" baseline="0" dirty="0" smtClean="0"/>
          </a:p>
          <a:p>
            <a:r>
              <a:rPr lang="en-US" baseline="0" dirty="0" smtClean="0"/>
              <a:t>As mentioned before, we use low frequency stress and technology of 65 nm So </a:t>
            </a:r>
            <a:r>
              <a:rPr lang="en-US" baseline="0" dirty="0" smtClean="0"/>
              <a:t>the </a:t>
            </a:r>
            <a:r>
              <a:rPr lang="en-US" baseline="0" dirty="0" smtClean="0"/>
              <a:t>responsible aging </a:t>
            </a:r>
            <a:r>
              <a:rPr lang="en-US" baseline="0" dirty="0" smtClean="0"/>
              <a:t>mechanism is </a:t>
            </a:r>
            <a:r>
              <a:rPr lang="en-US" baseline="0" dirty="0" smtClean="0"/>
              <a:t>NBTI.</a:t>
            </a:r>
            <a:endParaRPr lang="en-US" dirty="0"/>
          </a:p>
        </p:txBody>
      </p:sp>
    </p:spTree>
    <p:extLst>
      <p:ext uri="{BB962C8B-B14F-4D97-AF65-F5344CB8AC3E}">
        <p14:creationId xmlns:p14="http://schemas.microsoft.com/office/powerpoint/2010/main" val="3689001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analyses the experimental results we divided the transistors of LUT into 3 groups : one related to the duty cycle of the stress signal</a:t>
            </a:r>
          </a:p>
          <a:p>
            <a:r>
              <a:rPr lang="en-US" baseline="0" dirty="0" smtClean="0"/>
              <a:t>Other is complement to the first one and third not related to the stress signal</a:t>
            </a:r>
            <a:r>
              <a:rPr lang="en-US" baseline="0" dirty="0" smtClean="0"/>
              <a:t>.</a:t>
            </a:r>
            <a:endParaRPr lang="en-US" baseline="0" dirty="0" smtClean="0"/>
          </a:p>
          <a:p>
            <a:r>
              <a:rPr lang="en-US" baseline="0" dirty="0" smtClean="0"/>
              <a:t>In addition, the degradation of transistors </a:t>
            </a:r>
            <a:r>
              <a:rPr lang="en-US" baseline="0" dirty="0" smtClean="0"/>
              <a:t>of the group 1 (stressed and measured) is </a:t>
            </a:r>
            <a:r>
              <a:rPr lang="en-US" baseline="0" dirty="0" smtClean="0"/>
              <a:t>proportional to the square of </a:t>
            </a:r>
            <a:r>
              <a:rPr lang="en-US" baseline="0" dirty="0" smtClean="0"/>
              <a:t>that of group 2.</a:t>
            </a:r>
            <a:endParaRPr lang="en-US" baseline="0" dirty="0" smtClean="0"/>
          </a:p>
          <a:p>
            <a:r>
              <a:rPr lang="en-US" baseline="0" dirty="0" smtClean="0"/>
              <a:t>DC0 of fall delay is square to the DC1.</a:t>
            </a:r>
          </a:p>
          <a:p>
            <a:endParaRPr lang="en-US" baseline="0" dirty="0" smtClean="0"/>
          </a:p>
          <a:p>
            <a:r>
              <a:rPr lang="en-US" baseline="0" dirty="0" smtClean="0"/>
              <a:t>This is the </a:t>
            </a:r>
            <a:r>
              <a:rPr lang="en-US" baseline="0" dirty="0" err="1" smtClean="0"/>
              <a:t>globale</a:t>
            </a:r>
            <a:r>
              <a:rPr lang="en-US" baseline="0" dirty="0" smtClean="0"/>
              <a:t> expression of our semi-</a:t>
            </a:r>
            <a:r>
              <a:rPr lang="en-US" baseline="0" dirty="0" err="1" smtClean="0"/>
              <a:t>emperical</a:t>
            </a:r>
            <a:r>
              <a:rPr lang="en-US" baseline="0" dirty="0" smtClean="0"/>
              <a:t> </a:t>
            </a:r>
            <a:r>
              <a:rPr lang="en-US" baseline="0" dirty="0" smtClean="0"/>
              <a:t>model of delay degradation due to NBTI.</a:t>
            </a:r>
          </a:p>
          <a:p>
            <a:r>
              <a:rPr lang="en-US" baseline="0" dirty="0" smtClean="0"/>
              <a:t>This model is based on power law with two different exponent.</a:t>
            </a:r>
            <a:endParaRPr lang="en-US" dirty="0"/>
          </a:p>
        </p:txBody>
      </p:sp>
    </p:spTree>
    <p:extLst>
      <p:ext uri="{BB962C8B-B14F-4D97-AF65-F5344CB8AC3E}">
        <p14:creationId xmlns:p14="http://schemas.microsoft.com/office/powerpoint/2010/main" val="39813435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Image 6" descr="image-CI-background.jp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975" y="-38100"/>
            <a:ext cx="6505575" cy="543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7" descr="image-CI-background2.jpg"/>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51125" y="2635250"/>
            <a:ext cx="6492875"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userDrawn="1"/>
        </p:nvSpPr>
        <p:spPr bwMode="auto">
          <a:xfrm>
            <a:off x="0" y="1262090"/>
            <a:ext cx="9144000" cy="5646709"/>
          </a:xfrm>
          <a:prstGeom prst="rect">
            <a:avLst/>
          </a:prstGeom>
          <a:gradFill flip="none" rotWithShape="1">
            <a:gsLst>
              <a:gs pos="100000">
                <a:srgbClr val="10549B"/>
              </a:gs>
              <a:gs pos="56000">
                <a:srgbClr val="FFFFFF">
                  <a:alpha val="57000"/>
                </a:srgbClr>
              </a:gs>
            </a:gsLst>
            <a:path path="circle">
              <a:fillToRect l="50000" t="50000" r="50000" b="50000"/>
            </a:path>
            <a:tileRect/>
          </a:gradFill>
          <a:ln w="9525" cap="flat" cmpd="sng" algn="ctr">
            <a:noFill/>
            <a:prstDash val="solid"/>
            <a:round/>
            <a:headEnd type="none" w="med" len="med"/>
            <a:tailEnd type="none" w="med" len="med"/>
          </a:ln>
          <a:effectLst/>
        </p:spPr>
        <p:txBody>
          <a:bodyPr/>
          <a:lstStyle/>
          <a:p>
            <a:pPr>
              <a:spcBef>
                <a:spcPct val="20000"/>
              </a:spcBef>
              <a:buFontTx/>
              <a:buChar char="•"/>
              <a:defRPr/>
            </a:pPr>
            <a:endParaRPr lang="fr-FR">
              <a:latin typeface="Arial" charset="0"/>
              <a:ea typeface="ＭＳ Ｐゴシック" charset="0"/>
            </a:endParaRPr>
          </a:p>
        </p:txBody>
      </p:sp>
      <p:sp>
        <p:nvSpPr>
          <p:cNvPr id="9" name="ZoneTexte 9"/>
          <p:cNvSpPr txBox="1">
            <a:spLocks noChangeArrowheads="1"/>
          </p:cNvSpPr>
          <p:nvPr/>
        </p:nvSpPr>
        <p:spPr bwMode="auto">
          <a:xfrm>
            <a:off x="1922055" y="6553200"/>
            <a:ext cx="52466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fontAlgn="b"/>
            <a:r>
              <a:rPr lang="fr-FR" sz="1400" b="1" dirty="0" smtClean="0">
                <a:solidFill>
                  <a:srgbClr val="000090"/>
                </a:solidFill>
              </a:rPr>
              <a:t>Lausanne (</a:t>
            </a:r>
            <a:r>
              <a:rPr lang="fr-FR" sz="1400" b="1" dirty="0" err="1" smtClean="0">
                <a:solidFill>
                  <a:srgbClr val="000090"/>
                </a:solidFill>
              </a:rPr>
              <a:t>Switzerland</a:t>
            </a:r>
            <a:r>
              <a:rPr lang="fr-FR" sz="1400" b="1" dirty="0" smtClean="0">
                <a:solidFill>
                  <a:srgbClr val="000090"/>
                </a:solidFill>
              </a:rPr>
              <a:t>), </a:t>
            </a:r>
            <a:r>
              <a:rPr lang="en-US" sz="1400" b="1" kern="1200" dirty="0" smtClean="0">
                <a:solidFill>
                  <a:srgbClr val="000090"/>
                </a:solidFill>
                <a:latin typeface="Arial" charset="0"/>
                <a:ea typeface="ＭＳ Ｐゴシック" charset="0"/>
                <a:cs typeface="ＭＳ Ｐゴシック" charset="0"/>
              </a:rPr>
              <a:t>29th August – 2nd September 2016</a:t>
            </a:r>
          </a:p>
        </p:txBody>
      </p:sp>
      <p:sp>
        <p:nvSpPr>
          <p:cNvPr id="10" name="Rectangle 30"/>
          <p:cNvSpPr>
            <a:spLocks noChangeArrowheads="1"/>
          </p:cNvSpPr>
          <p:nvPr/>
        </p:nvSpPr>
        <p:spPr bwMode="auto">
          <a:xfrm>
            <a:off x="0" y="0"/>
            <a:ext cx="9175750" cy="1249363"/>
          </a:xfrm>
          <a:prstGeom prst="rect">
            <a:avLst/>
          </a:prstGeom>
          <a:solidFill>
            <a:srgbClr val="C00000"/>
          </a:solidFill>
          <a:ln>
            <a:noFill/>
          </a:ln>
          <a:extLst/>
        </p:spPr>
        <p:txBody>
          <a:bodyPr wrap="none" lIns="90000" tIns="46800" rIns="90000" bIns="46800" anchor="ctr"/>
          <a:lstStyle/>
          <a:p>
            <a:pPr>
              <a:spcBef>
                <a:spcPct val="20000"/>
              </a:spcBef>
              <a:buFontTx/>
              <a:buChar char="•"/>
            </a:pPr>
            <a:endParaRPr lang="de-DE">
              <a:solidFill>
                <a:schemeClr val="bg1"/>
              </a:solidFill>
            </a:endParaRPr>
          </a:p>
        </p:txBody>
      </p:sp>
      <p:sp>
        <p:nvSpPr>
          <p:cNvPr id="11" name="Rectangle 11"/>
          <p:cNvSpPr>
            <a:spLocks noChangeArrowheads="1"/>
          </p:cNvSpPr>
          <p:nvPr/>
        </p:nvSpPr>
        <p:spPr bwMode="auto">
          <a:xfrm>
            <a:off x="0" y="1203325"/>
            <a:ext cx="9175750" cy="58738"/>
          </a:xfrm>
          <a:prstGeom prst="rect">
            <a:avLst/>
          </a:prstGeom>
          <a:solidFill>
            <a:srgbClr val="FBED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spcBef>
                <a:spcPct val="20000"/>
              </a:spcBef>
              <a:buFontTx/>
              <a:buChar char="•"/>
            </a:pPr>
            <a:endParaRPr lang="fr-FR"/>
          </a:p>
        </p:txBody>
      </p:sp>
      <p:sp>
        <p:nvSpPr>
          <p:cNvPr id="36866" name="Rectangle 2"/>
          <p:cNvSpPr>
            <a:spLocks noGrp="1" noChangeArrowheads="1"/>
          </p:cNvSpPr>
          <p:nvPr>
            <p:ph type="ctrTitle"/>
          </p:nvPr>
        </p:nvSpPr>
        <p:spPr>
          <a:xfrm>
            <a:off x="685800" y="1510110"/>
            <a:ext cx="7772400" cy="1969690"/>
          </a:xfrm>
        </p:spPr>
        <p:txBody>
          <a:bodyPr anchorCtr="1"/>
          <a:lstStyle>
            <a:lvl1pPr algn="ctr">
              <a:defRPr sz="3600" baseline="0">
                <a:solidFill>
                  <a:srgbClr val="000090"/>
                </a:solidFill>
              </a:defRPr>
            </a:lvl1pPr>
          </a:lstStyle>
          <a:p>
            <a:r>
              <a:rPr lang="en-US" smtClean="0"/>
              <a:t>Click to edit Master title style</a:t>
            </a:r>
            <a:endParaRPr lang="en-US" dirty="0"/>
          </a:p>
        </p:txBody>
      </p:sp>
      <p:sp>
        <p:nvSpPr>
          <p:cNvPr id="36867" name="Rectangle 3"/>
          <p:cNvSpPr>
            <a:spLocks noGrp="1" noChangeArrowheads="1"/>
          </p:cNvSpPr>
          <p:nvPr>
            <p:ph type="subTitle" idx="1"/>
          </p:nvPr>
        </p:nvSpPr>
        <p:spPr>
          <a:xfrm>
            <a:off x="685800" y="3534520"/>
            <a:ext cx="7772400" cy="1638300"/>
          </a:xfrm>
        </p:spPr>
        <p:txBody>
          <a:bodyPr anchor="ctr" anchorCtr="1"/>
          <a:lstStyle>
            <a:lvl1pPr marL="0" indent="0" algn="ctr">
              <a:buFont typeface="Arial" charset="0"/>
              <a:buNone/>
              <a:defRPr sz="3200" b="0">
                <a:solidFill>
                  <a:srgbClr val="000090"/>
                </a:solidFill>
              </a:defRPr>
            </a:lvl1pPr>
          </a:lstStyle>
          <a:p>
            <a:r>
              <a:rPr lang="en-US" smtClean="0"/>
              <a:t>Click to edit Master subtitle style</a:t>
            </a:r>
            <a:endParaRPr lang="en-US" dirty="0"/>
          </a:p>
        </p:txBody>
      </p:sp>
      <p:sp>
        <p:nvSpPr>
          <p:cNvPr id="7" name="Picture Placeholder 6"/>
          <p:cNvSpPr>
            <a:spLocks noGrp="1"/>
          </p:cNvSpPr>
          <p:nvPr>
            <p:ph type="pic" sz="quarter" idx="10"/>
          </p:nvPr>
        </p:nvSpPr>
        <p:spPr>
          <a:xfrm>
            <a:off x="685800" y="5305360"/>
            <a:ext cx="7772400" cy="1295400"/>
          </a:xfrm>
        </p:spPr>
        <p:txBody>
          <a:bodyPr anchor="ctr" anchorCtr="1"/>
          <a:lstStyle>
            <a:lvl1pPr marL="0" indent="0" algn="ctr">
              <a:buNone/>
              <a:defRPr baseline="0"/>
            </a:lvl1pPr>
          </a:lstStyle>
          <a:p>
            <a:pPr lvl="0"/>
            <a:r>
              <a:rPr lang="en-US" noProof="0" smtClean="0"/>
              <a:t>Click icon to add picture</a:t>
            </a:r>
            <a:endParaRPr lang="en-US" noProof="0" dirty="0"/>
          </a:p>
        </p:txBody>
      </p:sp>
      <p:pic>
        <p:nvPicPr>
          <p:cNvPr id="1026" name="Picture 2" descr="http://www.fpl2016.org/images/logo-w-over-r.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919537" y="550862"/>
            <a:ext cx="1304925" cy="1304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886716"/>
      </p:ext>
    </p:extLst>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lide finale">
    <p:spTree>
      <p:nvGrpSpPr>
        <p:cNvPr id="1" name=""/>
        <p:cNvGrpSpPr/>
        <p:nvPr/>
      </p:nvGrpSpPr>
      <p:grpSpPr>
        <a:xfrm>
          <a:off x="0" y="0"/>
          <a:ext cx="0" cy="0"/>
          <a:chOff x="0" y="0"/>
          <a:chExt cx="0" cy="0"/>
        </a:xfrm>
      </p:grpSpPr>
      <p:sp>
        <p:nvSpPr>
          <p:cNvPr id="6" name="Rectangle 30"/>
          <p:cNvSpPr>
            <a:spLocks noChangeArrowheads="1"/>
          </p:cNvSpPr>
          <p:nvPr userDrawn="1"/>
        </p:nvSpPr>
        <p:spPr bwMode="auto">
          <a:xfrm>
            <a:off x="0" y="10955"/>
            <a:ext cx="9175750" cy="894269"/>
          </a:xfrm>
          <a:prstGeom prst="rect">
            <a:avLst/>
          </a:prstGeom>
          <a:solidFill>
            <a:srgbClr val="C00000"/>
          </a:solidFill>
          <a:ln>
            <a:noFill/>
          </a:ln>
          <a:extLst/>
        </p:spPr>
        <p:txBody>
          <a:bodyPr wrap="none" lIns="90000" tIns="46800" rIns="90000" bIns="46800" anchor="ctr"/>
          <a:lstStyle/>
          <a:p>
            <a:pPr>
              <a:spcBef>
                <a:spcPct val="20000"/>
              </a:spcBef>
              <a:buFontTx/>
              <a:buChar char="•"/>
            </a:pPr>
            <a:endParaRPr lang="de-DE">
              <a:solidFill>
                <a:schemeClr val="bg1"/>
              </a:solidFill>
            </a:endParaRPr>
          </a:p>
        </p:txBody>
      </p:sp>
      <p:sp>
        <p:nvSpPr>
          <p:cNvPr id="17" name="Titre 3"/>
          <p:cNvSpPr>
            <a:spLocks noGrp="1"/>
          </p:cNvSpPr>
          <p:nvPr>
            <p:ph type="title" hasCustomPrompt="1"/>
          </p:nvPr>
        </p:nvSpPr>
        <p:spPr>
          <a:xfrm>
            <a:off x="1242" y="0"/>
            <a:ext cx="9142758" cy="795322"/>
          </a:xfrm>
          <a:prstGeom prst="rect">
            <a:avLst/>
          </a:prstGeom>
        </p:spPr>
        <p:txBody>
          <a:bodyPr vert="horz" anchor="ctr"/>
          <a:lstStyle>
            <a:lvl1pPr marL="108000">
              <a:lnSpc>
                <a:spcPct val="100000"/>
              </a:lnSpc>
              <a:defRPr lang="fr-FR" sz="2800" kern="1200" smtClean="0">
                <a:solidFill>
                  <a:srgbClr val="E6F1FF"/>
                </a:solidFill>
                <a:latin typeface="Oswald Regular"/>
                <a:ea typeface="+mj-ea"/>
                <a:cs typeface="Oswald Regular"/>
              </a:defRPr>
            </a:lvl1pPr>
          </a:lstStyle>
          <a:p>
            <a:r>
              <a:rPr lang="fr-FR" dirty="0" smtClean="0"/>
              <a:t>CLIQUEZ ET MODIFIEZ LE TITRE</a:t>
            </a:r>
            <a:endParaRPr lang="fr-FR" dirty="0"/>
          </a:p>
        </p:txBody>
      </p:sp>
      <p:pic>
        <p:nvPicPr>
          <p:cNvPr id="4" name="Image 14"/>
          <p:cNvPicPr>
            <a:picLocks noChangeAspect="1"/>
          </p:cNvPicPr>
          <p:nvPr userDrawn="1"/>
        </p:nvPicPr>
        <p:blipFill>
          <a:blip r:embed="rId2" cstate="screen">
            <a:clrChange>
              <a:clrFrom>
                <a:srgbClr val="FFFFFF"/>
              </a:clrFrom>
              <a:clrTo>
                <a:srgbClr val="FFFFFF">
                  <a:alpha val="0"/>
                </a:srgbClr>
              </a:clrTo>
            </a:clrChange>
          </a:blip>
          <a:stretch>
            <a:fillRect/>
          </a:stretch>
        </p:blipFill>
        <p:spPr>
          <a:xfrm>
            <a:off x="2702472" y="3404082"/>
            <a:ext cx="3674563" cy="1706641"/>
          </a:xfrm>
          <a:prstGeom prst="rect">
            <a:avLst/>
          </a:prstGeom>
        </p:spPr>
      </p:pic>
      <p:sp>
        <p:nvSpPr>
          <p:cNvPr id="5" name="Rectangle 4"/>
          <p:cNvSpPr/>
          <p:nvPr userDrawn="1"/>
        </p:nvSpPr>
        <p:spPr>
          <a:xfrm>
            <a:off x="3205170" y="4949140"/>
            <a:ext cx="2710999" cy="400110"/>
          </a:xfrm>
          <a:prstGeom prst="rect">
            <a:avLst/>
          </a:prstGeom>
        </p:spPr>
        <p:txBody>
          <a:bodyPr wrap="none">
            <a:spAutoFit/>
          </a:bodyPr>
          <a:lstStyle/>
          <a:p>
            <a:pPr>
              <a:lnSpc>
                <a:spcPct val="80000"/>
              </a:lnSpc>
            </a:pPr>
            <a:r>
              <a:rPr lang="fr-FR" sz="2400" dirty="0" err="1" smtClean="0">
                <a:solidFill>
                  <a:srgbClr val="1C7ABE"/>
                </a:solidFill>
                <a:latin typeface="Oswald Regular"/>
                <a:cs typeface="Oswald Regular"/>
                <a:sym typeface="Wingdings"/>
              </a:rPr>
              <a:t>www.ims-bordeaux.fr</a:t>
            </a:r>
            <a:endParaRPr lang="fr-FR" sz="2400" dirty="0">
              <a:solidFill>
                <a:srgbClr val="1C7ABE"/>
              </a:solidFill>
              <a:latin typeface="Oswald Regular"/>
              <a:cs typeface="Oswald Regular"/>
            </a:endParaRPr>
          </a:p>
        </p:txBody>
      </p:sp>
    </p:spTree>
    <p:extLst>
      <p:ext uri="{BB962C8B-B14F-4D97-AF65-F5344CB8AC3E}">
        <p14:creationId xmlns:p14="http://schemas.microsoft.com/office/powerpoint/2010/main" val="15538460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Content Placeholder 2"/>
          <p:cNvSpPr>
            <a:spLocks noGrp="1"/>
          </p:cNvSpPr>
          <p:nvPr>
            <p:ph idx="1"/>
          </p:nvPr>
        </p:nvSpPr>
        <p:spPr>
          <a:xfrm>
            <a:off x="182880" y="1051501"/>
            <a:ext cx="8778240" cy="5157788"/>
          </a:xfrm>
        </p:spPr>
        <p:txBody>
          <a:bodyPr/>
          <a:lstStyle>
            <a:lvl1pPr>
              <a:buSzPct val="125000"/>
              <a:buFont typeface="Arial" pitchFamily="34" charset="0"/>
              <a:buChar char="•"/>
              <a:defRPr/>
            </a:lvl1pPr>
            <a:lvl2pPr>
              <a:buFont typeface="Arial" pitchFamily="34" charset="0"/>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6" name="Image 15"/>
          <p:cNvPicPr>
            <a:picLocks noChangeAspect="1"/>
          </p:cNvPicPr>
          <p:nvPr userDrawn="1"/>
        </p:nvPicPr>
        <p:blipFill>
          <a:blip r:embed="rId2" cstate="screen">
            <a:clrChange>
              <a:clrFrom>
                <a:srgbClr val="FFFFFF"/>
              </a:clrFrom>
              <a:clrTo>
                <a:srgbClr val="FFFFFF">
                  <a:alpha val="0"/>
                </a:srgbClr>
              </a:clrTo>
            </a:clrChange>
          </a:blip>
          <a:stretch>
            <a:fillRect/>
          </a:stretch>
        </p:blipFill>
        <p:spPr>
          <a:xfrm>
            <a:off x="229424" y="6197501"/>
            <a:ext cx="1446976" cy="672044"/>
          </a:xfrm>
          <a:prstGeom prst="rect">
            <a:avLst/>
          </a:prstGeom>
        </p:spPr>
      </p:pic>
      <p:sp>
        <p:nvSpPr>
          <p:cNvPr id="7" name="ZoneTexte 9"/>
          <p:cNvSpPr txBox="1">
            <a:spLocks noChangeArrowheads="1"/>
          </p:cNvSpPr>
          <p:nvPr userDrawn="1"/>
        </p:nvSpPr>
        <p:spPr bwMode="auto">
          <a:xfrm>
            <a:off x="1936847" y="6553200"/>
            <a:ext cx="52466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fontAlgn="b"/>
            <a:r>
              <a:rPr lang="fr-FR" sz="1400" b="1" dirty="0" smtClean="0">
                <a:solidFill>
                  <a:srgbClr val="000090"/>
                </a:solidFill>
              </a:rPr>
              <a:t>Lausanne (</a:t>
            </a:r>
            <a:r>
              <a:rPr lang="fr-FR" sz="1400" b="1" dirty="0" err="1" smtClean="0">
                <a:solidFill>
                  <a:srgbClr val="000090"/>
                </a:solidFill>
              </a:rPr>
              <a:t>Switzerland</a:t>
            </a:r>
            <a:r>
              <a:rPr lang="fr-FR" sz="1400" b="1" dirty="0" smtClean="0">
                <a:solidFill>
                  <a:srgbClr val="000090"/>
                </a:solidFill>
              </a:rPr>
              <a:t>), </a:t>
            </a:r>
            <a:r>
              <a:rPr lang="en-US" sz="1400" b="1" kern="1200" dirty="0" smtClean="0">
                <a:solidFill>
                  <a:srgbClr val="000090"/>
                </a:solidFill>
                <a:latin typeface="Arial" charset="0"/>
                <a:ea typeface="ＭＳ Ｐゴシック" charset="0"/>
                <a:cs typeface="ＭＳ Ｐゴシック" charset="0"/>
              </a:rPr>
              <a:t>29th August – 2nd September 2016</a:t>
            </a:r>
          </a:p>
        </p:txBody>
      </p:sp>
      <p:sp>
        <p:nvSpPr>
          <p:cNvPr id="8" name="ZoneTexte 24"/>
          <p:cNvSpPr txBox="1"/>
          <p:nvPr userDrawn="1"/>
        </p:nvSpPr>
        <p:spPr>
          <a:xfrm>
            <a:off x="8133810" y="6550223"/>
            <a:ext cx="705390" cy="307777"/>
          </a:xfrm>
          <a:prstGeom prst="rect">
            <a:avLst/>
          </a:prstGeom>
          <a:noFill/>
        </p:spPr>
        <p:txBody>
          <a:bodyPr wrap="square" rtlCol="0">
            <a:spAutoFit/>
          </a:bodyPr>
          <a:lstStyle/>
          <a:p>
            <a:pPr algn="ctr"/>
            <a:fld id="{304A63D9-AE1E-6E49-80D7-6F35B89B4748}" type="slidenum">
              <a:rPr lang="fr-FR" sz="1400" b="1" smtClean="0">
                <a:solidFill>
                  <a:srgbClr val="002060"/>
                </a:solidFill>
                <a:latin typeface="+mj-lt"/>
                <a:cs typeface="Geneva"/>
              </a:rPr>
              <a:pPr algn="ctr"/>
              <a:t>‹#›</a:t>
            </a:fld>
            <a:r>
              <a:rPr lang="fr-FR" sz="1400" b="1" dirty="0" smtClean="0">
                <a:solidFill>
                  <a:srgbClr val="002060"/>
                </a:solidFill>
                <a:latin typeface="+mj-lt"/>
                <a:cs typeface="Geneva"/>
              </a:rPr>
              <a:t>/4</a:t>
            </a:r>
            <a:endParaRPr lang="fr-FR" sz="1400" b="1" dirty="0">
              <a:solidFill>
                <a:srgbClr val="002060"/>
              </a:solidFill>
              <a:latin typeface="+mj-lt"/>
              <a:cs typeface="Geneva"/>
            </a:endParaRPr>
          </a:p>
        </p:txBody>
      </p:sp>
    </p:spTree>
    <p:extLst>
      <p:ext uri="{BB962C8B-B14F-4D97-AF65-F5344CB8AC3E}">
        <p14:creationId xmlns:p14="http://schemas.microsoft.com/office/powerpoint/2010/main" val="24955799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4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383323"/>
            <a:ext cx="5486400" cy="33442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0862C8F-4671-4D4C-A863-62F9CDF1451B}" type="slidenum">
              <a:rPr lang="en-US"/>
              <a:pPr/>
              <a:t>‹#›</a:t>
            </a:fld>
            <a:endParaRPr lang="en-US"/>
          </a:p>
        </p:txBody>
      </p:sp>
      <p:sp>
        <p:nvSpPr>
          <p:cNvPr id="6" name="Rectangle 30"/>
          <p:cNvSpPr>
            <a:spLocks noChangeArrowheads="1"/>
          </p:cNvSpPr>
          <p:nvPr userDrawn="1"/>
        </p:nvSpPr>
        <p:spPr bwMode="auto">
          <a:xfrm>
            <a:off x="0" y="10955"/>
            <a:ext cx="9175750" cy="894269"/>
          </a:xfrm>
          <a:prstGeom prst="rect">
            <a:avLst/>
          </a:prstGeom>
          <a:solidFill>
            <a:srgbClr val="C00000"/>
          </a:solidFill>
          <a:ln>
            <a:noFill/>
          </a:ln>
          <a:extLst/>
        </p:spPr>
        <p:txBody>
          <a:bodyPr wrap="none" lIns="90000" tIns="46800" rIns="90000" bIns="46800" anchor="ctr"/>
          <a:lstStyle/>
          <a:p>
            <a:pPr>
              <a:spcBef>
                <a:spcPct val="20000"/>
              </a:spcBef>
              <a:buFontTx/>
              <a:buChar char="•"/>
            </a:pPr>
            <a:endParaRPr lang="de-DE">
              <a:solidFill>
                <a:schemeClr val="bg1"/>
              </a:solidFill>
            </a:endParaRPr>
          </a:p>
        </p:txBody>
      </p:sp>
    </p:spTree>
    <p:extLst>
      <p:ext uri="{BB962C8B-B14F-4D97-AF65-F5344CB8AC3E}">
        <p14:creationId xmlns:p14="http://schemas.microsoft.com/office/powerpoint/2010/main" val="3830220492"/>
      </p:ext>
    </p:extLst>
  </p:cSld>
  <p:clrMapOvr>
    <a:masterClrMapping/>
  </p:clrMapOvr>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8913" y="104775"/>
            <a:ext cx="8955087" cy="863600"/>
          </a:xfrm>
        </p:spPr>
        <p:txBody>
          <a:bodyPr/>
          <a:lstStyle/>
          <a:p>
            <a:r>
              <a:rPr lang="en-US" smtClean="0"/>
              <a:t>Click to edit Master title style</a:t>
            </a:r>
            <a:endParaRPr lang="en-US" dirty="0"/>
          </a:p>
        </p:txBody>
      </p:sp>
      <p:sp>
        <p:nvSpPr>
          <p:cNvPr id="3" name="Text Placeholder 2"/>
          <p:cNvSpPr>
            <a:spLocks noGrp="1"/>
          </p:cNvSpPr>
          <p:nvPr>
            <p:ph type="body" sz="half" idx="1"/>
          </p:nvPr>
        </p:nvSpPr>
        <p:spPr>
          <a:xfrm>
            <a:off x="228600" y="1600200"/>
            <a:ext cx="43815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lipArt Placeholder 3"/>
          <p:cNvSpPr>
            <a:spLocks noGrp="1"/>
          </p:cNvSpPr>
          <p:nvPr>
            <p:ph type="clipArt" sz="half" idx="2"/>
          </p:nvPr>
        </p:nvSpPr>
        <p:spPr>
          <a:xfrm>
            <a:off x="4762500" y="1600200"/>
            <a:ext cx="4381500" cy="4525963"/>
          </a:xfrm>
        </p:spPr>
        <p:txBody>
          <a:bodyPr/>
          <a:lstStyle/>
          <a:p>
            <a:pPr lvl="0"/>
            <a:r>
              <a:rPr lang="en-US" noProof="0" smtClean="0"/>
              <a:t>Click icon to add clip art</a:t>
            </a:r>
          </a:p>
        </p:txBody>
      </p:sp>
      <p:sp>
        <p:nvSpPr>
          <p:cNvPr id="5" name="Rectangle 6"/>
          <p:cNvSpPr>
            <a:spLocks noGrp="1" noChangeArrowheads="1"/>
          </p:cNvSpPr>
          <p:nvPr>
            <p:ph type="sldNum" sz="quarter" idx="10"/>
          </p:nvPr>
        </p:nvSpPr>
        <p:spPr>
          <a:ln/>
        </p:spPr>
        <p:txBody>
          <a:bodyPr/>
          <a:lstStyle>
            <a:lvl1pPr>
              <a:defRPr/>
            </a:lvl1pPr>
          </a:lstStyle>
          <a:p>
            <a:fld id="{F4162FFB-23BA-49A7-8740-DFAE0FD37DC9}" type="slidenum">
              <a:rPr lang="en-US"/>
              <a:pPr/>
              <a:t>‹#›</a:t>
            </a:fld>
            <a:endParaRPr lang="en-US"/>
          </a:p>
        </p:txBody>
      </p:sp>
    </p:spTree>
    <p:extLst>
      <p:ext uri="{BB962C8B-B14F-4D97-AF65-F5344CB8AC3E}">
        <p14:creationId xmlns:p14="http://schemas.microsoft.com/office/powerpoint/2010/main" val="757609615"/>
      </p:ext>
    </p:extLst>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5" name="Rectangle 30"/>
          <p:cNvSpPr>
            <a:spLocks noChangeArrowheads="1"/>
          </p:cNvSpPr>
          <p:nvPr userDrawn="1"/>
        </p:nvSpPr>
        <p:spPr bwMode="auto">
          <a:xfrm>
            <a:off x="0" y="10955"/>
            <a:ext cx="9175750" cy="894269"/>
          </a:xfrm>
          <a:prstGeom prst="rect">
            <a:avLst/>
          </a:prstGeom>
          <a:solidFill>
            <a:srgbClr val="C00000"/>
          </a:solidFill>
          <a:ln>
            <a:noFill/>
          </a:ln>
          <a:extLst/>
        </p:spPr>
        <p:txBody>
          <a:bodyPr wrap="none" lIns="90000" tIns="46800" rIns="90000" bIns="46800" anchor="ctr"/>
          <a:lstStyle/>
          <a:p>
            <a:pPr>
              <a:spcBef>
                <a:spcPct val="20000"/>
              </a:spcBef>
              <a:buFontTx/>
              <a:buChar char="•"/>
            </a:pPr>
            <a:endParaRPr lang="de-DE">
              <a:solidFill>
                <a:schemeClr val="bg1"/>
              </a:solidFill>
            </a:endParaRPr>
          </a:p>
        </p:txBody>
      </p:sp>
      <p:sp>
        <p:nvSpPr>
          <p:cNvPr id="2" name="Title 1"/>
          <p:cNvSpPr>
            <a:spLocks noGrp="1"/>
          </p:cNvSpPr>
          <p:nvPr>
            <p:ph type="title"/>
          </p:nvPr>
        </p:nvSpPr>
        <p:spPr>
          <a:xfrm>
            <a:off x="188913" y="104775"/>
            <a:ext cx="8955087" cy="863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228600" y="1600200"/>
            <a:ext cx="8915400" cy="4525963"/>
          </a:xfrm>
        </p:spPr>
        <p:txBody>
          <a:bodyPr/>
          <a:lstStyle/>
          <a:p>
            <a:pPr lvl="0"/>
            <a:r>
              <a:rPr lang="en-US" noProof="0" smtClean="0"/>
              <a:t>Click icon to add chart</a:t>
            </a:r>
          </a:p>
        </p:txBody>
      </p:sp>
      <p:sp>
        <p:nvSpPr>
          <p:cNvPr id="4" name="Rectangle 6"/>
          <p:cNvSpPr>
            <a:spLocks noGrp="1" noChangeArrowheads="1"/>
          </p:cNvSpPr>
          <p:nvPr>
            <p:ph type="sldNum" sz="quarter" idx="10"/>
          </p:nvPr>
        </p:nvSpPr>
        <p:spPr>
          <a:ln/>
        </p:spPr>
        <p:txBody>
          <a:bodyPr/>
          <a:lstStyle>
            <a:lvl1pPr>
              <a:defRPr/>
            </a:lvl1pPr>
          </a:lstStyle>
          <a:p>
            <a:fld id="{DC52C344-4491-4D54-82F0-F4C32FFD4959}" type="slidenum">
              <a:rPr lang="en-US"/>
              <a:pPr/>
              <a:t>‹#›</a:t>
            </a:fld>
            <a:endParaRPr lang="en-US"/>
          </a:p>
        </p:txBody>
      </p:sp>
    </p:spTree>
    <p:extLst>
      <p:ext uri="{BB962C8B-B14F-4D97-AF65-F5344CB8AC3E}">
        <p14:creationId xmlns:p14="http://schemas.microsoft.com/office/powerpoint/2010/main" val="3575037789"/>
      </p:ext>
    </p:extLst>
  </p:cSld>
  <p:clrMapOvr>
    <a:masterClrMapping/>
  </p:clrMapOvr>
  <p:timing>
    <p:tnLst>
      <p:par>
        <p:cTn id="1" dur="indefinite" restart="never" nodeType="tmRoot"/>
      </p:par>
    </p:tnLst>
  </p:timing>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cSld name="Slide Page de garde">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309947" y="2029547"/>
            <a:ext cx="8487688" cy="729817"/>
          </a:xfrm>
          <a:prstGeom prst="rect">
            <a:avLst/>
          </a:prstGeom>
        </p:spPr>
        <p:txBody>
          <a:bodyPr vert="horz" anchor="ctr"/>
          <a:lstStyle>
            <a:lvl1pPr>
              <a:lnSpc>
                <a:spcPct val="100000"/>
              </a:lnSpc>
              <a:defRPr lang="fr-FR" sz="5400" kern="1200" smtClean="0">
                <a:solidFill>
                  <a:schemeClr val="accent4">
                    <a:lumMod val="50000"/>
                  </a:schemeClr>
                </a:solidFill>
                <a:latin typeface="Oswald Regular"/>
                <a:ea typeface="+mj-ea"/>
                <a:cs typeface="Oswald Regular"/>
              </a:defRPr>
            </a:lvl1pPr>
          </a:lstStyle>
          <a:p>
            <a:r>
              <a:rPr lang="fr-FR" dirty="0" smtClean="0"/>
              <a:t>TITRE DE LA PRÉSENTATION</a:t>
            </a:r>
            <a:endParaRPr lang="fr-FR" dirty="0"/>
          </a:p>
        </p:txBody>
      </p:sp>
      <p:sp>
        <p:nvSpPr>
          <p:cNvPr id="6" name="Espace réservé du texte 5"/>
          <p:cNvSpPr>
            <a:spLocks noGrp="1"/>
          </p:cNvSpPr>
          <p:nvPr>
            <p:ph type="body" sz="quarter" idx="10" hasCustomPrompt="1"/>
          </p:nvPr>
        </p:nvSpPr>
        <p:spPr>
          <a:xfrm>
            <a:off x="309947" y="2759364"/>
            <a:ext cx="8487687" cy="672090"/>
          </a:xfrm>
          <a:prstGeom prst="rect">
            <a:avLst/>
          </a:prstGeom>
        </p:spPr>
        <p:txBody>
          <a:bodyPr anchor="ctr">
            <a:normAutofit/>
          </a:bodyPr>
          <a:lstStyle>
            <a:lvl1pPr marL="0" indent="0">
              <a:lnSpc>
                <a:spcPct val="100000"/>
              </a:lnSpc>
              <a:buFont typeface="Arial"/>
              <a:buNone/>
              <a:defRPr lang="fr-FR" sz="4000" kern="1200" dirty="0">
                <a:solidFill>
                  <a:schemeClr val="accent2"/>
                </a:solidFill>
                <a:latin typeface="Oswald Regular"/>
                <a:ea typeface="+mn-ea"/>
                <a:cs typeface="Oswald Regular"/>
              </a:defRPr>
            </a:lvl1pPr>
          </a:lstStyle>
          <a:p>
            <a:pPr lvl="0"/>
            <a:r>
              <a:rPr lang="fr-FR" dirty="0" smtClean="0"/>
              <a:t>SOUS-TITRE DE LA PRÉSENTATION</a:t>
            </a:r>
            <a:endParaRPr lang="fr-FR" dirty="0"/>
          </a:p>
        </p:txBody>
      </p:sp>
      <p:sp>
        <p:nvSpPr>
          <p:cNvPr id="11" name="Espace réservé du texte 10"/>
          <p:cNvSpPr>
            <a:spLocks noGrp="1"/>
          </p:cNvSpPr>
          <p:nvPr>
            <p:ph type="body" sz="quarter" idx="11" hasCustomPrompt="1"/>
          </p:nvPr>
        </p:nvSpPr>
        <p:spPr>
          <a:xfrm>
            <a:off x="356127" y="3650809"/>
            <a:ext cx="8441507" cy="782924"/>
          </a:xfrm>
          <a:prstGeom prst="rect">
            <a:avLst/>
          </a:prstGeom>
        </p:spPr>
        <p:txBody>
          <a:bodyPr anchor="ctr"/>
          <a:lstStyle>
            <a:lvl1pPr marL="0" indent="0">
              <a:lnSpc>
                <a:spcPct val="100000"/>
              </a:lnSpc>
              <a:buFont typeface="Arial"/>
              <a:buNone/>
              <a:defRPr lang="fr-FR" sz="1600" kern="1200" baseline="0" dirty="0" smtClean="0">
                <a:solidFill>
                  <a:srgbClr val="5C5C5C"/>
                </a:solidFill>
                <a:latin typeface="+mn-lt"/>
                <a:ea typeface="+mn-ea"/>
                <a:cs typeface="Geneva"/>
              </a:defRPr>
            </a:lvl1pPr>
          </a:lstStyle>
          <a:p>
            <a:pPr lvl="0"/>
            <a:r>
              <a:rPr lang="fr-FR" dirty="0" smtClean="0"/>
              <a:t>Prénom Nom, titre</a:t>
            </a:r>
          </a:p>
          <a:p>
            <a:pPr lvl="0"/>
            <a:r>
              <a:rPr lang="fr-FR" dirty="0" smtClean="0"/>
              <a:t>Prénom Nom, titre</a:t>
            </a:r>
            <a:endParaRPr lang="fr-FR" dirty="0"/>
          </a:p>
        </p:txBody>
      </p:sp>
    </p:spTree>
    <p:extLst>
      <p:ext uri="{BB962C8B-B14F-4D97-AF65-F5344CB8AC3E}">
        <p14:creationId xmlns:p14="http://schemas.microsoft.com/office/powerpoint/2010/main" val="2881450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lide Plan de la présentation">
    <p:spTree>
      <p:nvGrpSpPr>
        <p:cNvPr id="1" name=""/>
        <p:cNvGrpSpPr/>
        <p:nvPr/>
      </p:nvGrpSpPr>
      <p:grpSpPr>
        <a:xfrm>
          <a:off x="0" y="0"/>
          <a:ext cx="0" cy="0"/>
          <a:chOff x="0" y="0"/>
          <a:chExt cx="0" cy="0"/>
        </a:xfrm>
      </p:grpSpPr>
      <p:sp>
        <p:nvSpPr>
          <p:cNvPr id="4" name="Titre 3"/>
          <p:cNvSpPr>
            <a:spLocks noGrp="1"/>
          </p:cNvSpPr>
          <p:nvPr>
            <p:ph type="title" hasCustomPrompt="1"/>
          </p:nvPr>
        </p:nvSpPr>
        <p:spPr>
          <a:xfrm>
            <a:off x="1242" y="0"/>
            <a:ext cx="9142758" cy="795322"/>
          </a:xfrm>
          <a:prstGeom prst="rect">
            <a:avLst/>
          </a:prstGeom>
        </p:spPr>
        <p:txBody>
          <a:bodyPr vert="horz" anchor="ctr"/>
          <a:lstStyle>
            <a:lvl1pPr marL="108000">
              <a:lnSpc>
                <a:spcPct val="100000"/>
              </a:lnSpc>
              <a:defRPr lang="fr-FR" sz="2800" kern="1200" smtClean="0">
                <a:solidFill>
                  <a:srgbClr val="E6F1FF"/>
                </a:solidFill>
                <a:latin typeface="Oswald Regular"/>
                <a:ea typeface="+mj-ea"/>
                <a:cs typeface="Oswald Regular"/>
              </a:defRPr>
            </a:lvl1pPr>
          </a:lstStyle>
          <a:p>
            <a:r>
              <a:rPr lang="fr-FR" dirty="0" smtClean="0"/>
              <a:t>CLIQUEZ ET MODIFIEZ LE TITRE</a:t>
            </a:r>
            <a:endParaRPr lang="fr-FR" dirty="0"/>
          </a:p>
        </p:txBody>
      </p:sp>
      <p:sp>
        <p:nvSpPr>
          <p:cNvPr id="11" name="Espace réservé du texte 10"/>
          <p:cNvSpPr>
            <a:spLocks noGrp="1"/>
          </p:cNvSpPr>
          <p:nvPr>
            <p:ph type="body" sz="quarter" idx="11"/>
          </p:nvPr>
        </p:nvSpPr>
        <p:spPr>
          <a:xfrm>
            <a:off x="404092" y="1524000"/>
            <a:ext cx="8336910" cy="4491182"/>
          </a:xfrm>
          <a:prstGeom prst="rect">
            <a:avLst/>
          </a:prstGeom>
        </p:spPr>
        <p:txBody>
          <a:bodyPr/>
          <a:lstStyle>
            <a:lvl1pPr marL="342900" indent="-342900">
              <a:buSzPct val="100000"/>
              <a:buFontTx/>
              <a:buBlip>
                <a:blip r:embed="rId2"/>
              </a:buBlip>
              <a:defRPr sz="1600" b="0">
                <a:solidFill>
                  <a:srgbClr val="0A65AA"/>
                </a:solidFill>
                <a:latin typeface="+mn-lt"/>
              </a:defRPr>
            </a:lvl1pPr>
            <a:lvl2pPr marL="742950" indent="-285750">
              <a:buSzPct val="87000"/>
              <a:buFontTx/>
              <a:buBlip>
                <a:blip r:embed="rId3"/>
              </a:buBlip>
              <a:defRPr sz="1400" b="0">
                <a:solidFill>
                  <a:srgbClr val="1C7ABE"/>
                </a:solidFill>
                <a:latin typeface="+mn-lt"/>
              </a:defRPr>
            </a:lvl2pPr>
            <a:lvl3pPr marL="1143000" indent="-228600">
              <a:buSzPct val="80000"/>
              <a:buFontTx/>
              <a:buBlip>
                <a:blip r:embed="rId3"/>
              </a:buBlip>
              <a:defRPr sz="1200">
                <a:solidFill>
                  <a:schemeClr val="accent5">
                    <a:lumMod val="50000"/>
                  </a:schemeClr>
                </a:solidFill>
                <a:latin typeface="+mn-lt"/>
              </a:defRPr>
            </a:lvl3pPr>
            <a:lvl4pPr marL="1600200" indent="-228600">
              <a:buSzPct val="80000"/>
              <a:buFontTx/>
              <a:buBlip>
                <a:blip r:embed="rId4"/>
              </a:buBlip>
              <a:defRPr sz="1100">
                <a:solidFill>
                  <a:srgbClr val="5C5C5C"/>
                </a:solidFill>
                <a:latin typeface="+mn-lt"/>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Espace réservé du texte 14"/>
          <p:cNvSpPr>
            <a:spLocks noGrp="1"/>
          </p:cNvSpPr>
          <p:nvPr>
            <p:ph type="body" sz="quarter" idx="12" hasCustomPrompt="1"/>
          </p:nvPr>
        </p:nvSpPr>
        <p:spPr>
          <a:xfrm>
            <a:off x="7852" y="795338"/>
            <a:ext cx="9136148" cy="493712"/>
          </a:xfrm>
          <a:prstGeom prst="rect">
            <a:avLst/>
          </a:prstGeom>
        </p:spPr>
        <p:txBody>
          <a:bodyPr anchor="ctr"/>
          <a:lstStyle>
            <a:lvl1pPr marL="144000" marR="0" indent="0" algn="l" defTabSz="457200" rtl="0" eaLnBrk="1" fontAlgn="auto" latinLnBrk="0" hangingPunct="1">
              <a:lnSpc>
                <a:spcPct val="100000"/>
              </a:lnSpc>
              <a:spcBef>
                <a:spcPct val="20000"/>
              </a:spcBef>
              <a:spcAft>
                <a:spcPts val="0"/>
              </a:spcAft>
              <a:buClrTx/>
              <a:buSzPct val="70000"/>
              <a:buFont typeface="Arial"/>
              <a:buNone/>
              <a:tabLst/>
              <a:defRPr lang="fr-FR" sz="1800" b="0" i="0" kern="1200" dirty="0" smtClean="0">
                <a:solidFill>
                  <a:schemeClr val="accent1">
                    <a:lumMod val="75000"/>
                  </a:schemeClr>
                </a:solidFill>
                <a:latin typeface="Oswald Regular"/>
                <a:ea typeface="+mn-ea"/>
                <a:cs typeface="Oswald Regular"/>
              </a:defRPr>
            </a:lvl1pPr>
          </a:lstStyle>
          <a:p>
            <a:pPr marL="108000" marR="0" lvl="0" indent="0" algn="l" defTabSz="457200" rtl="0" eaLnBrk="1" fontAlgn="auto" latinLnBrk="0" hangingPunct="1">
              <a:lnSpc>
                <a:spcPct val="100000"/>
              </a:lnSpc>
              <a:spcBef>
                <a:spcPct val="20000"/>
              </a:spcBef>
              <a:spcAft>
                <a:spcPts val="0"/>
              </a:spcAft>
              <a:buClrTx/>
              <a:buSzPct val="70000"/>
              <a:buFont typeface="Arial"/>
              <a:buNone/>
              <a:tabLst/>
              <a:defRPr/>
            </a:pPr>
            <a:r>
              <a:rPr lang="fr-FR" dirty="0" smtClean="0"/>
              <a:t>CLIQUEZ ET MODIFIEZ LE SOUS-TITRE</a:t>
            </a:r>
          </a:p>
        </p:txBody>
      </p:sp>
      <p:sp>
        <p:nvSpPr>
          <p:cNvPr id="18" name="Rectangle 17"/>
          <p:cNvSpPr/>
          <p:nvPr userDrawn="1"/>
        </p:nvSpPr>
        <p:spPr>
          <a:xfrm>
            <a:off x="5609893" y="6417110"/>
            <a:ext cx="1795684" cy="313932"/>
          </a:xfrm>
          <a:prstGeom prst="rect">
            <a:avLst/>
          </a:prstGeom>
        </p:spPr>
        <p:txBody>
          <a:bodyPr wrap="none">
            <a:spAutoFit/>
          </a:bodyPr>
          <a:lstStyle/>
          <a:p>
            <a:pPr>
              <a:lnSpc>
                <a:spcPct val="80000"/>
              </a:lnSpc>
            </a:pPr>
            <a:r>
              <a:rPr lang="fr-FR" dirty="0">
                <a:solidFill>
                  <a:srgbClr val="A3D9FF"/>
                </a:solidFill>
                <a:latin typeface="Oswald Regular"/>
                <a:cs typeface="Oswald Regular"/>
                <a:sym typeface="Wingdings"/>
              </a:rPr>
              <a:t>  </a:t>
            </a:r>
            <a:r>
              <a:rPr lang="fr-FR" dirty="0" smtClean="0">
                <a:solidFill>
                  <a:srgbClr val="A3D9FF"/>
                </a:solidFill>
                <a:latin typeface="Oswald Regular"/>
                <a:cs typeface="Oswald Regular"/>
                <a:sym typeface="Wingdings"/>
              </a:rPr>
              <a:t>30</a:t>
            </a:r>
            <a:r>
              <a:rPr lang="fr-FR" dirty="0" smtClean="0">
                <a:solidFill>
                  <a:srgbClr val="A3D9FF"/>
                </a:solidFill>
                <a:latin typeface="Oswald Regular"/>
                <a:cs typeface="Oswald Regular"/>
              </a:rPr>
              <a:t> juin 2015</a:t>
            </a:r>
            <a:endParaRPr lang="fr-FR" dirty="0">
              <a:solidFill>
                <a:srgbClr val="A3D9FF"/>
              </a:solidFill>
              <a:latin typeface="Oswald Regular"/>
              <a:cs typeface="Oswald Regular"/>
            </a:endParaRPr>
          </a:p>
        </p:txBody>
      </p:sp>
    </p:spTree>
    <p:extLst>
      <p:ext uri="{BB962C8B-B14F-4D97-AF65-F5344CB8AC3E}">
        <p14:creationId xmlns:p14="http://schemas.microsoft.com/office/powerpoint/2010/main" val="7942814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clus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880" y="1524000"/>
            <a:ext cx="8778240" cy="4673501"/>
          </a:xfrm>
        </p:spPr>
        <p:txBody>
          <a:bodyPr/>
          <a:lstStyle>
            <a:lvl1pPr marL="342900" indent="-342900">
              <a:buSzPct val="125000"/>
              <a:buFont typeface="Wingdings" pitchFamily="2" charset="2"/>
              <a:buChar char="Ø"/>
              <a:defRPr/>
            </a:lvl1pPr>
            <a:lvl2pPr marL="742950" indent="-285750">
              <a:buFont typeface="Wingdings" pitchFamily="2" charset="2"/>
              <a:buChar char="Ø"/>
              <a:defRPr sz="2600"/>
            </a:lvl2pPr>
            <a:lvl3pPr marL="1143000" indent="-228600">
              <a:buFont typeface="Wingdings" pitchFamily="2" charset="2"/>
              <a:buChar char="Ø"/>
              <a:defRPr/>
            </a:lvl3pPr>
            <a:lvl4pPr marL="1600200" indent="-228600">
              <a:buFont typeface="Wingdings" pitchFamily="2" charset="2"/>
              <a:buChar char="Ø"/>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6" name="Image 15"/>
          <p:cNvPicPr>
            <a:picLocks noChangeAspect="1"/>
          </p:cNvPicPr>
          <p:nvPr userDrawn="1"/>
        </p:nvPicPr>
        <p:blipFill>
          <a:blip r:embed="rId2" cstate="screen">
            <a:clrChange>
              <a:clrFrom>
                <a:srgbClr val="FFFFFF"/>
              </a:clrFrom>
              <a:clrTo>
                <a:srgbClr val="FFFFFF">
                  <a:alpha val="0"/>
                </a:srgbClr>
              </a:clrTo>
            </a:clrChange>
          </a:blip>
          <a:stretch>
            <a:fillRect/>
          </a:stretch>
        </p:blipFill>
        <p:spPr>
          <a:xfrm>
            <a:off x="229424" y="6197501"/>
            <a:ext cx="1446976" cy="672044"/>
          </a:xfrm>
          <a:prstGeom prst="rect">
            <a:avLst/>
          </a:prstGeom>
        </p:spPr>
      </p:pic>
      <p:sp>
        <p:nvSpPr>
          <p:cNvPr id="7" name="ZoneTexte 9"/>
          <p:cNvSpPr txBox="1">
            <a:spLocks noChangeArrowheads="1"/>
          </p:cNvSpPr>
          <p:nvPr userDrawn="1"/>
        </p:nvSpPr>
        <p:spPr bwMode="auto">
          <a:xfrm>
            <a:off x="1883650" y="6553200"/>
            <a:ext cx="53460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fontAlgn="b"/>
            <a:r>
              <a:rPr lang="fr-FR" sz="1400" b="1" dirty="0" smtClean="0">
                <a:solidFill>
                  <a:srgbClr val="000090"/>
                </a:solidFill>
              </a:rPr>
              <a:t>Lausanne (</a:t>
            </a:r>
            <a:r>
              <a:rPr lang="fr-FR" sz="1400" b="1" dirty="0" err="1" smtClean="0">
                <a:solidFill>
                  <a:srgbClr val="000090"/>
                </a:solidFill>
              </a:rPr>
              <a:t>Switzerland</a:t>
            </a:r>
            <a:r>
              <a:rPr lang="fr-FR" sz="1400" b="1" dirty="0" smtClean="0">
                <a:solidFill>
                  <a:srgbClr val="000090"/>
                </a:solidFill>
              </a:rPr>
              <a:t>), </a:t>
            </a:r>
            <a:r>
              <a:rPr lang="en-US" sz="1400" b="1" kern="1200" dirty="0" smtClean="0">
                <a:solidFill>
                  <a:srgbClr val="000090"/>
                </a:solidFill>
                <a:latin typeface="Arial" charset="0"/>
                <a:ea typeface="ＭＳ Ｐゴシック" charset="0"/>
                <a:cs typeface="ＭＳ Ｐゴシック" charset="0"/>
              </a:rPr>
              <a:t>29th August – 2nd September 2016</a:t>
            </a:r>
          </a:p>
        </p:txBody>
      </p:sp>
      <p:sp>
        <p:nvSpPr>
          <p:cNvPr id="8" name="ZoneTexte 24"/>
          <p:cNvSpPr txBox="1"/>
          <p:nvPr userDrawn="1"/>
        </p:nvSpPr>
        <p:spPr>
          <a:xfrm>
            <a:off x="8133810" y="6550223"/>
            <a:ext cx="705390" cy="307777"/>
          </a:xfrm>
          <a:prstGeom prst="rect">
            <a:avLst/>
          </a:prstGeom>
          <a:noFill/>
        </p:spPr>
        <p:txBody>
          <a:bodyPr wrap="square" rtlCol="0">
            <a:spAutoFit/>
          </a:bodyPr>
          <a:lstStyle/>
          <a:p>
            <a:pPr algn="ctr"/>
            <a:fld id="{304A63D9-AE1E-6E49-80D7-6F35B89B4748}" type="slidenum">
              <a:rPr lang="fr-FR" sz="1400" b="1" smtClean="0">
                <a:solidFill>
                  <a:srgbClr val="002060"/>
                </a:solidFill>
                <a:latin typeface="+mj-lt"/>
                <a:cs typeface="Geneva"/>
              </a:rPr>
              <a:pPr algn="ctr"/>
              <a:t>‹#›</a:t>
            </a:fld>
            <a:r>
              <a:rPr lang="fr-FR" sz="1400" b="1" dirty="0" smtClean="0">
                <a:solidFill>
                  <a:srgbClr val="002060"/>
                </a:solidFill>
                <a:latin typeface="+mj-lt"/>
                <a:cs typeface="Geneva"/>
              </a:rPr>
              <a:t>/19</a:t>
            </a:r>
            <a:endParaRPr lang="fr-FR" sz="1400" b="1" dirty="0">
              <a:solidFill>
                <a:srgbClr val="002060"/>
              </a:solidFill>
              <a:latin typeface="+mj-lt"/>
              <a:cs typeface="Geneva"/>
            </a:endParaRPr>
          </a:p>
        </p:txBody>
      </p:sp>
    </p:spTree>
    <p:extLst>
      <p:ext uri="{BB962C8B-B14F-4D97-AF65-F5344CB8AC3E}">
        <p14:creationId xmlns:p14="http://schemas.microsoft.com/office/powerpoint/2010/main" val="25264374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efault">
    <p:spTree>
      <p:nvGrpSpPr>
        <p:cNvPr id="1" name=""/>
        <p:cNvGrpSpPr/>
        <p:nvPr/>
      </p:nvGrpSpPr>
      <p:grpSpPr>
        <a:xfrm>
          <a:off x="0" y="0"/>
          <a:ext cx="0" cy="0"/>
          <a:chOff x="0" y="0"/>
          <a:chExt cx="0" cy="0"/>
        </a:xfrm>
      </p:grpSpPr>
      <p:sp>
        <p:nvSpPr>
          <p:cNvPr id="11" name="Rectangle 30"/>
          <p:cNvSpPr>
            <a:spLocks noChangeArrowheads="1"/>
          </p:cNvSpPr>
          <p:nvPr userDrawn="1"/>
        </p:nvSpPr>
        <p:spPr bwMode="auto">
          <a:xfrm>
            <a:off x="0" y="10955"/>
            <a:ext cx="9175750" cy="894269"/>
          </a:xfrm>
          <a:prstGeom prst="rect">
            <a:avLst/>
          </a:prstGeom>
          <a:solidFill>
            <a:srgbClr val="C00000"/>
          </a:solidFill>
          <a:ln>
            <a:noFill/>
          </a:ln>
          <a:extLst/>
        </p:spPr>
        <p:txBody>
          <a:bodyPr wrap="none" lIns="90000" tIns="46800" rIns="90000" bIns="46800" anchor="ctr"/>
          <a:lstStyle/>
          <a:p>
            <a:pPr>
              <a:spcBef>
                <a:spcPct val="20000"/>
              </a:spcBef>
              <a:buFontTx/>
              <a:buChar char="•"/>
            </a:pPr>
            <a:endParaRPr lang="de-DE">
              <a:solidFill>
                <a:schemeClr val="bg1"/>
              </a:solidFill>
            </a:endParaRPr>
          </a:p>
        </p:txBody>
      </p:sp>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880" y="1524000"/>
            <a:ext cx="8778240" cy="4673501"/>
          </a:xfrm>
        </p:spPr>
        <p:txBody>
          <a:bodyPr/>
          <a:lstStyle>
            <a:lvl1pPr>
              <a:buSzPct val="125000"/>
              <a:buFont typeface="Arial" pitchFamily="34" charset="0"/>
              <a:buChar char="•"/>
              <a:defRPr/>
            </a:lvl1pPr>
            <a:lvl2pPr>
              <a:buFont typeface="Arial" pitchFamily="34" charset="0"/>
              <a:buChar char="–"/>
              <a:defRPr sz="26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6" name="Image 15"/>
          <p:cNvPicPr>
            <a:picLocks noChangeAspect="1"/>
          </p:cNvPicPr>
          <p:nvPr userDrawn="1"/>
        </p:nvPicPr>
        <p:blipFill>
          <a:blip r:embed="rId2" cstate="screen">
            <a:clrChange>
              <a:clrFrom>
                <a:srgbClr val="FFFFFF"/>
              </a:clrFrom>
              <a:clrTo>
                <a:srgbClr val="FFFFFF">
                  <a:alpha val="0"/>
                </a:srgbClr>
              </a:clrTo>
            </a:clrChange>
          </a:blip>
          <a:stretch>
            <a:fillRect/>
          </a:stretch>
        </p:blipFill>
        <p:spPr>
          <a:xfrm>
            <a:off x="229424" y="6197501"/>
            <a:ext cx="1446976" cy="672044"/>
          </a:xfrm>
          <a:prstGeom prst="rect">
            <a:avLst/>
          </a:prstGeom>
        </p:spPr>
      </p:pic>
      <p:sp>
        <p:nvSpPr>
          <p:cNvPr id="7" name="ZoneTexte 9"/>
          <p:cNvSpPr txBox="1">
            <a:spLocks noChangeArrowheads="1"/>
          </p:cNvSpPr>
          <p:nvPr userDrawn="1"/>
        </p:nvSpPr>
        <p:spPr bwMode="auto">
          <a:xfrm>
            <a:off x="1936847" y="6553200"/>
            <a:ext cx="52466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fontAlgn="b"/>
            <a:r>
              <a:rPr lang="fr-FR" sz="1400" b="1" dirty="0" smtClean="0">
                <a:solidFill>
                  <a:srgbClr val="000090"/>
                </a:solidFill>
              </a:rPr>
              <a:t>Lausanne (</a:t>
            </a:r>
            <a:r>
              <a:rPr lang="fr-FR" sz="1400" b="1" dirty="0" err="1" smtClean="0">
                <a:solidFill>
                  <a:srgbClr val="000090"/>
                </a:solidFill>
              </a:rPr>
              <a:t>Switzerland</a:t>
            </a:r>
            <a:r>
              <a:rPr lang="fr-FR" sz="1400" b="1" dirty="0" smtClean="0">
                <a:solidFill>
                  <a:srgbClr val="000090"/>
                </a:solidFill>
              </a:rPr>
              <a:t>), </a:t>
            </a:r>
            <a:r>
              <a:rPr lang="en-US" sz="1400" b="1" kern="1200" dirty="0" smtClean="0">
                <a:solidFill>
                  <a:srgbClr val="000090"/>
                </a:solidFill>
                <a:latin typeface="Arial" charset="0"/>
                <a:ea typeface="ＭＳ Ｐゴシック" charset="0"/>
                <a:cs typeface="ＭＳ Ｐゴシック" charset="0"/>
              </a:rPr>
              <a:t>29th August – 2nd September 2016</a:t>
            </a:r>
          </a:p>
        </p:txBody>
      </p:sp>
      <p:sp>
        <p:nvSpPr>
          <p:cNvPr id="8" name="ZoneTexte 24"/>
          <p:cNvSpPr txBox="1"/>
          <p:nvPr userDrawn="1"/>
        </p:nvSpPr>
        <p:spPr>
          <a:xfrm>
            <a:off x="8133810" y="6550223"/>
            <a:ext cx="705390" cy="307777"/>
          </a:xfrm>
          <a:prstGeom prst="rect">
            <a:avLst/>
          </a:prstGeom>
          <a:noFill/>
        </p:spPr>
        <p:txBody>
          <a:bodyPr wrap="square" rtlCol="0">
            <a:spAutoFit/>
          </a:bodyPr>
          <a:lstStyle/>
          <a:p>
            <a:pPr algn="ctr"/>
            <a:fld id="{304A63D9-AE1E-6E49-80D7-6F35B89B4748}" type="slidenum">
              <a:rPr lang="fr-FR" sz="1400" b="1" smtClean="0">
                <a:solidFill>
                  <a:srgbClr val="002060"/>
                </a:solidFill>
                <a:latin typeface="+mj-lt"/>
                <a:cs typeface="Geneva"/>
              </a:rPr>
              <a:pPr algn="ctr"/>
              <a:t>‹#›</a:t>
            </a:fld>
            <a:r>
              <a:rPr lang="fr-FR" sz="1400" b="1" dirty="0" smtClean="0">
                <a:solidFill>
                  <a:srgbClr val="002060"/>
                </a:solidFill>
                <a:latin typeface="+mj-lt"/>
                <a:cs typeface="Geneva"/>
              </a:rPr>
              <a:t>/4</a:t>
            </a:r>
            <a:endParaRPr lang="fr-FR" sz="1400" b="1" dirty="0">
              <a:solidFill>
                <a:srgbClr val="002060"/>
              </a:solidFill>
              <a:latin typeface="+mj-lt"/>
              <a:cs typeface="Geneva"/>
            </a:endParaRPr>
          </a:p>
        </p:txBody>
      </p:sp>
    </p:spTree>
    <p:extLst>
      <p:ext uri="{BB962C8B-B14F-4D97-AF65-F5344CB8AC3E}">
        <p14:creationId xmlns:p14="http://schemas.microsoft.com/office/powerpoint/2010/main" val="26507633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30"/>
          <p:cNvSpPr>
            <a:spLocks noChangeArrowheads="1"/>
          </p:cNvSpPr>
          <p:nvPr/>
        </p:nvSpPr>
        <p:spPr bwMode="auto">
          <a:xfrm>
            <a:off x="0" y="0"/>
            <a:ext cx="9175750" cy="914400"/>
          </a:xfrm>
          <a:prstGeom prst="rect">
            <a:avLst/>
          </a:prstGeom>
          <a:solidFill>
            <a:srgbClr val="003466"/>
          </a:solidFill>
          <a:ln>
            <a:noFill/>
          </a:ln>
          <a:effectLst>
            <a:outerShdw blurRad="152400" dist="101600" dir="5400000" algn="t" rotWithShape="0">
              <a:srgbClr val="A6A6A6">
                <a:alpha val="78000"/>
              </a:srgbClr>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nchor="ctr"/>
          <a:lstStyle/>
          <a:p>
            <a:pPr>
              <a:spcBef>
                <a:spcPct val="20000"/>
              </a:spcBef>
              <a:buFontTx/>
              <a:buChar char="•"/>
              <a:defRPr/>
            </a:pPr>
            <a:endParaRPr lang="de-DE" dirty="0">
              <a:solidFill>
                <a:schemeClr val="bg1"/>
              </a:solidFill>
              <a:latin typeface="Arial" charset="0"/>
              <a:ea typeface="+mn-ea"/>
            </a:endParaRPr>
          </a:p>
        </p:txBody>
      </p:sp>
      <p:sp>
        <p:nvSpPr>
          <p:cNvPr id="1027" name="Rectangle 2"/>
          <p:cNvSpPr>
            <a:spLocks noGrp="1" noChangeArrowheads="1"/>
          </p:cNvSpPr>
          <p:nvPr>
            <p:ph type="title"/>
          </p:nvPr>
        </p:nvSpPr>
        <p:spPr bwMode="auto">
          <a:xfrm>
            <a:off x="985838" y="14288"/>
            <a:ext cx="80692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182563" y="1220788"/>
            <a:ext cx="8778875" cy="515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30" name="Rectangle 6"/>
          <p:cNvSpPr>
            <a:spLocks noGrp="1" noChangeArrowheads="1"/>
          </p:cNvSpPr>
          <p:nvPr>
            <p:ph type="sldNum" sz="quarter" idx="4"/>
          </p:nvPr>
        </p:nvSpPr>
        <p:spPr bwMode="auto">
          <a:xfrm>
            <a:off x="6962775" y="63785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5C13103D-BEDF-4ECB-8883-3DF964AF0275}" type="slidenum">
              <a:rPr lang="en-US"/>
              <a:pPr/>
              <a:t>‹#›</a:t>
            </a:fld>
            <a:endParaRPr lang="en-US"/>
          </a:p>
        </p:txBody>
      </p:sp>
      <p:sp>
        <p:nvSpPr>
          <p:cNvPr id="2" name="Rectangle 1"/>
          <p:cNvSpPr>
            <a:spLocks noChangeArrowheads="1"/>
          </p:cNvSpPr>
          <p:nvPr/>
        </p:nvSpPr>
        <p:spPr bwMode="auto">
          <a:xfrm>
            <a:off x="0" y="904875"/>
            <a:ext cx="9175750" cy="58738"/>
          </a:xfrm>
          <a:prstGeom prst="rect">
            <a:avLst/>
          </a:prstGeom>
          <a:solidFill>
            <a:srgbClr val="FBED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spcBef>
                <a:spcPct val="20000"/>
              </a:spcBef>
              <a:buFontTx/>
              <a:buChar char="•"/>
            </a:pPr>
            <a:endParaRPr lang="fr-FR"/>
          </a:p>
        </p:txBody>
      </p:sp>
    </p:spTree>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 id="2147483954" r:id="rId8"/>
    <p:sldLayoutId id="2147483953" r:id="rId9"/>
    <p:sldLayoutId id="2147483955" r:id="rId10"/>
  </p:sldLayoutIdLst>
  <p:timing>
    <p:tnLst>
      <p:par>
        <p:cTn id="1" dur="indefinite" restart="never" nodeType="tmRoot"/>
      </p:par>
    </p:tnLst>
  </p:timing>
  <p:hf sldNum="0" hdr="0" ftr="0" dt="0"/>
  <p:txStyles>
    <p:titleStyle>
      <a:lvl1pPr algn="ctr" rtl="0" eaLnBrk="1" fontAlgn="base" hangingPunct="1">
        <a:spcBef>
          <a:spcPct val="0"/>
        </a:spcBef>
        <a:spcAft>
          <a:spcPct val="0"/>
        </a:spcAft>
        <a:defRPr sz="3600" b="1">
          <a:solidFill>
            <a:schemeClr val="bg1"/>
          </a:solidFill>
          <a:latin typeface="+mj-lt"/>
          <a:ea typeface="ＭＳ Ｐゴシック" charset="0"/>
          <a:cs typeface="+mj-cs"/>
        </a:defRPr>
      </a:lvl1pPr>
      <a:lvl2pPr algn="ctr" rtl="0" eaLnBrk="1" fontAlgn="base" hangingPunct="1">
        <a:spcBef>
          <a:spcPct val="0"/>
        </a:spcBef>
        <a:spcAft>
          <a:spcPct val="0"/>
        </a:spcAft>
        <a:defRPr sz="3600" b="1">
          <a:solidFill>
            <a:schemeClr val="bg1"/>
          </a:solidFill>
          <a:latin typeface="Arial" charset="0"/>
          <a:ea typeface="ＭＳ Ｐゴシック" charset="0"/>
          <a:cs typeface="Arial" charset="0"/>
        </a:defRPr>
      </a:lvl2pPr>
      <a:lvl3pPr algn="ctr" rtl="0" eaLnBrk="1" fontAlgn="base" hangingPunct="1">
        <a:spcBef>
          <a:spcPct val="0"/>
        </a:spcBef>
        <a:spcAft>
          <a:spcPct val="0"/>
        </a:spcAft>
        <a:defRPr sz="3600" b="1">
          <a:solidFill>
            <a:schemeClr val="bg1"/>
          </a:solidFill>
          <a:latin typeface="Arial" charset="0"/>
          <a:ea typeface="ＭＳ Ｐゴシック" charset="0"/>
          <a:cs typeface="Arial" charset="0"/>
        </a:defRPr>
      </a:lvl3pPr>
      <a:lvl4pPr algn="ctr" rtl="0" eaLnBrk="1" fontAlgn="base" hangingPunct="1">
        <a:spcBef>
          <a:spcPct val="0"/>
        </a:spcBef>
        <a:spcAft>
          <a:spcPct val="0"/>
        </a:spcAft>
        <a:defRPr sz="3600" b="1">
          <a:solidFill>
            <a:schemeClr val="bg1"/>
          </a:solidFill>
          <a:latin typeface="Arial" charset="0"/>
          <a:ea typeface="ＭＳ Ｐゴシック" charset="0"/>
          <a:cs typeface="Arial" charset="0"/>
        </a:defRPr>
      </a:lvl4pPr>
      <a:lvl5pPr algn="ctr" rtl="0" eaLnBrk="1" fontAlgn="base" hangingPunct="1">
        <a:spcBef>
          <a:spcPct val="0"/>
        </a:spcBef>
        <a:spcAft>
          <a:spcPct val="0"/>
        </a:spcAft>
        <a:defRPr sz="3600" b="1">
          <a:solidFill>
            <a:schemeClr val="bg1"/>
          </a:solidFill>
          <a:latin typeface="Arial" charset="0"/>
          <a:ea typeface="ＭＳ Ｐゴシック" charset="0"/>
          <a:cs typeface="Arial" charset="0"/>
        </a:defRPr>
      </a:lvl5pPr>
      <a:lvl6pPr marL="457200" algn="l" rtl="0" eaLnBrk="1" fontAlgn="base" hangingPunct="1">
        <a:spcBef>
          <a:spcPct val="0"/>
        </a:spcBef>
        <a:spcAft>
          <a:spcPct val="0"/>
        </a:spcAft>
        <a:defRPr sz="3600" b="1">
          <a:solidFill>
            <a:srgbClr val="FAFD00"/>
          </a:solidFill>
          <a:latin typeface="Arial" charset="0"/>
          <a:cs typeface="Arial" charset="0"/>
        </a:defRPr>
      </a:lvl6pPr>
      <a:lvl7pPr marL="914400" algn="l" rtl="0" eaLnBrk="1" fontAlgn="base" hangingPunct="1">
        <a:spcBef>
          <a:spcPct val="0"/>
        </a:spcBef>
        <a:spcAft>
          <a:spcPct val="0"/>
        </a:spcAft>
        <a:defRPr sz="3600" b="1">
          <a:solidFill>
            <a:srgbClr val="FAFD00"/>
          </a:solidFill>
          <a:latin typeface="Arial" charset="0"/>
          <a:cs typeface="Arial" charset="0"/>
        </a:defRPr>
      </a:lvl7pPr>
      <a:lvl8pPr marL="1371600" algn="l" rtl="0" eaLnBrk="1" fontAlgn="base" hangingPunct="1">
        <a:spcBef>
          <a:spcPct val="0"/>
        </a:spcBef>
        <a:spcAft>
          <a:spcPct val="0"/>
        </a:spcAft>
        <a:defRPr sz="3600" b="1">
          <a:solidFill>
            <a:srgbClr val="FAFD00"/>
          </a:solidFill>
          <a:latin typeface="Arial" charset="0"/>
          <a:cs typeface="Arial" charset="0"/>
        </a:defRPr>
      </a:lvl8pPr>
      <a:lvl9pPr marL="1828800" algn="l" rtl="0" eaLnBrk="1" fontAlgn="base" hangingPunct="1">
        <a:spcBef>
          <a:spcPct val="0"/>
        </a:spcBef>
        <a:spcAft>
          <a:spcPct val="0"/>
        </a:spcAft>
        <a:defRPr sz="3600" b="1">
          <a:solidFill>
            <a:srgbClr val="FAFD00"/>
          </a:solidFill>
          <a:latin typeface="Arial" charset="0"/>
          <a:cs typeface="Arial" charset="0"/>
        </a:defRPr>
      </a:lvl9pPr>
    </p:titleStyle>
    <p:bodyStyle>
      <a:lvl1pPr marL="342900" indent="-342900" algn="l" rtl="0" eaLnBrk="1" fontAlgn="base" hangingPunct="1">
        <a:spcBef>
          <a:spcPct val="20000"/>
        </a:spcBef>
        <a:spcAft>
          <a:spcPct val="0"/>
        </a:spcAft>
        <a:buClr>
          <a:srgbClr val="0000FF"/>
        </a:buClr>
        <a:buSzPct val="115000"/>
        <a:buFont typeface="Arial" pitchFamily="34" charset="0"/>
        <a:buChar char="•"/>
        <a:defRPr sz="2800">
          <a:solidFill>
            <a:srgbClr val="000090"/>
          </a:solidFill>
          <a:latin typeface="+mn-lt"/>
          <a:ea typeface="ＭＳ Ｐゴシック" charset="0"/>
          <a:cs typeface="+mn-cs"/>
        </a:defRPr>
      </a:lvl1pPr>
      <a:lvl2pPr marL="742950" indent="-285750" algn="l" rtl="0" eaLnBrk="1" fontAlgn="base" hangingPunct="1">
        <a:spcBef>
          <a:spcPct val="20000"/>
        </a:spcBef>
        <a:spcAft>
          <a:spcPct val="0"/>
        </a:spcAft>
        <a:buClr>
          <a:srgbClr val="0000FF"/>
        </a:buClr>
        <a:buSzPct val="115000"/>
        <a:buChar char="–"/>
        <a:defRPr sz="2800">
          <a:solidFill>
            <a:srgbClr val="000090"/>
          </a:solidFill>
          <a:latin typeface="+mn-lt"/>
          <a:ea typeface="Arial" charset="0"/>
          <a:cs typeface="+mn-cs"/>
        </a:defRPr>
      </a:lvl2pPr>
      <a:lvl3pPr marL="1143000" indent="-228600" algn="l" rtl="0" eaLnBrk="1" fontAlgn="base" hangingPunct="1">
        <a:spcBef>
          <a:spcPct val="20000"/>
        </a:spcBef>
        <a:spcAft>
          <a:spcPct val="0"/>
        </a:spcAft>
        <a:buClr>
          <a:srgbClr val="0000FF"/>
        </a:buClr>
        <a:buSzPct val="115000"/>
        <a:buChar char="•"/>
        <a:defRPr sz="2400">
          <a:solidFill>
            <a:srgbClr val="000090"/>
          </a:solidFill>
          <a:latin typeface="+mn-lt"/>
          <a:ea typeface="Arial" charset="0"/>
          <a:cs typeface="+mn-cs"/>
        </a:defRPr>
      </a:lvl3pPr>
      <a:lvl4pPr marL="1600200" indent="-228600" algn="l" rtl="0" eaLnBrk="1" fontAlgn="base" hangingPunct="1">
        <a:spcBef>
          <a:spcPct val="20000"/>
        </a:spcBef>
        <a:spcAft>
          <a:spcPct val="0"/>
        </a:spcAft>
        <a:buClr>
          <a:srgbClr val="0000FF"/>
        </a:buClr>
        <a:buSzPct val="115000"/>
        <a:buChar char="–"/>
        <a:defRPr sz="2400">
          <a:solidFill>
            <a:srgbClr val="000090"/>
          </a:solidFill>
          <a:latin typeface="+mn-lt"/>
          <a:ea typeface="Arial" charset="0"/>
          <a:cs typeface="+mn-cs"/>
        </a:defRPr>
      </a:lvl4pPr>
      <a:lvl5pPr marL="2057400" indent="-228600" algn="l" rtl="0" eaLnBrk="1" fontAlgn="base" hangingPunct="1">
        <a:spcBef>
          <a:spcPct val="20000"/>
        </a:spcBef>
        <a:spcAft>
          <a:spcPct val="0"/>
        </a:spcAft>
        <a:buChar char="»"/>
        <a:defRPr sz="2000">
          <a:solidFill>
            <a:schemeClr val="bg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bg1"/>
          </a:solidFill>
          <a:latin typeface="+mn-lt"/>
          <a:cs typeface="+mn-cs"/>
        </a:defRPr>
      </a:lvl6pPr>
      <a:lvl7pPr marL="2971800" indent="-228600" algn="l" rtl="0" eaLnBrk="1" fontAlgn="base" hangingPunct="1">
        <a:spcBef>
          <a:spcPct val="20000"/>
        </a:spcBef>
        <a:spcAft>
          <a:spcPct val="0"/>
        </a:spcAft>
        <a:buChar char="»"/>
        <a:defRPr sz="2000">
          <a:solidFill>
            <a:schemeClr val="bg1"/>
          </a:solidFill>
          <a:latin typeface="+mn-lt"/>
          <a:cs typeface="+mn-cs"/>
        </a:defRPr>
      </a:lvl7pPr>
      <a:lvl8pPr marL="3429000" indent="-228600" algn="l" rtl="0" eaLnBrk="1" fontAlgn="base" hangingPunct="1">
        <a:spcBef>
          <a:spcPct val="20000"/>
        </a:spcBef>
        <a:spcAft>
          <a:spcPct val="0"/>
        </a:spcAft>
        <a:buChar char="»"/>
        <a:defRPr sz="2000">
          <a:solidFill>
            <a:schemeClr val="bg1"/>
          </a:solidFill>
          <a:latin typeface="+mn-lt"/>
          <a:cs typeface="+mn-cs"/>
        </a:defRPr>
      </a:lvl8pPr>
      <a:lvl9pPr marL="3886200" indent="-228600" algn="l" rtl="0" eaLnBrk="1" fontAlgn="base" hangingPunct="1">
        <a:spcBef>
          <a:spcPct val="20000"/>
        </a:spcBef>
        <a:spcAft>
          <a:spcPct val="0"/>
        </a:spcAft>
        <a:buChar char="»"/>
        <a:defRPr sz="20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96980"/>
            <a:ext cx="7772400" cy="1969690"/>
          </a:xfrm>
        </p:spPr>
        <p:txBody>
          <a:bodyPr/>
          <a:lstStyle/>
          <a:p>
            <a:r>
              <a:rPr lang="en-US" sz="3200" b="0" dirty="0" smtClean="0">
                <a:solidFill>
                  <a:srgbClr val="002060"/>
                </a:solidFill>
              </a:rPr>
              <a:t>Modeling </a:t>
            </a:r>
            <a:r>
              <a:rPr lang="en-US" sz="3200" b="0" dirty="0">
                <a:solidFill>
                  <a:srgbClr val="002060"/>
                </a:solidFill>
              </a:rPr>
              <a:t>delay degradation due to NBTI in </a:t>
            </a:r>
            <a:r>
              <a:rPr lang="en-US" sz="3200" b="0" dirty="0" smtClean="0">
                <a:solidFill>
                  <a:srgbClr val="002060"/>
                </a:solidFill>
              </a:rPr>
              <a:t>FPGA Look-Up </a:t>
            </a:r>
            <a:r>
              <a:rPr lang="en-US" sz="3200" b="0" dirty="0">
                <a:solidFill>
                  <a:srgbClr val="002060"/>
                </a:solidFill>
              </a:rPr>
              <a:t>Tables</a:t>
            </a:r>
          </a:p>
        </p:txBody>
      </p:sp>
      <p:sp>
        <p:nvSpPr>
          <p:cNvPr id="4" name="AutoShape 2" descr="Résultat de recherche d'images pour &quot;logo université de bordeaux&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Image 6"/>
          <p:cNvPicPr>
            <a:picLocks noChangeAspect="1"/>
          </p:cNvPicPr>
          <p:nvPr/>
        </p:nvPicPr>
        <p:blipFill>
          <a:blip r:embed="rId3" cstate="screen"/>
          <a:stretch>
            <a:fillRect/>
          </a:stretch>
        </p:blipFill>
        <p:spPr>
          <a:xfrm>
            <a:off x="2971800" y="5486400"/>
            <a:ext cx="2177141" cy="762000"/>
          </a:xfrm>
          <a:prstGeom prst="rect">
            <a:avLst/>
          </a:prstGeom>
          <a:noFill/>
          <a:ln>
            <a:noFill/>
          </a:ln>
        </p:spPr>
      </p:pic>
      <p:pic>
        <p:nvPicPr>
          <p:cNvPr id="13" name="Image 7"/>
          <p:cNvPicPr>
            <a:picLocks noChangeAspect="1"/>
          </p:cNvPicPr>
          <p:nvPr/>
        </p:nvPicPr>
        <p:blipFill>
          <a:blip r:embed="rId4" cstate="screen"/>
          <a:stretch>
            <a:fillRect/>
          </a:stretch>
        </p:blipFill>
        <p:spPr>
          <a:xfrm>
            <a:off x="7315200" y="5515918"/>
            <a:ext cx="1524000" cy="884882"/>
          </a:xfrm>
          <a:prstGeom prst="rect">
            <a:avLst/>
          </a:prstGeom>
          <a:noFill/>
          <a:ln>
            <a:noFill/>
          </a:ln>
        </p:spPr>
      </p:pic>
      <p:pic>
        <p:nvPicPr>
          <p:cNvPr id="14" name="Image 11"/>
          <p:cNvPicPr>
            <a:picLocks noChangeAspect="1"/>
          </p:cNvPicPr>
          <p:nvPr/>
        </p:nvPicPr>
        <p:blipFill>
          <a:blip r:embed="rId5" cstate="screen"/>
          <a:stretch>
            <a:fillRect/>
          </a:stretch>
        </p:blipFill>
        <p:spPr>
          <a:xfrm>
            <a:off x="5715000" y="5502212"/>
            <a:ext cx="974788" cy="974788"/>
          </a:xfrm>
          <a:prstGeom prst="rect">
            <a:avLst/>
          </a:prstGeom>
        </p:spPr>
      </p:pic>
      <p:sp>
        <p:nvSpPr>
          <p:cNvPr id="17" name="Subtitle 2"/>
          <p:cNvSpPr txBox="1">
            <a:spLocks/>
          </p:cNvSpPr>
          <p:nvPr/>
        </p:nvSpPr>
        <p:spPr>
          <a:xfrm>
            <a:off x="304800" y="4267200"/>
            <a:ext cx="6400800" cy="304800"/>
          </a:xfrm>
          <a:prstGeom prst="rect">
            <a:avLst/>
          </a:prstGeom>
        </p:spPr>
        <p:txBody>
          <a:bodyPr vert="horz">
            <a:normAutofit fontScale="92500" lnSpcReduction="10000"/>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457200" indent="0" algn="ctr" rtl="0" eaLnBrk="1" latinLnBrk="0" hangingPunct="1">
              <a:spcBef>
                <a:spcPct val="20000"/>
              </a:spcBef>
              <a:buClr>
                <a:schemeClr val="accent2"/>
              </a:buClr>
              <a:buSzPct val="70000"/>
              <a:buFont typeface="Wingdings"/>
              <a:buNone/>
              <a:defRPr kumimoji="0" sz="2200" kern="1200">
                <a:solidFill>
                  <a:schemeClr val="tx2"/>
                </a:solidFill>
                <a:latin typeface="+mn-lt"/>
                <a:ea typeface="+mn-ea"/>
                <a:cs typeface="+mn-cs"/>
              </a:defRPr>
            </a:lvl2pPr>
            <a:lvl3pPr marL="914400" indent="0" algn="ctr" rtl="0" eaLnBrk="1" latinLnBrk="0" hangingPunct="1">
              <a:spcBef>
                <a:spcPct val="20000"/>
              </a:spcBef>
              <a:buClr>
                <a:schemeClr val="accent3"/>
              </a:buClr>
              <a:buSzPct val="75000"/>
              <a:buFont typeface="Wingdings 2"/>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70000"/>
              <a:buFont typeface="Wingdings"/>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5"/>
              </a:buClr>
              <a:buFontTx/>
              <a:buNone/>
              <a:defRPr kumimoji="0" sz="1800"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pPr algn="l"/>
            <a:endParaRPr lang="en-US" dirty="0" smtClean="0"/>
          </a:p>
        </p:txBody>
      </p:sp>
      <p:sp>
        <p:nvSpPr>
          <p:cNvPr id="23" name="Title 1"/>
          <p:cNvSpPr txBox="1">
            <a:spLocks/>
          </p:cNvSpPr>
          <p:nvPr/>
        </p:nvSpPr>
        <p:spPr bwMode="auto">
          <a:xfrm>
            <a:off x="1365846" y="3889860"/>
            <a:ext cx="6393769" cy="986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lvl1pPr algn="ctr" rtl="0" eaLnBrk="1" fontAlgn="base" hangingPunct="1">
              <a:spcBef>
                <a:spcPct val="0"/>
              </a:spcBef>
              <a:spcAft>
                <a:spcPct val="0"/>
              </a:spcAft>
              <a:defRPr sz="3600" b="1" baseline="0">
                <a:solidFill>
                  <a:srgbClr val="000090"/>
                </a:solidFill>
                <a:latin typeface="+mj-lt"/>
                <a:ea typeface="ＭＳ Ｐゴシック" charset="0"/>
                <a:cs typeface="+mj-cs"/>
              </a:defRPr>
            </a:lvl1pPr>
            <a:lvl2pPr algn="ctr" rtl="0" eaLnBrk="1" fontAlgn="base" hangingPunct="1">
              <a:spcBef>
                <a:spcPct val="0"/>
              </a:spcBef>
              <a:spcAft>
                <a:spcPct val="0"/>
              </a:spcAft>
              <a:defRPr sz="3600" b="1">
                <a:solidFill>
                  <a:schemeClr val="bg1"/>
                </a:solidFill>
                <a:latin typeface="Arial" charset="0"/>
                <a:ea typeface="ＭＳ Ｐゴシック" charset="0"/>
                <a:cs typeface="Arial" charset="0"/>
              </a:defRPr>
            </a:lvl2pPr>
            <a:lvl3pPr algn="ctr" rtl="0" eaLnBrk="1" fontAlgn="base" hangingPunct="1">
              <a:spcBef>
                <a:spcPct val="0"/>
              </a:spcBef>
              <a:spcAft>
                <a:spcPct val="0"/>
              </a:spcAft>
              <a:defRPr sz="3600" b="1">
                <a:solidFill>
                  <a:schemeClr val="bg1"/>
                </a:solidFill>
                <a:latin typeface="Arial" charset="0"/>
                <a:ea typeface="ＭＳ Ｐゴシック" charset="0"/>
                <a:cs typeface="Arial" charset="0"/>
              </a:defRPr>
            </a:lvl3pPr>
            <a:lvl4pPr algn="ctr" rtl="0" eaLnBrk="1" fontAlgn="base" hangingPunct="1">
              <a:spcBef>
                <a:spcPct val="0"/>
              </a:spcBef>
              <a:spcAft>
                <a:spcPct val="0"/>
              </a:spcAft>
              <a:defRPr sz="3600" b="1">
                <a:solidFill>
                  <a:schemeClr val="bg1"/>
                </a:solidFill>
                <a:latin typeface="Arial" charset="0"/>
                <a:ea typeface="ＭＳ Ｐゴシック" charset="0"/>
                <a:cs typeface="Arial" charset="0"/>
              </a:defRPr>
            </a:lvl4pPr>
            <a:lvl5pPr algn="ctr" rtl="0" eaLnBrk="1" fontAlgn="base" hangingPunct="1">
              <a:spcBef>
                <a:spcPct val="0"/>
              </a:spcBef>
              <a:spcAft>
                <a:spcPct val="0"/>
              </a:spcAft>
              <a:defRPr sz="3600" b="1">
                <a:solidFill>
                  <a:schemeClr val="bg1"/>
                </a:solidFill>
                <a:latin typeface="Arial" charset="0"/>
                <a:ea typeface="ＭＳ Ｐゴシック" charset="0"/>
                <a:cs typeface="Arial" charset="0"/>
              </a:defRPr>
            </a:lvl5pPr>
            <a:lvl6pPr marL="457200" algn="l" rtl="0" eaLnBrk="1" fontAlgn="base" hangingPunct="1">
              <a:spcBef>
                <a:spcPct val="0"/>
              </a:spcBef>
              <a:spcAft>
                <a:spcPct val="0"/>
              </a:spcAft>
              <a:defRPr sz="3600" b="1">
                <a:solidFill>
                  <a:srgbClr val="FAFD00"/>
                </a:solidFill>
                <a:latin typeface="Arial" charset="0"/>
                <a:cs typeface="Arial" charset="0"/>
              </a:defRPr>
            </a:lvl6pPr>
            <a:lvl7pPr marL="914400" algn="l" rtl="0" eaLnBrk="1" fontAlgn="base" hangingPunct="1">
              <a:spcBef>
                <a:spcPct val="0"/>
              </a:spcBef>
              <a:spcAft>
                <a:spcPct val="0"/>
              </a:spcAft>
              <a:defRPr sz="3600" b="1">
                <a:solidFill>
                  <a:srgbClr val="FAFD00"/>
                </a:solidFill>
                <a:latin typeface="Arial" charset="0"/>
                <a:cs typeface="Arial" charset="0"/>
              </a:defRPr>
            </a:lvl7pPr>
            <a:lvl8pPr marL="1371600" algn="l" rtl="0" eaLnBrk="1" fontAlgn="base" hangingPunct="1">
              <a:spcBef>
                <a:spcPct val="0"/>
              </a:spcBef>
              <a:spcAft>
                <a:spcPct val="0"/>
              </a:spcAft>
              <a:defRPr sz="3600" b="1">
                <a:solidFill>
                  <a:srgbClr val="FAFD00"/>
                </a:solidFill>
                <a:latin typeface="Arial" charset="0"/>
                <a:cs typeface="Arial" charset="0"/>
              </a:defRPr>
            </a:lvl8pPr>
            <a:lvl9pPr marL="1828800" algn="l" rtl="0" eaLnBrk="1" fontAlgn="base" hangingPunct="1">
              <a:spcBef>
                <a:spcPct val="0"/>
              </a:spcBef>
              <a:spcAft>
                <a:spcPct val="0"/>
              </a:spcAft>
              <a:defRPr sz="3600" b="1">
                <a:solidFill>
                  <a:srgbClr val="FAFD00"/>
                </a:solidFill>
                <a:latin typeface="Arial" charset="0"/>
                <a:cs typeface="Arial" charset="0"/>
              </a:defRPr>
            </a:lvl9pPr>
          </a:lstStyle>
          <a:p>
            <a:pPr algn="l"/>
            <a:r>
              <a:rPr lang="en-US" sz="2400" u="sng" dirty="0" smtClean="0">
                <a:solidFill>
                  <a:schemeClr val="tx1"/>
                </a:solidFill>
                <a:latin typeface="+mn-lt"/>
              </a:rPr>
              <a:t>Mohammad NAOUSS</a:t>
            </a:r>
            <a:r>
              <a:rPr lang="en-US" sz="2400" dirty="0" smtClean="0">
                <a:solidFill>
                  <a:schemeClr val="tx1"/>
                </a:solidFill>
                <a:latin typeface="+mn-lt"/>
              </a:rPr>
              <a:t>, Fran</a:t>
            </a:r>
            <a:r>
              <a:rPr lang="fr-FR" sz="2400" dirty="0">
                <a:solidFill>
                  <a:schemeClr val="tx1"/>
                </a:solidFill>
                <a:latin typeface="+mn-lt"/>
                <a:ea typeface="ＭＳ Ｐゴシック" pitchFamily="34" charset="-128"/>
              </a:rPr>
              <a:t>ç</a:t>
            </a:r>
            <a:r>
              <a:rPr lang="en-US" sz="2400" dirty="0" err="1" smtClean="0">
                <a:solidFill>
                  <a:schemeClr val="tx1"/>
                </a:solidFill>
                <a:latin typeface="+mn-lt"/>
              </a:rPr>
              <a:t>ois</a:t>
            </a:r>
            <a:r>
              <a:rPr lang="en-US" sz="2400" dirty="0" smtClean="0">
                <a:solidFill>
                  <a:schemeClr val="tx1"/>
                </a:solidFill>
                <a:latin typeface="+mn-lt"/>
              </a:rPr>
              <a:t> MARC</a:t>
            </a:r>
            <a:endParaRPr lang="en-US" sz="2400" dirty="0">
              <a:solidFill>
                <a:schemeClr val="tx1"/>
              </a:solidFill>
              <a:latin typeface="+mn-lt"/>
            </a:endParaRPr>
          </a:p>
        </p:txBody>
      </p:sp>
      <p:pic>
        <p:nvPicPr>
          <p:cNvPr id="5" name="Picture 2" descr="http://www.enseirb-matmeca.fr/fr/system/files/images/IMS.2+cols.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8259" y="5334000"/>
            <a:ext cx="2554941"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078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Introduction</a:t>
            </a:r>
            <a:endParaRPr lang="en-US" sz="3200" dirty="0"/>
          </a:p>
        </p:txBody>
      </p:sp>
      <p:sp>
        <p:nvSpPr>
          <p:cNvPr id="15" name="Content Placeholder 14"/>
          <p:cNvSpPr>
            <a:spLocks noGrp="1"/>
          </p:cNvSpPr>
          <p:nvPr>
            <p:ph idx="1"/>
          </p:nvPr>
        </p:nvSpPr>
        <p:spPr>
          <a:xfrm>
            <a:off x="182880" y="1524001"/>
            <a:ext cx="8728885" cy="1904999"/>
          </a:xfrm>
        </p:spPr>
        <p:txBody>
          <a:bodyPr/>
          <a:lstStyle/>
          <a:p>
            <a:pPr marL="393700" lvl="1" indent="-342900" defTabSz="635258">
              <a:lnSpc>
                <a:spcPct val="150000"/>
              </a:lnSpc>
              <a:buFont typeface="Wingdings" pitchFamily="2" charset="2"/>
              <a:buChar char="Ø"/>
              <a:defRPr/>
            </a:pPr>
            <a:r>
              <a:rPr lang="en-US" sz="2000" kern="1200" dirty="0" smtClean="0">
                <a:ea typeface="ＭＳ Ｐゴシック" charset="0"/>
              </a:rPr>
              <a:t>High </a:t>
            </a:r>
            <a:r>
              <a:rPr lang="en-US" sz="2000" kern="1200" dirty="0">
                <a:ea typeface="ＭＳ Ｐゴシック" charset="0"/>
              </a:rPr>
              <a:t>cost characterization for modeling the circuits reliability</a:t>
            </a:r>
          </a:p>
          <a:p>
            <a:pPr marL="393700" lvl="1" indent="-342900" defTabSz="635258">
              <a:lnSpc>
                <a:spcPct val="150000"/>
              </a:lnSpc>
              <a:buFont typeface="Wingdings" pitchFamily="2" charset="2"/>
              <a:buChar char="Ø"/>
              <a:defRPr/>
            </a:pPr>
            <a:r>
              <a:rPr lang="en-US" sz="2000" kern="1200" dirty="0">
                <a:ea typeface="ＭＳ Ｐゴシック" charset="0"/>
              </a:rPr>
              <a:t>The simulations methods are not enough to model a real application</a:t>
            </a:r>
          </a:p>
          <a:p>
            <a:pPr marL="793750" lvl="2" indent="-342900" defTabSz="635258">
              <a:lnSpc>
                <a:spcPct val="150000"/>
              </a:lnSpc>
              <a:buFont typeface="Wingdings" pitchFamily="2" charset="2"/>
              <a:buChar char="Ø"/>
              <a:defRPr/>
            </a:pPr>
            <a:r>
              <a:rPr lang="en-US" sz="1800" kern="1200" dirty="0">
                <a:ea typeface="ＭＳ Ｐゴシック" charset="0"/>
              </a:rPr>
              <a:t>The limited access to the novel technologies internal structures</a:t>
            </a:r>
          </a:p>
        </p:txBody>
      </p:sp>
      <p:sp>
        <p:nvSpPr>
          <p:cNvPr id="3" name="Text Placeholder 2"/>
          <p:cNvSpPr>
            <a:spLocks noGrp="1"/>
          </p:cNvSpPr>
          <p:nvPr>
            <p:ph type="body" sz="quarter" idx="4294967295"/>
          </p:nvPr>
        </p:nvSpPr>
        <p:spPr>
          <a:xfrm>
            <a:off x="7852" y="990600"/>
            <a:ext cx="5707148" cy="493712"/>
          </a:xfrm>
        </p:spPr>
        <p:txBody>
          <a:bodyPr/>
          <a:lstStyle/>
          <a:p>
            <a:pPr marL="144000" lvl="1" indent="0" defTabSz="457200" fontAlgn="auto">
              <a:spcAft>
                <a:spcPts val="0"/>
              </a:spcAft>
              <a:buClrTx/>
              <a:buSzPct val="70000"/>
              <a:buNone/>
            </a:pPr>
            <a:r>
              <a:rPr lang="en-US" dirty="0" smtClean="0">
                <a:solidFill>
                  <a:schemeClr val="bg1"/>
                </a:solidFill>
                <a:ea typeface="ＭＳ Ｐゴシック" charset="0"/>
              </a:rPr>
              <a:t>Challenges</a:t>
            </a:r>
            <a:endParaRPr lang="en-US" dirty="0">
              <a:solidFill>
                <a:schemeClr val="bg1"/>
              </a:solidFill>
              <a:ea typeface="ＭＳ Ｐゴシック" charset="0"/>
            </a:endParaRPr>
          </a:p>
        </p:txBody>
      </p:sp>
      <p:sp>
        <p:nvSpPr>
          <p:cNvPr id="5" name="Parallélogramme 8"/>
          <p:cNvSpPr/>
          <p:nvPr/>
        </p:nvSpPr>
        <p:spPr>
          <a:xfrm>
            <a:off x="-143" y="3429000"/>
            <a:ext cx="6019943" cy="457200"/>
          </a:xfrm>
          <a:custGeom>
            <a:avLst/>
            <a:gdLst>
              <a:gd name="connsiteX0" fmla="*/ 0 w 7192818"/>
              <a:gd name="connsiteY0" fmla="*/ 531830 h 531830"/>
              <a:gd name="connsiteX1" fmla="*/ 242238 w 7192818"/>
              <a:gd name="connsiteY1" fmla="*/ 0 h 531830"/>
              <a:gd name="connsiteX2" fmla="*/ 7192818 w 7192818"/>
              <a:gd name="connsiteY2" fmla="*/ 0 h 531830"/>
              <a:gd name="connsiteX3" fmla="*/ 6950580 w 7192818"/>
              <a:gd name="connsiteY3" fmla="*/ 531830 h 531830"/>
              <a:gd name="connsiteX4" fmla="*/ 0 w 7192818"/>
              <a:gd name="connsiteY4" fmla="*/ 531830 h 531830"/>
              <a:gd name="connsiteX0" fmla="*/ 1602 w 6950580"/>
              <a:gd name="connsiteY0" fmla="*/ 531830 h 531830"/>
              <a:gd name="connsiteX1" fmla="*/ 0 w 6950580"/>
              <a:gd name="connsiteY1" fmla="*/ 0 h 531830"/>
              <a:gd name="connsiteX2" fmla="*/ 6950580 w 6950580"/>
              <a:gd name="connsiteY2" fmla="*/ 0 h 531830"/>
              <a:gd name="connsiteX3" fmla="*/ 6708342 w 6950580"/>
              <a:gd name="connsiteY3" fmla="*/ 531830 h 531830"/>
              <a:gd name="connsiteX4" fmla="*/ 1602 w 6950580"/>
              <a:gd name="connsiteY4" fmla="*/ 531830 h 531830"/>
              <a:gd name="connsiteX0" fmla="*/ 11762 w 6950580"/>
              <a:gd name="connsiteY0" fmla="*/ 531830 h 531830"/>
              <a:gd name="connsiteX1" fmla="*/ 0 w 6950580"/>
              <a:gd name="connsiteY1" fmla="*/ 0 h 531830"/>
              <a:gd name="connsiteX2" fmla="*/ 6950580 w 6950580"/>
              <a:gd name="connsiteY2" fmla="*/ 0 h 531830"/>
              <a:gd name="connsiteX3" fmla="*/ 6708342 w 6950580"/>
              <a:gd name="connsiteY3" fmla="*/ 531830 h 531830"/>
              <a:gd name="connsiteX4" fmla="*/ 11762 w 6950580"/>
              <a:gd name="connsiteY4" fmla="*/ 531830 h 531830"/>
              <a:gd name="connsiteX0" fmla="*/ 0 w 6938818"/>
              <a:gd name="connsiteY0" fmla="*/ 531830 h 531830"/>
              <a:gd name="connsiteX1" fmla="*/ 8558 w 6938818"/>
              <a:gd name="connsiteY1" fmla="*/ 10160 h 531830"/>
              <a:gd name="connsiteX2" fmla="*/ 6938818 w 6938818"/>
              <a:gd name="connsiteY2" fmla="*/ 0 h 531830"/>
              <a:gd name="connsiteX3" fmla="*/ 6696580 w 6938818"/>
              <a:gd name="connsiteY3" fmla="*/ 531830 h 531830"/>
              <a:gd name="connsiteX4" fmla="*/ 0 w 6938818"/>
              <a:gd name="connsiteY4" fmla="*/ 531830 h 531830"/>
              <a:gd name="connsiteX0" fmla="*/ 1602 w 6940420"/>
              <a:gd name="connsiteY0" fmla="*/ 531830 h 531830"/>
              <a:gd name="connsiteX1" fmla="*/ 0 w 6940420"/>
              <a:gd name="connsiteY1" fmla="*/ 0 h 531830"/>
              <a:gd name="connsiteX2" fmla="*/ 6940420 w 6940420"/>
              <a:gd name="connsiteY2" fmla="*/ 0 h 531830"/>
              <a:gd name="connsiteX3" fmla="*/ 6698182 w 6940420"/>
              <a:gd name="connsiteY3" fmla="*/ 531830 h 531830"/>
              <a:gd name="connsiteX4" fmla="*/ 1602 w 6940420"/>
              <a:gd name="connsiteY4" fmla="*/ 531830 h 5318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0420" h="531830">
                <a:moveTo>
                  <a:pt x="1602" y="531830"/>
                </a:moveTo>
                <a:lnTo>
                  <a:pt x="0" y="0"/>
                </a:lnTo>
                <a:lnTo>
                  <a:pt x="6940420" y="0"/>
                </a:lnTo>
                <a:lnTo>
                  <a:pt x="6698182" y="531830"/>
                </a:lnTo>
                <a:lnTo>
                  <a:pt x="1602" y="53183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9063" lvl="0" algn="just"/>
            <a:r>
              <a:rPr lang="en-US" sz="2800" dirty="0">
                <a:solidFill>
                  <a:schemeClr val="bg1"/>
                </a:solidFill>
                <a:ea typeface="ＭＳ Ｐゴシック" charset="0"/>
              </a:rPr>
              <a:t>Objectives</a:t>
            </a:r>
          </a:p>
        </p:txBody>
      </p:sp>
      <p:sp>
        <p:nvSpPr>
          <p:cNvPr id="7" name="Content Placeholder 14"/>
          <p:cNvSpPr txBox="1">
            <a:spLocks/>
          </p:cNvSpPr>
          <p:nvPr/>
        </p:nvSpPr>
        <p:spPr bwMode="auto">
          <a:xfrm>
            <a:off x="6820" y="4058731"/>
            <a:ext cx="8728885" cy="2212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000FF"/>
              </a:buClr>
              <a:buSzPct val="125000"/>
              <a:buFont typeface="Arial" pitchFamily="34" charset="0"/>
              <a:buChar char="•"/>
              <a:defRPr sz="2800">
                <a:solidFill>
                  <a:srgbClr val="000090"/>
                </a:solidFill>
                <a:latin typeface="+mn-lt"/>
                <a:ea typeface="ＭＳ Ｐゴシック" charset="0"/>
                <a:cs typeface="+mn-cs"/>
              </a:defRPr>
            </a:lvl1pPr>
            <a:lvl2pPr marL="742950" indent="-285750" algn="l" rtl="0" eaLnBrk="1" fontAlgn="base" hangingPunct="1">
              <a:spcBef>
                <a:spcPct val="20000"/>
              </a:spcBef>
              <a:spcAft>
                <a:spcPct val="0"/>
              </a:spcAft>
              <a:buClr>
                <a:srgbClr val="0000FF"/>
              </a:buClr>
              <a:buSzPct val="115000"/>
              <a:buFont typeface="Arial" pitchFamily="34" charset="0"/>
              <a:buChar char="–"/>
              <a:defRPr sz="2600">
                <a:solidFill>
                  <a:srgbClr val="000090"/>
                </a:solidFill>
                <a:latin typeface="+mn-lt"/>
                <a:ea typeface="Arial" charset="0"/>
                <a:cs typeface="+mn-cs"/>
              </a:defRPr>
            </a:lvl2pPr>
            <a:lvl3pPr marL="1143000" indent="-228600" algn="l" rtl="0" eaLnBrk="1" fontAlgn="base" hangingPunct="1">
              <a:spcBef>
                <a:spcPct val="20000"/>
              </a:spcBef>
              <a:spcAft>
                <a:spcPct val="0"/>
              </a:spcAft>
              <a:buClr>
                <a:srgbClr val="0000FF"/>
              </a:buClr>
              <a:buSzPct val="115000"/>
              <a:buChar char="•"/>
              <a:defRPr sz="2400">
                <a:solidFill>
                  <a:srgbClr val="000090"/>
                </a:solidFill>
                <a:latin typeface="+mn-lt"/>
                <a:ea typeface="Arial" charset="0"/>
                <a:cs typeface="+mn-cs"/>
              </a:defRPr>
            </a:lvl3pPr>
            <a:lvl4pPr marL="1600200" indent="-228600" algn="l" rtl="0" eaLnBrk="1" fontAlgn="base" hangingPunct="1">
              <a:spcBef>
                <a:spcPct val="20000"/>
              </a:spcBef>
              <a:spcAft>
                <a:spcPct val="0"/>
              </a:spcAft>
              <a:buClr>
                <a:srgbClr val="0000FF"/>
              </a:buClr>
              <a:buSzPct val="115000"/>
              <a:buChar char="–"/>
              <a:defRPr sz="2400">
                <a:solidFill>
                  <a:srgbClr val="000090"/>
                </a:solidFill>
                <a:latin typeface="+mn-lt"/>
                <a:ea typeface="Arial" charset="0"/>
                <a:cs typeface="+mn-cs"/>
              </a:defRPr>
            </a:lvl4pPr>
            <a:lvl5pPr marL="2057400" indent="-228600" algn="l" rtl="0" eaLnBrk="1" fontAlgn="base" hangingPunct="1">
              <a:spcBef>
                <a:spcPct val="20000"/>
              </a:spcBef>
              <a:spcAft>
                <a:spcPct val="0"/>
              </a:spcAft>
              <a:buChar char="»"/>
              <a:defRPr sz="2000">
                <a:solidFill>
                  <a:schemeClr val="bg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bg1"/>
                </a:solidFill>
                <a:latin typeface="+mn-lt"/>
                <a:cs typeface="+mn-cs"/>
              </a:defRPr>
            </a:lvl6pPr>
            <a:lvl7pPr marL="2971800" indent="-228600" algn="l" rtl="0" eaLnBrk="1" fontAlgn="base" hangingPunct="1">
              <a:spcBef>
                <a:spcPct val="20000"/>
              </a:spcBef>
              <a:spcAft>
                <a:spcPct val="0"/>
              </a:spcAft>
              <a:buChar char="»"/>
              <a:defRPr sz="2000">
                <a:solidFill>
                  <a:schemeClr val="bg1"/>
                </a:solidFill>
                <a:latin typeface="+mn-lt"/>
                <a:cs typeface="+mn-cs"/>
              </a:defRPr>
            </a:lvl7pPr>
            <a:lvl8pPr marL="3429000" indent="-228600" algn="l" rtl="0" eaLnBrk="1" fontAlgn="base" hangingPunct="1">
              <a:spcBef>
                <a:spcPct val="20000"/>
              </a:spcBef>
              <a:spcAft>
                <a:spcPct val="0"/>
              </a:spcAft>
              <a:buChar char="»"/>
              <a:defRPr sz="2000">
                <a:solidFill>
                  <a:schemeClr val="bg1"/>
                </a:solidFill>
                <a:latin typeface="+mn-lt"/>
                <a:cs typeface="+mn-cs"/>
              </a:defRPr>
            </a:lvl8pPr>
            <a:lvl9pPr marL="3886200" indent="-228600" algn="l" rtl="0" eaLnBrk="1" fontAlgn="base" hangingPunct="1">
              <a:spcBef>
                <a:spcPct val="20000"/>
              </a:spcBef>
              <a:spcAft>
                <a:spcPct val="0"/>
              </a:spcAft>
              <a:buChar char="»"/>
              <a:defRPr sz="2000">
                <a:solidFill>
                  <a:schemeClr val="bg1"/>
                </a:solidFill>
                <a:latin typeface="+mn-lt"/>
                <a:cs typeface="+mn-cs"/>
              </a:defRPr>
            </a:lvl9pPr>
          </a:lstStyle>
          <a:p>
            <a:pPr marL="520700" lvl="1" indent="-342900" defTabSz="635258">
              <a:buFont typeface="Wingdings" pitchFamily="2" charset="2"/>
              <a:buChar char="Ø"/>
              <a:defRPr/>
            </a:pPr>
            <a:r>
              <a:rPr lang="en-US" sz="2000" dirty="0">
                <a:ea typeface="ＭＳ Ｐゴシック" charset="0"/>
              </a:rPr>
              <a:t>Measure the evolution of functional parameter of the gates depending on :</a:t>
            </a:r>
          </a:p>
          <a:p>
            <a:pPr marL="977900" lvl="2" indent="-342900" defTabSz="635258">
              <a:buFont typeface="Wingdings" pitchFamily="2" charset="2"/>
              <a:buChar char="ü"/>
              <a:defRPr/>
            </a:pPr>
            <a:r>
              <a:rPr lang="en-US" sz="2000" dirty="0">
                <a:ea typeface="ＭＳ Ｐゴシック" charset="0"/>
              </a:rPr>
              <a:t>the time</a:t>
            </a:r>
          </a:p>
          <a:p>
            <a:pPr marL="977900" lvl="2" indent="-342900" defTabSz="635258">
              <a:buFont typeface="Wingdings" pitchFamily="2" charset="2"/>
              <a:buChar char="ü"/>
              <a:defRPr/>
            </a:pPr>
            <a:r>
              <a:rPr lang="en-US" sz="2000" dirty="0">
                <a:ea typeface="ＭＳ Ｐゴシック" charset="0"/>
              </a:rPr>
              <a:t>the operating conditions.</a:t>
            </a:r>
          </a:p>
          <a:p>
            <a:pPr marL="520700" lvl="1" indent="-342900" defTabSz="635258">
              <a:buFont typeface="Wingdings" pitchFamily="2" charset="2"/>
              <a:buChar char="Ø"/>
              <a:defRPr/>
            </a:pPr>
            <a:r>
              <a:rPr lang="en-US" sz="2000" dirty="0">
                <a:ea typeface="ＭＳ Ｐゴシック" charset="0"/>
              </a:rPr>
              <a:t>Identify the mechanism responsible of the aging</a:t>
            </a:r>
          </a:p>
          <a:p>
            <a:pPr marL="520700" lvl="1" indent="-342900" defTabSz="635258">
              <a:buFont typeface="Wingdings" pitchFamily="2" charset="2"/>
              <a:buChar char="Ø"/>
              <a:defRPr/>
            </a:pPr>
            <a:r>
              <a:rPr lang="en-US" sz="2000" dirty="0">
                <a:ea typeface="ＭＳ Ｐゴシック" charset="0"/>
              </a:rPr>
              <a:t>Modeling the degradation caused by this </a:t>
            </a:r>
            <a:r>
              <a:rPr lang="en-US" sz="2000" dirty="0" smtClean="0">
                <a:ea typeface="ＭＳ Ｐゴシック" charset="0"/>
              </a:rPr>
              <a:t>mechanism</a:t>
            </a:r>
            <a:endParaRPr lang="en-US" sz="2000" dirty="0">
              <a:ea typeface="ＭＳ Ｐゴシック" charset="0"/>
            </a:endParaRPr>
          </a:p>
        </p:txBody>
      </p:sp>
      <p:sp>
        <p:nvSpPr>
          <p:cNvPr id="8" name="Parallélogramme 8"/>
          <p:cNvSpPr/>
          <p:nvPr/>
        </p:nvSpPr>
        <p:spPr>
          <a:xfrm>
            <a:off x="1805" y="1047890"/>
            <a:ext cx="6019943" cy="457200"/>
          </a:xfrm>
          <a:custGeom>
            <a:avLst/>
            <a:gdLst>
              <a:gd name="connsiteX0" fmla="*/ 0 w 7192818"/>
              <a:gd name="connsiteY0" fmla="*/ 531830 h 531830"/>
              <a:gd name="connsiteX1" fmla="*/ 242238 w 7192818"/>
              <a:gd name="connsiteY1" fmla="*/ 0 h 531830"/>
              <a:gd name="connsiteX2" fmla="*/ 7192818 w 7192818"/>
              <a:gd name="connsiteY2" fmla="*/ 0 h 531830"/>
              <a:gd name="connsiteX3" fmla="*/ 6950580 w 7192818"/>
              <a:gd name="connsiteY3" fmla="*/ 531830 h 531830"/>
              <a:gd name="connsiteX4" fmla="*/ 0 w 7192818"/>
              <a:gd name="connsiteY4" fmla="*/ 531830 h 531830"/>
              <a:gd name="connsiteX0" fmla="*/ 1602 w 6950580"/>
              <a:gd name="connsiteY0" fmla="*/ 531830 h 531830"/>
              <a:gd name="connsiteX1" fmla="*/ 0 w 6950580"/>
              <a:gd name="connsiteY1" fmla="*/ 0 h 531830"/>
              <a:gd name="connsiteX2" fmla="*/ 6950580 w 6950580"/>
              <a:gd name="connsiteY2" fmla="*/ 0 h 531830"/>
              <a:gd name="connsiteX3" fmla="*/ 6708342 w 6950580"/>
              <a:gd name="connsiteY3" fmla="*/ 531830 h 531830"/>
              <a:gd name="connsiteX4" fmla="*/ 1602 w 6950580"/>
              <a:gd name="connsiteY4" fmla="*/ 531830 h 531830"/>
              <a:gd name="connsiteX0" fmla="*/ 11762 w 6950580"/>
              <a:gd name="connsiteY0" fmla="*/ 531830 h 531830"/>
              <a:gd name="connsiteX1" fmla="*/ 0 w 6950580"/>
              <a:gd name="connsiteY1" fmla="*/ 0 h 531830"/>
              <a:gd name="connsiteX2" fmla="*/ 6950580 w 6950580"/>
              <a:gd name="connsiteY2" fmla="*/ 0 h 531830"/>
              <a:gd name="connsiteX3" fmla="*/ 6708342 w 6950580"/>
              <a:gd name="connsiteY3" fmla="*/ 531830 h 531830"/>
              <a:gd name="connsiteX4" fmla="*/ 11762 w 6950580"/>
              <a:gd name="connsiteY4" fmla="*/ 531830 h 531830"/>
              <a:gd name="connsiteX0" fmla="*/ 0 w 6938818"/>
              <a:gd name="connsiteY0" fmla="*/ 531830 h 531830"/>
              <a:gd name="connsiteX1" fmla="*/ 8558 w 6938818"/>
              <a:gd name="connsiteY1" fmla="*/ 10160 h 531830"/>
              <a:gd name="connsiteX2" fmla="*/ 6938818 w 6938818"/>
              <a:gd name="connsiteY2" fmla="*/ 0 h 531830"/>
              <a:gd name="connsiteX3" fmla="*/ 6696580 w 6938818"/>
              <a:gd name="connsiteY3" fmla="*/ 531830 h 531830"/>
              <a:gd name="connsiteX4" fmla="*/ 0 w 6938818"/>
              <a:gd name="connsiteY4" fmla="*/ 531830 h 531830"/>
              <a:gd name="connsiteX0" fmla="*/ 1602 w 6940420"/>
              <a:gd name="connsiteY0" fmla="*/ 531830 h 531830"/>
              <a:gd name="connsiteX1" fmla="*/ 0 w 6940420"/>
              <a:gd name="connsiteY1" fmla="*/ 0 h 531830"/>
              <a:gd name="connsiteX2" fmla="*/ 6940420 w 6940420"/>
              <a:gd name="connsiteY2" fmla="*/ 0 h 531830"/>
              <a:gd name="connsiteX3" fmla="*/ 6698182 w 6940420"/>
              <a:gd name="connsiteY3" fmla="*/ 531830 h 531830"/>
              <a:gd name="connsiteX4" fmla="*/ 1602 w 6940420"/>
              <a:gd name="connsiteY4" fmla="*/ 531830 h 5318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0420" h="531830">
                <a:moveTo>
                  <a:pt x="1602" y="531830"/>
                </a:moveTo>
                <a:lnTo>
                  <a:pt x="0" y="0"/>
                </a:lnTo>
                <a:lnTo>
                  <a:pt x="6940420" y="0"/>
                </a:lnTo>
                <a:lnTo>
                  <a:pt x="6698182" y="531830"/>
                </a:lnTo>
                <a:lnTo>
                  <a:pt x="1602" y="53183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9063" lvl="0" algn="just"/>
            <a:r>
              <a:rPr lang="en-US" sz="2800" dirty="0" smtClean="0">
                <a:solidFill>
                  <a:schemeClr val="bg1"/>
                </a:solidFill>
                <a:ea typeface="ＭＳ Ｐゴシック" charset="0"/>
              </a:rPr>
              <a:t>Challenges</a:t>
            </a:r>
            <a:endParaRPr lang="en-US" sz="2800" dirty="0">
              <a:solidFill>
                <a:schemeClr val="bg1"/>
              </a:solidFill>
              <a:ea typeface="ＭＳ Ｐゴシック" charset="0"/>
            </a:endParaRPr>
          </a:p>
        </p:txBody>
      </p:sp>
    </p:spTree>
    <p:extLst>
      <p:ext uri="{BB962C8B-B14F-4D97-AF65-F5344CB8AC3E}">
        <p14:creationId xmlns:p14="http://schemas.microsoft.com/office/powerpoint/2010/main" val="3448277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Set-Up</a:t>
            </a:r>
            <a:endParaRPr lang="en-US" dirty="0"/>
          </a:p>
        </p:txBody>
      </p:sp>
      <p:sp>
        <p:nvSpPr>
          <p:cNvPr id="3" name="Content Placeholder 2"/>
          <p:cNvSpPr>
            <a:spLocks noGrp="1"/>
          </p:cNvSpPr>
          <p:nvPr>
            <p:ph idx="1"/>
          </p:nvPr>
        </p:nvSpPr>
        <p:spPr>
          <a:xfrm>
            <a:off x="309045" y="4787524"/>
            <a:ext cx="8778240" cy="1424326"/>
          </a:xfrm>
        </p:spPr>
        <p:txBody>
          <a:bodyPr/>
          <a:lstStyle/>
          <a:p>
            <a:pPr lvl="1">
              <a:spcBef>
                <a:spcPts val="1200"/>
              </a:spcBef>
              <a:spcAft>
                <a:spcPts val="1200"/>
              </a:spcAft>
              <a:buFont typeface="Arial" charset="0"/>
              <a:buChar char="•"/>
            </a:pPr>
            <a:r>
              <a:rPr lang="en-US" sz="2000" smtClean="0">
                <a:latin typeface="Times New Roman" pitchFamily="16" charset="0"/>
                <a:cs typeface="Times New Roman" pitchFamily="16" charset="0"/>
              </a:rPr>
              <a:t>56 CUTs, each one contains 9 LUTs configured as Buffer</a:t>
            </a:r>
            <a:endParaRPr lang="en-US" sz="2000" dirty="0">
              <a:latin typeface="Times New Roman" pitchFamily="16" charset="0"/>
              <a:cs typeface="Times New Roman" pitchFamily="16" charset="0"/>
            </a:endParaRPr>
          </a:p>
          <a:p>
            <a:pPr lvl="1">
              <a:spcBef>
                <a:spcPts val="1200"/>
              </a:spcBef>
              <a:spcAft>
                <a:spcPts val="1200"/>
              </a:spcAft>
              <a:buFont typeface="Arial" charset="0"/>
              <a:buChar char="•"/>
            </a:pPr>
            <a:r>
              <a:rPr lang="en-US" sz="2000" smtClean="0">
                <a:latin typeface="Times New Roman" pitchFamily="16" charset="0"/>
                <a:cs typeface="Times New Roman" pitchFamily="16" charset="0"/>
              </a:rPr>
              <a:t>Differences value of Duty cycle with low frequency stress signal</a:t>
            </a:r>
            <a:endParaRPr lang="en-US" sz="2000" dirty="0">
              <a:latin typeface="Times New Roman" pitchFamily="16" charset="0"/>
              <a:cs typeface="Times New Roman" pitchFamily="16"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335" y="1600199"/>
            <a:ext cx="7089516" cy="28457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5396" y="1478164"/>
            <a:ext cx="5369989" cy="218908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7" name="Oval 6"/>
          <p:cNvSpPr/>
          <p:nvPr/>
        </p:nvSpPr>
        <p:spPr bwMode="auto">
          <a:xfrm>
            <a:off x="1192360" y="2238445"/>
            <a:ext cx="1382580" cy="1536200"/>
          </a:xfrm>
          <a:prstGeom prst="ellipse">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0" smtClean="0">
              <a:ln>
                <a:noFill/>
              </a:ln>
              <a:solidFill>
                <a:schemeClr val="tx1"/>
              </a:solidFill>
              <a:effectLst/>
              <a:latin typeface="Arial" charset="0"/>
              <a:cs typeface="Arial" charset="0"/>
            </a:endParaRPr>
          </a:p>
        </p:txBody>
      </p:sp>
      <p:cxnSp>
        <p:nvCxnSpPr>
          <p:cNvPr id="9" name="Straight Connector 8"/>
          <p:cNvCxnSpPr>
            <a:stCxn id="7" idx="7"/>
          </p:cNvCxnSpPr>
          <p:nvPr/>
        </p:nvCxnSpPr>
        <p:spPr bwMode="auto">
          <a:xfrm flipV="1">
            <a:off x="2372466" y="1393535"/>
            <a:ext cx="1201004" cy="1069881"/>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10" name="Straight Connector 9"/>
          <p:cNvCxnSpPr/>
          <p:nvPr/>
        </p:nvCxnSpPr>
        <p:spPr bwMode="auto">
          <a:xfrm>
            <a:off x="2372465" y="3557958"/>
            <a:ext cx="1201005" cy="216687"/>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sp>
        <p:nvSpPr>
          <p:cNvPr id="18" name="Content Placeholder 2"/>
          <p:cNvSpPr txBox="1">
            <a:spLocks/>
          </p:cNvSpPr>
          <p:nvPr/>
        </p:nvSpPr>
        <p:spPr bwMode="auto">
          <a:xfrm>
            <a:off x="309045" y="4773175"/>
            <a:ext cx="8778240" cy="142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000FF"/>
              </a:buClr>
              <a:buSzPct val="125000"/>
              <a:buFont typeface="Arial" pitchFamily="34" charset="0"/>
              <a:buChar char="•"/>
              <a:defRPr sz="2800">
                <a:solidFill>
                  <a:srgbClr val="000090"/>
                </a:solidFill>
                <a:latin typeface="+mn-lt"/>
                <a:ea typeface="ＭＳ Ｐゴシック" charset="0"/>
                <a:cs typeface="+mn-cs"/>
              </a:defRPr>
            </a:lvl1pPr>
            <a:lvl2pPr marL="742950" indent="-285750" algn="l" rtl="0" eaLnBrk="1" fontAlgn="base" hangingPunct="1">
              <a:spcBef>
                <a:spcPct val="20000"/>
              </a:spcBef>
              <a:spcAft>
                <a:spcPct val="0"/>
              </a:spcAft>
              <a:buClr>
                <a:srgbClr val="0000FF"/>
              </a:buClr>
              <a:buSzPct val="115000"/>
              <a:buFont typeface="Arial" pitchFamily="34" charset="0"/>
              <a:buChar char="–"/>
              <a:defRPr sz="2600">
                <a:solidFill>
                  <a:srgbClr val="000090"/>
                </a:solidFill>
                <a:latin typeface="+mn-lt"/>
                <a:ea typeface="Arial" charset="0"/>
                <a:cs typeface="+mn-cs"/>
              </a:defRPr>
            </a:lvl2pPr>
            <a:lvl3pPr marL="1143000" indent="-228600" algn="l" rtl="0" eaLnBrk="1" fontAlgn="base" hangingPunct="1">
              <a:spcBef>
                <a:spcPct val="20000"/>
              </a:spcBef>
              <a:spcAft>
                <a:spcPct val="0"/>
              </a:spcAft>
              <a:buClr>
                <a:srgbClr val="0000FF"/>
              </a:buClr>
              <a:buSzPct val="115000"/>
              <a:buChar char="•"/>
              <a:defRPr sz="2400">
                <a:solidFill>
                  <a:srgbClr val="000090"/>
                </a:solidFill>
                <a:latin typeface="+mn-lt"/>
                <a:ea typeface="Arial" charset="0"/>
                <a:cs typeface="+mn-cs"/>
              </a:defRPr>
            </a:lvl3pPr>
            <a:lvl4pPr marL="1600200" indent="-228600" algn="l" rtl="0" eaLnBrk="1" fontAlgn="base" hangingPunct="1">
              <a:spcBef>
                <a:spcPct val="20000"/>
              </a:spcBef>
              <a:spcAft>
                <a:spcPct val="0"/>
              </a:spcAft>
              <a:buClr>
                <a:srgbClr val="0000FF"/>
              </a:buClr>
              <a:buSzPct val="115000"/>
              <a:buChar char="–"/>
              <a:defRPr sz="2400">
                <a:solidFill>
                  <a:srgbClr val="000090"/>
                </a:solidFill>
                <a:latin typeface="+mn-lt"/>
                <a:ea typeface="Arial" charset="0"/>
                <a:cs typeface="+mn-cs"/>
              </a:defRPr>
            </a:lvl4pPr>
            <a:lvl5pPr marL="2057400" indent="-228600" algn="l" rtl="0" eaLnBrk="1" fontAlgn="base" hangingPunct="1">
              <a:spcBef>
                <a:spcPct val="20000"/>
              </a:spcBef>
              <a:spcAft>
                <a:spcPct val="0"/>
              </a:spcAft>
              <a:buChar char="»"/>
              <a:defRPr sz="2000">
                <a:solidFill>
                  <a:schemeClr val="bg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bg1"/>
                </a:solidFill>
                <a:latin typeface="+mn-lt"/>
                <a:cs typeface="+mn-cs"/>
              </a:defRPr>
            </a:lvl6pPr>
            <a:lvl7pPr marL="2971800" indent="-228600" algn="l" rtl="0" eaLnBrk="1" fontAlgn="base" hangingPunct="1">
              <a:spcBef>
                <a:spcPct val="20000"/>
              </a:spcBef>
              <a:spcAft>
                <a:spcPct val="0"/>
              </a:spcAft>
              <a:buChar char="»"/>
              <a:defRPr sz="2000">
                <a:solidFill>
                  <a:schemeClr val="bg1"/>
                </a:solidFill>
                <a:latin typeface="+mn-lt"/>
                <a:cs typeface="+mn-cs"/>
              </a:defRPr>
            </a:lvl7pPr>
            <a:lvl8pPr marL="3429000" indent="-228600" algn="l" rtl="0" eaLnBrk="1" fontAlgn="base" hangingPunct="1">
              <a:spcBef>
                <a:spcPct val="20000"/>
              </a:spcBef>
              <a:spcAft>
                <a:spcPct val="0"/>
              </a:spcAft>
              <a:buChar char="»"/>
              <a:defRPr sz="2000">
                <a:solidFill>
                  <a:schemeClr val="bg1"/>
                </a:solidFill>
                <a:latin typeface="+mn-lt"/>
                <a:cs typeface="+mn-cs"/>
              </a:defRPr>
            </a:lvl8pPr>
            <a:lvl9pPr marL="3886200" indent="-228600" algn="l" rtl="0" eaLnBrk="1" fontAlgn="base" hangingPunct="1">
              <a:spcBef>
                <a:spcPct val="20000"/>
              </a:spcBef>
              <a:spcAft>
                <a:spcPct val="0"/>
              </a:spcAft>
              <a:buChar char="»"/>
              <a:defRPr sz="2000">
                <a:solidFill>
                  <a:schemeClr val="bg1"/>
                </a:solidFill>
                <a:latin typeface="+mn-lt"/>
                <a:cs typeface="+mn-cs"/>
              </a:defRPr>
            </a:lvl9pPr>
          </a:lstStyle>
          <a:p>
            <a:pPr lvl="1">
              <a:spcBef>
                <a:spcPts val="1200"/>
              </a:spcBef>
              <a:spcAft>
                <a:spcPts val="1200"/>
              </a:spcAft>
              <a:buFont typeface="Arial" charset="0"/>
              <a:buChar char="•"/>
            </a:pPr>
            <a:r>
              <a:rPr lang="en-US" sz="2000" dirty="0" smtClean="0">
                <a:latin typeface="Times New Roman" pitchFamily="16" charset="0"/>
                <a:cs typeface="Times New Roman" pitchFamily="16" charset="0"/>
              </a:rPr>
              <a:t>Several </a:t>
            </a:r>
            <a:r>
              <a:rPr lang="en-US" sz="2000" dirty="0">
                <a:latin typeface="Times New Roman" pitchFamily="16" charset="0"/>
                <a:cs typeface="Times New Roman" pitchFamily="16" charset="0"/>
              </a:rPr>
              <a:t>circuits under test connected by multiplexer to the measuring </a:t>
            </a:r>
            <a:r>
              <a:rPr lang="en-US" sz="2000" dirty="0" smtClean="0">
                <a:latin typeface="Times New Roman" pitchFamily="16" charset="0"/>
                <a:cs typeface="Times New Roman" pitchFamily="16" charset="0"/>
              </a:rPr>
              <a:t>circuit</a:t>
            </a:r>
          </a:p>
          <a:p>
            <a:pPr lvl="1">
              <a:spcBef>
                <a:spcPts val="1200"/>
              </a:spcBef>
              <a:spcAft>
                <a:spcPts val="1200"/>
              </a:spcAft>
              <a:buFont typeface="Arial" charset="0"/>
              <a:buChar char="•"/>
            </a:pPr>
            <a:r>
              <a:rPr lang="en-US" sz="2000" dirty="0" smtClean="0">
                <a:latin typeface="Times New Roman" pitchFamily="16" charset="0"/>
                <a:cs typeface="Times New Roman" pitchFamily="16" charset="0"/>
              </a:rPr>
              <a:t>The test bench is communicate to the real time monitoring system.</a:t>
            </a:r>
            <a:endParaRPr lang="en-US" sz="2000" dirty="0">
              <a:latin typeface="Times New Roman" pitchFamily="16" charset="0"/>
              <a:cs typeface="Times New Roman" pitchFamily="16" charset="0"/>
            </a:endParaRPr>
          </a:p>
        </p:txBody>
      </p:sp>
    </p:spTree>
    <p:extLst>
      <p:ext uri="{BB962C8B-B14F-4D97-AF65-F5344CB8AC3E}">
        <p14:creationId xmlns:p14="http://schemas.microsoft.com/office/powerpoint/2010/main" val="274535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 presetClass="exit"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500"/>
                                        <p:tgtEl>
                                          <p:spTgt spid="3">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a:t>
            </a:r>
            <a:endParaRPr lang="en-US" dirty="0"/>
          </a:p>
        </p:txBody>
      </p:sp>
      <p:sp>
        <p:nvSpPr>
          <p:cNvPr id="18" name="Content Placeholder 2"/>
          <p:cNvSpPr txBox="1">
            <a:spLocks/>
          </p:cNvSpPr>
          <p:nvPr/>
        </p:nvSpPr>
        <p:spPr bwMode="auto">
          <a:xfrm>
            <a:off x="4610405" y="1163104"/>
            <a:ext cx="4723815" cy="2265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000FF"/>
              </a:buClr>
              <a:buSzPct val="125000"/>
              <a:buFont typeface="Arial" pitchFamily="34" charset="0"/>
              <a:buChar char="•"/>
              <a:defRPr sz="2800">
                <a:solidFill>
                  <a:srgbClr val="000090"/>
                </a:solidFill>
                <a:latin typeface="+mn-lt"/>
                <a:ea typeface="ＭＳ Ｐゴシック" charset="0"/>
                <a:cs typeface="+mn-cs"/>
              </a:defRPr>
            </a:lvl1pPr>
            <a:lvl2pPr marL="742950" indent="-285750" algn="l" rtl="0" eaLnBrk="1" fontAlgn="base" hangingPunct="1">
              <a:spcBef>
                <a:spcPct val="20000"/>
              </a:spcBef>
              <a:spcAft>
                <a:spcPct val="0"/>
              </a:spcAft>
              <a:buClr>
                <a:srgbClr val="0000FF"/>
              </a:buClr>
              <a:buSzPct val="115000"/>
              <a:buFont typeface="Arial" pitchFamily="34" charset="0"/>
              <a:buChar char="–"/>
              <a:defRPr sz="2600">
                <a:solidFill>
                  <a:srgbClr val="000090"/>
                </a:solidFill>
                <a:latin typeface="+mn-lt"/>
                <a:ea typeface="Arial" charset="0"/>
                <a:cs typeface="+mn-cs"/>
              </a:defRPr>
            </a:lvl2pPr>
            <a:lvl3pPr marL="1143000" indent="-228600" algn="l" rtl="0" eaLnBrk="1" fontAlgn="base" hangingPunct="1">
              <a:spcBef>
                <a:spcPct val="20000"/>
              </a:spcBef>
              <a:spcAft>
                <a:spcPct val="0"/>
              </a:spcAft>
              <a:buClr>
                <a:srgbClr val="0000FF"/>
              </a:buClr>
              <a:buSzPct val="115000"/>
              <a:buChar char="•"/>
              <a:defRPr sz="2400">
                <a:solidFill>
                  <a:srgbClr val="000090"/>
                </a:solidFill>
                <a:latin typeface="+mn-lt"/>
                <a:ea typeface="Arial" charset="0"/>
                <a:cs typeface="+mn-cs"/>
              </a:defRPr>
            </a:lvl3pPr>
            <a:lvl4pPr marL="1600200" indent="-228600" algn="l" rtl="0" eaLnBrk="1" fontAlgn="base" hangingPunct="1">
              <a:spcBef>
                <a:spcPct val="20000"/>
              </a:spcBef>
              <a:spcAft>
                <a:spcPct val="0"/>
              </a:spcAft>
              <a:buClr>
                <a:srgbClr val="0000FF"/>
              </a:buClr>
              <a:buSzPct val="115000"/>
              <a:buChar char="–"/>
              <a:defRPr sz="2400">
                <a:solidFill>
                  <a:srgbClr val="000090"/>
                </a:solidFill>
                <a:latin typeface="+mn-lt"/>
                <a:ea typeface="Arial" charset="0"/>
                <a:cs typeface="+mn-cs"/>
              </a:defRPr>
            </a:lvl4pPr>
            <a:lvl5pPr marL="2057400" indent="-228600" algn="l" rtl="0" eaLnBrk="1" fontAlgn="base" hangingPunct="1">
              <a:spcBef>
                <a:spcPct val="20000"/>
              </a:spcBef>
              <a:spcAft>
                <a:spcPct val="0"/>
              </a:spcAft>
              <a:buChar char="»"/>
              <a:defRPr sz="2000">
                <a:solidFill>
                  <a:schemeClr val="bg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bg1"/>
                </a:solidFill>
                <a:latin typeface="+mn-lt"/>
                <a:cs typeface="+mn-cs"/>
              </a:defRPr>
            </a:lvl6pPr>
            <a:lvl7pPr marL="2971800" indent="-228600" algn="l" rtl="0" eaLnBrk="1" fontAlgn="base" hangingPunct="1">
              <a:spcBef>
                <a:spcPct val="20000"/>
              </a:spcBef>
              <a:spcAft>
                <a:spcPct val="0"/>
              </a:spcAft>
              <a:buChar char="»"/>
              <a:defRPr sz="2000">
                <a:solidFill>
                  <a:schemeClr val="bg1"/>
                </a:solidFill>
                <a:latin typeface="+mn-lt"/>
                <a:cs typeface="+mn-cs"/>
              </a:defRPr>
            </a:lvl7pPr>
            <a:lvl8pPr marL="3429000" indent="-228600" algn="l" rtl="0" eaLnBrk="1" fontAlgn="base" hangingPunct="1">
              <a:spcBef>
                <a:spcPct val="20000"/>
              </a:spcBef>
              <a:spcAft>
                <a:spcPct val="0"/>
              </a:spcAft>
              <a:buChar char="»"/>
              <a:defRPr sz="2000">
                <a:solidFill>
                  <a:schemeClr val="bg1"/>
                </a:solidFill>
                <a:latin typeface="+mn-lt"/>
                <a:cs typeface="+mn-cs"/>
              </a:defRPr>
            </a:lvl8pPr>
            <a:lvl9pPr marL="3886200" indent="-228600" algn="l" rtl="0" eaLnBrk="1" fontAlgn="base" hangingPunct="1">
              <a:spcBef>
                <a:spcPct val="20000"/>
              </a:spcBef>
              <a:spcAft>
                <a:spcPct val="0"/>
              </a:spcAft>
              <a:buChar char="»"/>
              <a:defRPr sz="2000">
                <a:solidFill>
                  <a:schemeClr val="bg1"/>
                </a:solidFill>
                <a:latin typeface="+mn-lt"/>
                <a:cs typeface="+mn-cs"/>
              </a:defRPr>
            </a:lvl9pPr>
          </a:lstStyle>
          <a:p>
            <a:pPr marL="285750" lvl="1">
              <a:spcBef>
                <a:spcPts val="1200"/>
              </a:spcBef>
              <a:spcAft>
                <a:spcPts val="1200"/>
              </a:spcAft>
              <a:buFont typeface="Arial" charset="0"/>
              <a:buChar char="•"/>
            </a:pPr>
            <a:r>
              <a:rPr lang="en-US" sz="2000" dirty="0" smtClean="0">
                <a:latin typeface="Times New Roman" pitchFamily="16" charset="0"/>
                <a:cs typeface="Times New Roman" pitchFamily="16" charset="0"/>
              </a:rPr>
              <a:t>Degraded when the duty cycle close to 0</a:t>
            </a:r>
          </a:p>
          <a:p>
            <a:pPr marL="285750" lvl="1">
              <a:spcBef>
                <a:spcPts val="1200"/>
              </a:spcBef>
              <a:spcAft>
                <a:spcPts val="1200"/>
              </a:spcAft>
              <a:buFont typeface="Arial" charset="0"/>
              <a:buChar char="•"/>
            </a:pPr>
            <a:r>
              <a:rPr lang="en-US" sz="2000" dirty="0" smtClean="0">
                <a:latin typeface="Times New Roman" pitchFamily="16" charset="0"/>
                <a:cs typeface="Times New Roman" pitchFamily="16" charset="0"/>
              </a:rPr>
              <a:t>Upgraded when close to </a:t>
            </a:r>
            <a:r>
              <a:rPr lang="en-US" sz="2000" dirty="0" smtClean="0">
                <a:latin typeface="Times New Roman" pitchFamily="16" charset="0"/>
                <a:cs typeface="Times New Roman" pitchFamily="16" charset="0"/>
              </a:rPr>
              <a:t>1</a:t>
            </a:r>
          </a:p>
          <a:p>
            <a:pPr marL="285750" lvl="1">
              <a:spcBef>
                <a:spcPts val="1200"/>
              </a:spcBef>
              <a:spcAft>
                <a:spcPts val="1200"/>
              </a:spcAft>
              <a:buFont typeface="Arial" charset="0"/>
              <a:buChar char="•"/>
            </a:pPr>
            <a:r>
              <a:rPr lang="en-US" sz="2000" dirty="0" smtClean="0">
                <a:latin typeface="Times New Roman" pitchFamily="16" charset="0"/>
                <a:cs typeface="Times New Roman" pitchFamily="16" charset="0"/>
              </a:rPr>
              <a:t>Opposite case for the rise delay</a:t>
            </a:r>
            <a:endParaRPr lang="en-US" sz="2000" dirty="0" smtClean="0">
              <a:latin typeface="Times New Roman" pitchFamily="16" charset="0"/>
              <a:cs typeface="Times New Roman" pitchFamily="16" charset="0"/>
            </a:endParaRPr>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47890"/>
            <a:ext cx="4698165" cy="26115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29"/>
          <p:cNvSpPr txBox="1">
            <a:spLocks noChangeArrowheads="1"/>
          </p:cNvSpPr>
          <p:nvPr/>
        </p:nvSpPr>
        <p:spPr bwMode="auto">
          <a:xfrm>
            <a:off x="1461195" y="1469808"/>
            <a:ext cx="11657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a:defRPr>
                <a:solidFill>
                  <a:schemeClr val="tx1"/>
                </a:solidFill>
                <a:latin typeface="Arial" charset="0"/>
                <a:ea typeface="ＭＳ Ｐゴシック" charset="-128"/>
              </a:defRPr>
            </a:lvl1pPr>
            <a:lvl2pPr marL="742950" indent="-285750" eaLnBrk="0">
              <a:defRPr>
                <a:solidFill>
                  <a:schemeClr val="tx1"/>
                </a:solidFill>
                <a:latin typeface="Arial" charset="0"/>
                <a:ea typeface="ＭＳ Ｐゴシック" charset="-128"/>
              </a:defRPr>
            </a:lvl2pPr>
            <a:lvl3pPr marL="1143000" indent="-228600" eaLnBrk="0">
              <a:defRPr>
                <a:solidFill>
                  <a:schemeClr val="tx1"/>
                </a:solidFill>
                <a:latin typeface="Arial" charset="0"/>
                <a:ea typeface="ＭＳ Ｐゴシック" charset="-128"/>
              </a:defRPr>
            </a:lvl3pPr>
            <a:lvl4pPr marL="1600200" indent="-228600" eaLnBrk="0">
              <a:defRPr>
                <a:solidFill>
                  <a:schemeClr val="tx1"/>
                </a:solidFill>
                <a:latin typeface="Arial" charset="0"/>
                <a:ea typeface="ＭＳ Ｐゴシック" charset="-128"/>
              </a:defRPr>
            </a:lvl4pPr>
            <a:lvl5pPr marL="2057400" indent="-228600" eaLnBrk="0">
              <a:defRPr>
                <a:solidFill>
                  <a:schemeClr val="tx1"/>
                </a:solidFill>
                <a:latin typeface="Arial" charset="0"/>
                <a:ea typeface="ＭＳ Ｐゴシック" charset="-128"/>
              </a:defRPr>
            </a:lvl5pPr>
            <a:lvl6pPr marL="2514600" indent="-228600" defTabSz="635000" eaLnBrk="0" fontAlgn="base" hangingPunct="0">
              <a:lnSpc>
                <a:spcPct val="94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6pPr>
            <a:lvl7pPr marL="2971800" indent="-228600" defTabSz="635000" eaLnBrk="0" fontAlgn="base" hangingPunct="0">
              <a:lnSpc>
                <a:spcPct val="94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7pPr>
            <a:lvl8pPr marL="3429000" indent="-228600" defTabSz="635000" eaLnBrk="0" fontAlgn="base" hangingPunct="0">
              <a:lnSpc>
                <a:spcPct val="94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8pPr>
            <a:lvl9pPr marL="3886200" indent="-228600" defTabSz="635000" eaLnBrk="0" fontAlgn="base" hangingPunct="0">
              <a:lnSpc>
                <a:spcPct val="94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9pPr>
          </a:lstStyle>
          <a:p>
            <a:pPr eaLnBrk="1"/>
            <a:r>
              <a:rPr lang="en-US" sz="1400" dirty="0"/>
              <a:t>Duty cycle </a:t>
            </a:r>
            <a:r>
              <a:rPr lang="el-GR" sz="1400" dirty="0"/>
              <a:t>α</a:t>
            </a:r>
            <a:endParaRPr lang="en-US" sz="1400" dirty="0"/>
          </a:p>
        </p:txBody>
      </p:sp>
      <p:sp>
        <p:nvSpPr>
          <p:cNvPr id="17" name="Right Brace 30"/>
          <p:cNvSpPr>
            <a:spLocks/>
          </p:cNvSpPr>
          <p:nvPr/>
        </p:nvSpPr>
        <p:spPr bwMode="auto">
          <a:xfrm>
            <a:off x="1269170" y="1201510"/>
            <a:ext cx="255341" cy="806506"/>
          </a:xfrm>
          <a:prstGeom prst="rightBrace">
            <a:avLst>
              <a:gd name="adj1" fmla="val 102787"/>
              <a:gd name="adj2" fmla="val 50981"/>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defTabSz="449263"/>
            <a:endParaRPr lang="en-US"/>
          </a:p>
        </p:txBody>
      </p:sp>
      <p:pic>
        <p:nvPicPr>
          <p:cNvPr id="19" name="Picture 5"/>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4834887" y="3429000"/>
            <a:ext cx="4309113" cy="318530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Oval 20"/>
          <p:cNvSpPr/>
          <p:nvPr/>
        </p:nvSpPr>
        <p:spPr bwMode="auto">
          <a:xfrm>
            <a:off x="-36600" y="3804675"/>
            <a:ext cx="2157457" cy="968500"/>
          </a:xfrm>
          <a:prstGeom prst="ellipse">
            <a:avLst/>
          </a:prstGeom>
          <a:solidFill>
            <a:schemeClr val="accent2">
              <a:lumMod val="40000"/>
              <a:lumOff val="60000"/>
            </a:schemeClr>
          </a:solidFill>
          <a:ln w="9525" cap="flat" cmpd="sng" algn="ctr">
            <a:noFill/>
            <a:prstDash val="solid"/>
            <a:round/>
            <a:headEnd type="none" w="med" len="med"/>
            <a:tailEnd type="none" w="med" len="med"/>
          </a:ln>
          <a:effectLst/>
        </p:spPr>
        <p:txBody>
          <a:bodyPr/>
          <a:lstStyle/>
          <a:p>
            <a:pPr algn="ctr" defTabSz="449263">
              <a:defRPr/>
            </a:pPr>
            <a:r>
              <a:rPr lang="en-US" sz="1600" dirty="0">
                <a:latin typeface="Times New Roman" pitchFamily="18" charset="0"/>
                <a:ea typeface="+mn-ea"/>
                <a:cs typeface="Times New Roman" pitchFamily="18" charset="0"/>
              </a:rPr>
              <a:t>no hard failures of individual test cells</a:t>
            </a:r>
          </a:p>
        </p:txBody>
      </p:sp>
      <p:sp>
        <p:nvSpPr>
          <p:cNvPr id="22" name="Oval 21"/>
          <p:cNvSpPr/>
          <p:nvPr/>
        </p:nvSpPr>
        <p:spPr bwMode="auto">
          <a:xfrm>
            <a:off x="2490505" y="3774645"/>
            <a:ext cx="2235115" cy="1036935"/>
          </a:xfrm>
          <a:prstGeom prst="ellipse">
            <a:avLst/>
          </a:prstGeom>
          <a:solidFill>
            <a:schemeClr val="accent2">
              <a:lumMod val="40000"/>
              <a:lumOff val="60000"/>
            </a:schemeClr>
          </a:solidFill>
          <a:ln w="9525" cap="flat" cmpd="sng" algn="ctr">
            <a:noFill/>
            <a:prstDash val="solid"/>
            <a:round/>
            <a:headEnd type="none" w="med" len="med"/>
            <a:tailEnd type="none" w="med" len="med"/>
          </a:ln>
          <a:effectLst/>
        </p:spPr>
        <p:txBody>
          <a:bodyPr/>
          <a:lstStyle/>
          <a:p>
            <a:pPr algn="ctr" defTabSz="635258">
              <a:defRPr/>
            </a:pPr>
            <a:r>
              <a:rPr lang="en-US" sz="1600" dirty="0">
                <a:latin typeface="Times New Roman" pitchFamily="18" charset="0"/>
                <a:ea typeface="+mn-ea"/>
                <a:cs typeface="Times New Roman" pitchFamily="18" charset="0"/>
              </a:rPr>
              <a:t>The degradation levels are very repeatable</a:t>
            </a:r>
          </a:p>
        </p:txBody>
      </p:sp>
      <p:sp>
        <p:nvSpPr>
          <p:cNvPr id="23" name="Oval 22"/>
          <p:cNvSpPr/>
          <p:nvPr/>
        </p:nvSpPr>
        <p:spPr bwMode="auto">
          <a:xfrm>
            <a:off x="1384385" y="5417685"/>
            <a:ext cx="1905000" cy="891690"/>
          </a:xfrm>
          <a:prstGeom prst="ellipse">
            <a:avLst/>
          </a:prstGeom>
          <a:solidFill>
            <a:schemeClr val="accent2">
              <a:lumMod val="60000"/>
              <a:lumOff val="40000"/>
            </a:schemeClr>
          </a:solidFill>
          <a:ln w="9525" cap="flat" cmpd="sng" algn="ctr">
            <a:noFill/>
            <a:prstDash val="solid"/>
            <a:round/>
            <a:headEnd type="none" w="med" len="med"/>
            <a:tailEnd type="none" w="med" len="med"/>
          </a:ln>
          <a:effectLst/>
        </p:spPr>
        <p:txBody>
          <a:bodyPr/>
          <a:lstStyle/>
          <a:p>
            <a:pPr algn="ctr" defTabSz="449263">
              <a:defRPr/>
            </a:pPr>
            <a:r>
              <a:rPr lang="en-US" sz="2400" b="1" dirty="0">
                <a:latin typeface="Times New Roman" pitchFamily="18" charset="0"/>
                <a:ea typeface="+mn-ea"/>
                <a:cs typeface="Times New Roman" pitchFamily="18" charset="0"/>
              </a:rPr>
              <a:t>No</a:t>
            </a:r>
          </a:p>
          <a:p>
            <a:pPr algn="ctr" defTabSz="449263">
              <a:defRPr/>
            </a:pPr>
            <a:r>
              <a:rPr lang="fr-FR" sz="2400" b="1" dirty="0">
                <a:latin typeface="Times New Roman" pitchFamily="18" charset="0"/>
                <a:ea typeface="+mn-ea"/>
                <a:cs typeface="Times New Roman" pitchFamily="18" charset="0"/>
              </a:rPr>
              <a:t>TDDB</a:t>
            </a:r>
            <a:endParaRPr lang="en-US" sz="2400" b="1" dirty="0">
              <a:latin typeface="Times New Roman" pitchFamily="18" charset="0"/>
              <a:ea typeface="+mn-ea"/>
              <a:cs typeface="Times New Roman" pitchFamily="18" charset="0"/>
            </a:endParaRPr>
          </a:p>
        </p:txBody>
      </p:sp>
      <p:sp>
        <p:nvSpPr>
          <p:cNvPr id="24" name="Down Arrow 40"/>
          <p:cNvSpPr>
            <a:spLocks noChangeArrowheads="1"/>
          </p:cNvSpPr>
          <p:nvPr/>
        </p:nvSpPr>
        <p:spPr bwMode="auto">
          <a:xfrm rot="18996689">
            <a:off x="1551547" y="4719397"/>
            <a:ext cx="273197" cy="785039"/>
          </a:xfrm>
          <a:prstGeom prst="downArrow">
            <a:avLst>
              <a:gd name="adj1" fmla="val 50000"/>
              <a:gd name="adj2" fmla="val 50091"/>
            </a:avLst>
          </a:prstGeom>
          <a:solidFill>
            <a:srgbClr val="FF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defTabSz="449263"/>
            <a:endParaRPr lang="en-US"/>
          </a:p>
        </p:txBody>
      </p:sp>
      <p:sp>
        <p:nvSpPr>
          <p:cNvPr id="25" name="Down Arrow 63"/>
          <p:cNvSpPr>
            <a:spLocks noChangeArrowheads="1"/>
          </p:cNvSpPr>
          <p:nvPr/>
        </p:nvSpPr>
        <p:spPr bwMode="auto">
          <a:xfrm rot="2603311" flipH="1">
            <a:off x="2898203" y="4768620"/>
            <a:ext cx="273198" cy="785040"/>
          </a:xfrm>
          <a:prstGeom prst="downArrow">
            <a:avLst>
              <a:gd name="adj1" fmla="val 50000"/>
              <a:gd name="adj2" fmla="val 50092"/>
            </a:avLst>
          </a:prstGeom>
          <a:solidFill>
            <a:srgbClr val="FF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defTabSz="449263"/>
            <a:endParaRPr lang="en-US"/>
          </a:p>
        </p:txBody>
      </p:sp>
    </p:spTree>
    <p:extLst>
      <p:ext uri="{BB962C8B-B14F-4D97-AF65-F5344CB8AC3E}">
        <p14:creationId xmlns:p14="http://schemas.microsoft.com/office/powerpoint/2010/main" val="1370933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6" grpId="0"/>
      <p:bldP spid="17" grpId="0" animBg="1"/>
      <p:bldP spid="21" grpId="0" animBg="1"/>
      <p:bldP spid="22" grpId="0" animBg="1"/>
      <p:bldP spid="23" grpId="0" animBg="1"/>
      <p:bldP spid="24" grpId="0" animBg="1"/>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a:t>
            </a:r>
            <a:endParaRPr lang="en-US" dirty="0"/>
          </a:p>
        </p:txBody>
      </p:sp>
      <p:pic>
        <p:nvPicPr>
          <p:cNvPr id="1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40" y="3614654"/>
            <a:ext cx="4038600" cy="265631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20" name="Content Placeholder 2"/>
              <p:cNvSpPr txBox="1">
                <a:spLocks/>
              </p:cNvSpPr>
              <p:nvPr/>
            </p:nvSpPr>
            <p:spPr bwMode="auto">
              <a:xfrm>
                <a:off x="4379975" y="4350720"/>
                <a:ext cx="4762220" cy="176663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000FF"/>
                  </a:buClr>
                  <a:buSzPct val="125000"/>
                  <a:buFont typeface="Arial" pitchFamily="34" charset="0"/>
                  <a:buChar char="•"/>
                  <a:defRPr sz="2800">
                    <a:solidFill>
                      <a:srgbClr val="000090"/>
                    </a:solidFill>
                    <a:latin typeface="+mn-lt"/>
                    <a:ea typeface="ＭＳ Ｐゴシック" charset="0"/>
                    <a:cs typeface="+mn-cs"/>
                  </a:defRPr>
                </a:lvl1pPr>
                <a:lvl2pPr marL="742950" indent="-285750" algn="l" rtl="0" eaLnBrk="1" fontAlgn="base" hangingPunct="1">
                  <a:spcBef>
                    <a:spcPct val="20000"/>
                  </a:spcBef>
                  <a:spcAft>
                    <a:spcPct val="0"/>
                  </a:spcAft>
                  <a:buClr>
                    <a:srgbClr val="0000FF"/>
                  </a:buClr>
                  <a:buSzPct val="115000"/>
                  <a:buFont typeface="Arial" pitchFamily="34" charset="0"/>
                  <a:buChar char="–"/>
                  <a:defRPr sz="2600">
                    <a:solidFill>
                      <a:srgbClr val="000090"/>
                    </a:solidFill>
                    <a:latin typeface="+mn-lt"/>
                    <a:ea typeface="Arial" charset="0"/>
                    <a:cs typeface="+mn-cs"/>
                  </a:defRPr>
                </a:lvl2pPr>
                <a:lvl3pPr marL="1143000" indent="-228600" algn="l" rtl="0" eaLnBrk="1" fontAlgn="base" hangingPunct="1">
                  <a:spcBef>
                    <a:spcPct val="20000"/>
                  </a:spcBef>
                  <a:spcAft>
                    <a:spcPct val="0"/>
                  </a:spcAft>
                  <a:buClr>
                    <a:srgbClr val="0000FF"/>
                  </a:buClr>
                  <a:buSzPct val="115000"/>
                  <a:buChar char="•"/>
                  <a:defRPr sz="2400">
                    <a:solidFill>
                      <a:srgbClr val="000090"/>
                    </a:solidFill>
                    <a:latin typeface="+mn-lt"/>
                    <a:ea typeface="Arial" charset="0"/>
                    <a:cs typeface="+mn-cs"/>
                  </a:defRPr>
                </a:lvl3pPr>
                <a:lvl4pPr marL="1600200" indent="-228600" algn="l" rtl="0" eaLnBrk="1" fontAlgn="base" hangingPunct="1">
                  <a:spcBef>
                    <a:spcPct val="20000"/>
                  </a:spcBef>
                  <a:spcAft>
                    <a:spcPct val="0"/>
                  </a:spcAft>
                  <a:buClr>
                    <a:srgbClr val="0000FF"/>
                  </a:buClr>
                  <a:buSzPct val="115000"/>
                  <a:buChar char="–"/>
                  <a:defRPr sz="2400">
                    <a:solidFill>
                      <a:srgbClr val="000090"/>
                    </a:solidFill>
                    <a:latin typeface="+mn-lt"/>
                    <a:ea typeface="Arial" charset="0"/>
                    <a:cs typeface="+mn-cs"/>
                  </a:defRPr>
                </a:lvl4pPr>
                <a:lvl5pPr marL="2057400" indent="-228600" algn="l" rtl="0" eaLnBrk="1" fontAlgn="base" hangingPunct="1">
                  <a:spcBef>
                    <a:spcPct val="20000"/>
                  </a:spcBef>
                  <a:spcAft>
                    <a:spcPct val="0"/>
                  </a:spcAft>
                  <a:buChar char="»"/>
                  <a:defRPr sz="2000">
                    <a:solidFill>
                      <a:schemeClr val="bg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bg1"/>
                    </a:solidFill>
                    <a:latin typeface="+mn-lt"/>
                    <a:cs typeface="+mn-cs"/>
                  </a:defRPr>
                </a:lvl6pPr>
                <a:lvl7pPr marL="2971800" indent="-228600" algn="l" rtl="0" eaLnBrk="1" fontAlgn="base" hangingPunct="1">
                  <a:spcBef>
                    <a:spcPct val="20000"/>
                  </a:spcBef>
                  <a:spcAft>
                    <a:spcPct val="0"/>
                  </a:spcAft>
                  <a:buChar char="»"/>
                  <a:defRPr sz="2000">
                    <a:solidFill>
                      <a:schemeClr val="bg1"/>
                    </a:solidFill>
                    <a:latin typeface="+mn-lt"/>
                    <a:cs typeface="+mn-cs"/>
                  </a:defRPr>
                </a:lvl7pPr>
                <a:lvl8pPr marL="3429000" indent="-228600" algn="l" rtl="0" eaLnBrk="1" fontAlgn="base" hangingPunct="1">
                  <a:spcBef>
                    <a:spcPct val="20000"/>
                  </a:spcBef>
                  <a:spcAft>
                    <a:spcPct val="0"/>
                  </a:spcAft>
                  <a:buChar char="»"/>
                  <a:defRPr sz="2000">
                    <a:solidFill>
                      <a:schemeClr val="bg1"/>
                    </a:solidFill>
                    <a:latin typeface="+mn-lt"/>
                    <a:cs typeface="+mn-cs"/>
                  </a:defRPr>
                </a:lvl8pPr>
                <a:lvl9pPr marL="3886200" indent="-228600" algn="l" rtl="0" eaLnBrk="1" fontAlgn="base" hangingPunct="1">
                  <a:spcBef>
                    <a:spcPct val="20000"/>
                  </a:spcBef>
                  <a:spcAft>
                    <a:spcPct val="0"/>
                  </a:spcAft>
                  <a:buChar char="»"/>
                  <a:defRPr sz="2000">
                    <a:solidFill>
                      <a:schemeClr val="bg1"/>
                    </a:solidFill>
                    <a:latin typeface="+mn-lt"/>
                    <a:cs typeface="+mn-cs"/>
                  </a:defRPr>
                </a:lvl9pPr>
              </a:lstStyle>
              <a:p>
                <a:pPr>
                  <a:defRPr/>
                </a:pPr>
                <a:r>
                  <a:rPr lang="en-US" sz="2000" dirty="0" smtClean="0">
                    <a:latin typeface="Times New Roman" pitchFamily="16" charset="0"/>
                    <a:ea typeface="Arial" charset="0"/>
                    <a:cs typeface="Times New Roman" pitchFamily="16" charset="0"/>
                  </a:rPr>
                  <a:t>The fall delay degradation under DC0 stress is proportional to the square of the one under DC1 stress</a:t>
                </a:r>
              </a:p>
              <a:p>
                <a:pPr marL="285750" lvl="1">
                  <a:spcBef>
                    <a:spcPts val="1200"/>
                  </a:spcBef>
                  <a:spcAft>
                    <a:spcPts val="1200"/>
                  </a:spcAft>
                  <a:buFont typeface="Arial" charset="0"/>
                  <a:buChar char="•"/>
                </a:pPr>
                <a14:m>
                  <m:oMath xmlns:m="http://schemas.openxmlformats.org/officeDocument/2006/math">
                    <m:sSub>
                      <m:sSubPr>
                        <m:ctrlPr>
                          <a:rPr lang="en-US" sz="2000" i="1" smtClean="0">
                            <a:latin typeface="Cambria Math"/>
                            <a:cs typeface="Times New Roman" pitchFamily="16" charset="0"/>
                          </a:rPr>
                        </m:ctrlPr>
                      </m:sSubPr>
                      <m:e>
                        <m:r>
                          <a:rPr lang="en-US" sz="2000" i="1" smtClean="0">
                            <a:latin typeface="Cambria Math"/>
                            <a:ea typeface="Cambria Math"/>
                            <a:cs typeface="Times New Roman" pitchFamily="16" charset="0"/>
                          </a:rPr>
                          <m:t>∆</m:t>
                        </m:r>
                        <m:r>
                          <a:rPr lang="en-US" sz="2000" b="0" i="1" smtClean="0">
                            <a:latin typeface="Cambria Math"/>
                            <a:ea typeface="Cambria Math"/>
                            <a:cs typeface="Times New Roman" pitchFamily="16" charset="0"/>
                          </a:rPr>
                          <m:t>𝑡</m:t>
                        </m:r>
                      </m:e>
                      <m:sub>
                        <m:r>
                          <a:rPr lang="en-US" sz="2000" b="0" i="1" smtClean="0">
                            <a:latin typeface="Cambria Math"/>
                            <a:cs typeface="Times New Roman" pitchFamily="16" charset="0"/>
                          </a:rPr>
                          <m:t>𝑓𝑎𝑙𝑙</m:t>
                        </m:r>
                        <m:r>
                          <a:rPr lang="en-US" sz="2000" b="0" i="1" smtClean="0">
                            <a:latin typeface="Cambria Math"/>
                            <a:cs typeface="Times New Roman" pitchFamily="16" charset="0"/>
                          </a:rPr>
                          <m:t> </m:t>
                        </m:r>
                        <m:r>
                          <a:rPr lang="en-US" sz="2000" b="0" i="1" smtClean="0">
                            <a:latin typeface="Cambria Math"/>
                            <a:cs typeface="Times New Roman" pitchFamily="16" charset="0"/>
                          </a:rPr>
                          <m:t>𝐷𝐶</m:t>
                        </m:r>
                        <m:r>
                          <a:rPr lang="en-US" sz="2000" b="0" i="1" smtClean="0">
                            <a:latin typeface="Cambria Math"/>
                            <a:cs typeface="Times New Roman" pitchFamily="16" charset="0"/>
                          </a:rPr>
                          <m:t>0</m:t>
                        </m:r>
                      </m:sub>
                    </m:sSub>
                    <m:r>
                      <a:rPr lang="en-US" sz="2000" b="0" i="1" smtClean="0">
                        <a:latin typeface="Cambria Math"/>
                        <a:cs typeface="Times New Roman" pitchFamily="16" charset="0"/>
                      </a:rPr>
                      <m:t>=</m:t>
                    </m:r>
                    <m:r>
                      <a:rPr lang="en-US" sz="2000" b="0" i="1" smtClean="0">
                        <a:latin typeface="Cambria Math"/>
                        <a:cs typeface="Times New Roman" pitchFamily="16" charset="0"/>
                      </a:rPr>
                      <m:t>𝑧</m:t>
                    </m:r>
                    <m:r>
                      <a:rPr lang="en-US" sz="2000" b="0" i="1" smtClean="0">
                        <a:latin typeface="Cambria Math"/>
                        <a:ea typeface="Cambria Math"/>
                        <a:cs typeface="Times New Roman" pitchFamily="16" charset="0"/>
                      </a:rPr>
                      <m:t>× </m:t>
                    </m:r>
                    <m:sSub>
                      <m:sSubPr>
                        <m:ctrlPr>
                          <a:rPr lang="en-US" sz="2000" b="0" i="1" smtClean="0">
                            <a:latin typeface="Cambria Math"/>
                            <a:ea typeface="Cambria Math"/>
                            <a:cs typeface="Times New Roman" pitchFamily="16" charset="0"/>
                          </a:rPr>
                        </m:ctrlPr>
                      </m:sSubPr>
                      <m:e>
                        <m:r>
                          <a:rPr lang="en-US" sz="2000" b="0" i="1" smtClean="0">
                            <a:latin typeface="Cambria Math"/>
                            <a:ea typeface="Cambria Math"/>
                            <a:cs typeface="Times New Roman" pitchFamily="16" charset="0"/>
                          </a:rPr>
                          <m:t>∆</m:t>
                        </m:r>
                        <m:r>
                          <a:rPr lang="en-US" sz="2000" b="0" i="1" smtClean="0">
                            <a:latin typeface="Cambria Math"/>
                            <a:ea typeface="Cambria Math"/>
                            <a:cs typeface="Times New Roman" pitchFamily="16" charset="0"/>
                          </a:rPr>
                          <m:t>𝑡</m:t>
                        </m:r>
                      </m:e>
                      <m:sub>
                        <m:r>
                          <a:rPr lang="en-US" sz="2000" b="0" i="1" smtClean="0">
                            <a:latin typeface="Cambria Math"/>
                            <a:ea typeface="Cambria Math"/>
                            <a:cs typeface="Times New Roman" pitchFamily="16" charset="0"/>
                          </a:rPr>
                          <m:t>𝑓𝑎𝑙𝑙</m:t>
                        </m:r>
                        <m:r>
                          <a:rPr lang="en-US" sz="2000" b="0" i="1" smtClean="0">
                            <a:latin typeface="Cambria Math"/>
                            <a:ea typeface="Cambria Math"/>
                            <a:cs typeface="Times New Roman" pitchFamily="16" charset="0"/>
                          </a:rPr>
                          <m:t> </m:t>
                        </m:r>
                        <m:r>
                          <a:rPr lang="en-US" sz="2000" b="0" i="1" smtClean="0">
                            <a:latin typeface="Cambria Math"/>
                            <a:ea typeface="Cambria Math"/>
                            <a:cs typeface="Times New Roman" pitchFamily="16" charset="0"/>
                          </a:rPr>
                          <m:t>𝐷𝐶</m:t>
                        </m:r>
                        <m:r>
                          <a:rPr lang="en-US" sz="2000" b="0" i="1" smtClean="0">
                            <a:latin typeface="Cambria Math"/>
                            <a:ea typeface="Cambria Math"/>
                            <a:cs typeface="Times New Roman" pitchFamily="16" charset="0"/>
                          </a:rPr>
                          <m:t>1</m:t>
                        </m:r>
                      </m:sub>
                    </m:sSub>
                  </m:oMath>
                </a14:m>
                <a:endParaRPr lang="en-US" sz="2000" dirty="0" smtClean="0">
                  <a:latin typeface="Times New Roman" pitchFamily="16" charset="0"/>
                  <a:cs typeface="Times New Roman" pitchFamily="16" charset="0"/>
                </a:endParaRPr>
              </a:p>
            </p:txBody>
          </p:sp>
        </mc:Choice>
        <mc:Fallback xmlns="">
          <p:sp>
            <p:nvSpPr>
              <p:cNvPr id="20" name="Content Placeholder 2"/>
              <p:cNvSpPr txBox="1">
                <a:spLocks noRot="1" noChangeAspect="1" noMove="1" noResize="1" noEditPoints="1" noAdjustHandles="1" noChangeArrowheads="1" noChangeShapeType="1" noTextEdit="1"/>
              </p:cNvSpPr>
              <p:nvPr/>
            </p:nvSpPr>
            <p:spPr bwMode="auto">
              <a:xfrm>
                <a:off x="4379975" y="4350720"/>
                <a:ext cx="4762220" cy="1766630"/>
              </a:xfrm>
              <a:prstGeom prst="rect">
                <a:avLst/>
              </a:prstGeom>
              <a:blipFill rotWithShape="1">
                <a:blip r:embed="rId4"/>
                <a:stretch>
                  <a:fillRect l="-1790" t="-4828" r="-12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558984461"/>
                  </p:ext>
                </p:extLst>
              </p:nvPr>
            </p:nvGraphicFramePr>
            <p:xfrm>
              <a:off x="76809" y="1124700"/>
              <a:ext cx="8950171" cy="2123440"/>
            </p:xfrm>
            <a:graphic>
              <a:graphicData uri="http://schemas.openxmlformats.org/drawingml/2006/table">
                <a:tbl>
                  <a:tblPr firstRow="1" firstCol="1" bandRow="1">
                    <a:tableStyleId>{21E4AEA4-8DFA-4A89-87EB-49C32662AFE0}</a:tableStyleId>
                  </a:tblPr>
                  <a:tblGrid>
                    <a:gridCol w="3842306"/>
                    <a:gridCol w="2124475"/>
                    <a:gridCol w="2983390"/>
                  </a:tblGrid>
                  <a:tr h="37084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noProof="0" dirty="0" smtClean="0"/>
                            <a:t>Groups of transistors</a:t>
                          </a: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noProof="0" dirty="0" smtClean="0"/>
                            <a:t>Activate factor of transistor and duty cycle of stress signal</a:t>
                          </a:r>
                        </a:p>
                      </a:txBody>
                      <a:tcPr/>
                    </a:tc>
                    <a:tc hMerge="1">
                      <a:txBody>
                        <a:bodyPr/>
                        <a:lstStyle/>
                        <a:p>
                          <a:endParaRPr lang="en-US" dirty="0"/>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noProof="0" dirty="0" smtClean="0"/>
                        </a:p>
                      </a:txBody>
                      <a:tcPr/>
                    </a:tc>
                    <a:tc>
                      <a:txBody>
                        <a:bodyPr/>
                        <a:lstStyle/>
                        <a:p>
                          <a:pPr algn="ctr"/>
                          <a:r>
                            <a:rPr lang="en-US" dirty="0" smtClean="0">
                              <a:solidFill>
                                <a:schemeClr val="bg1"/>
                              </a:solidFill>
                            </a:rPr>
                            <a:t>Fall Delay</a:t>
                          </a:r>
                          <a:endParaRPr lang="en-US" dirty="0">
                            <a:solidFill>
                              <a:schemeClr val="bg1"/>
                            </a:solidFill>
                          </a:endParaRPr>
                        </a:p>
                      </a:txBody>
                      <a:tcPr>
                        <a:solidFill>
                          <a:srgbClr val="C00000"/>
                        </a:solidFill>
                      </a:tcPr>
                    </a:tc>
                    <a:tc>
                      <a:txBody>
                        <a:bodyPr/>
                        <a:lstStyle/>
                        <a:p>
                          <a:pPr algn="ctr"/>
                          <a:r>
                            <a:rPr lang="en-US" dirty="0" smtClean="0">
                              <a:solidFill>
                                <a:schemeClr val="bg1"/>
                              </a:solidFill>
                            </a:rPr>
                            <a:t>Rise Delay</a:t>
                          </a:r>
                          <a:endParaRPr lang="en-US" dirty="0">
                            <a:solidFill>
                              <a:schemeClr val="bg1"/>
                            </a:solidFill>
                          </a:endParaRPr>
                        </a:p>
                      </a:txBody>
                      <a:tcPr>
                        <a:solidFill>
                          <a:srgbClr val="C00000"/>
                        </a:solidFill>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Stressed and measured</a:t>
                          </a:r>
                          <a:endParaRPr lang="en-US" sz="1800" dirty="0" smtClean="0">
                            <a:cs typeface="Arial" charset="0"/>
                          </a:endParaRPr>
                        </a:p>
                      </a:txBody>
                      <a:tcPr/>
                    </a:tc>
                    <a:tc>
                      <a:txBody>
                        <a:bodyPr/>
                        <a:lstStyle/>
                        <a:p>
                          <a:pPr/>
                          <a14:m>
                            <m:oMathPara xmlns:m="http://schemas.openxmlformats.org/officeDocument/2006/math">
                              <m:oMathParaPr>
                                <m:jc m:val="centerGroup"/>
                              </m:oMathParaPr>
                              <m:oMath xmlns:m="http://schemas.openxmlformats.org/officeDocument/2006/math">
                                <m:r>
                                  <a:rPr lang="en-US" smtClean="0">
                                    <a:latin typeface="Cambria Math"/>
                                  </a:rPr>
                                  <m:t>𝛽</m:t>
                                </m:r>
                                <m:r>
                                  <a:rPr lang="en-US" smtClean="0">
                                    <a:latin typeface="Cambria Math"/>
                                  </a:rPr>
                                  <m:t>=1 − </m:t>
                                </m:r>
                                <m:r>
                                  <a:rPr lang="en-US" smtClean="0">
                                    <a:latin typeface="Cambria Math"/>
                                  </a:rPr>
                                  <m:t>𝛼</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mtClean="0">
                                    <a:latin typeface="Cambria Math"/>
                                  </a:rPr>
                                  <m:t>𝛽</m:t>
                                </m:r>
                                <m:r>
                                  <a:rPr lang="en-US" smtClean="0">
                                    <a:latin typeface="Cambria Math"/>
                                  </a:rPr>
                                  <m:t>=</m:t>
                                </m:r>
                                <m:r>
                                  <a:rPr lang="en-US" smtClean="0">
                                    <a:latin typeface="Cambria Math"/>
                                  </a:rPr>
                                  <m:t>𝛼</m:t>
                                </m:r>
                              </m:oMath>
                            </m:oMathPara>
                          </a14:m>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Relaxed and measured</a:t>
                          </a:r>
                          <a:endParaRPr lang="en-US" sz="1800" dirty="0" smtClean="0">
                            <a:cs typeface="Arial"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mtClean="0">
                                    <a:latin typeface="Cambria Math"/>
                                  </a:rPr>
                                  <m:t>𝛽</m:t>
                                </m:r>
                                <m:r>
                                  <a:rPr lang="en-US" smtClean="0">
                                    <a:latin typeface="Cambria Math"/>
                                  </a:rPr>
                                  <m:t>=</m:t>
                                </m:r>
                                <m:r>
                                  <a:rPr lang="en-US" smtClean="0">
                                    <a:latin typeface="Cambria Math"/>
                                  </a:rPr>
                                  <m:t>𝛼</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mtClean="0">
                                    <a:latin typeface="Cambria Math"/>
                                  </a:rPr>
                                  <m:t>𝛽</m:t>
                                </m:r>
                                <m:r>
                                  <a:rPr lang="en-US" smtClean="0">
                                    <a:latin typeface="Cambria Math"/>
                                  </a:rPr>
                                  <m:t>=1−</m:t>
                                </m:r>
                                <m:r>
                                  <a:rPr lang="en-US" smtClean="0">
                                    <a:latin typeface="Cambria Math"/>
                                  </a:rPr>
                                  <m:t>𝛼</m:t>
                                </m:r>
                              </m:oMath>
                            </m:oMathPara>
                          </a14:m>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independent from the duty cycle  </a:t>
                          </a:r>
                          <a:endParaRPr lang="en-US" sz="1800" dirty="0" smtClean="0">
                            <a:cs typeface="Arial" charset="0"/>
                          </a:endParaRPr>
                        </a:p>
                      </a:txBody>
                      <a:tcPr/>
                    </a:tc>
                    <a:tc>
                      <a:txBody>
                        <a:bodyPr/>
                        <a:lstStyle/>
                        <a:p>
                          <a:pPr algn="ctr"/>
                          <a:r>
                            <a:rPr lang="en-US" dirty="0" smtClean="0"/>
                            <a:t>NC</a:t>
                          </a:r>
                          <a:endParaRPr lang="en-US" dirty="0"/>
                        </a:p>
                      </a:txBody>
                      <a:tcPr/>
                    </a:tc>
                    <a:tc>
                      <a:txBody>
                        <a:bodyPr/>
                        <a:lstStyle/>
                        <a:p>
                          <a:pPr algn="ctr"/>
                          <a:r>
                            <a:rPr lang="en-US" dirty="0" smtClean="0"/>
                            <a:t>NC</a:t>
                          </a:r>
                          <a:endParaRPr lang="en-US" dirty="0"/>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558984461"/>
                  </p:ext>
                </p:extLst>
              </p:nvPr>
            </p:nvGraphicFramePr>
            <p:xfrm>
              <a:off x="76809" y="1124700"/>
              <a:ext cx="8950171" cy="2123440"/>
            </p:xfrm>
            <a:graphic>
              <a:graphicData uri="http://schemas.openxmlformats.org/drawingml/2006/table">
                <a:tbl>
                  <a:tblPr firstRow="1" firstCol="1" bandRow="1">
                    <a:tableStyleId>{21E4AEA4-8DFA-4A89-87EB-49C32662AFE0}</a:tableStyleId>
                  </a:tblPr>
                  <a:tblGrid>
                    <a:gridCol w="3842306"/>
                    <a:gridCol w="2124475"/>
                    <a:gridCol w="2983390"/>
                  </a:tblGrid>
                  <a:tr h="64008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noProof="0" dirty="0" smtClean="0"/>
                            <a:t>Groups of transistors</a:t>
                          </a: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noProof="0" dirty="0" smtClean="0"/>
                            <a:t>Activate factor of transistor and duty cycle of stress signal</a:t>
                          </a:r>
                        </a:p>
                      </a:txBody>
                      <a:tcPr/>
                    </a:tc>
                    <a:tc hMerge="1">
                      <a:txBody>
                        <a:bodyPr/>
                        <a:lstStyle/>
                        <a:p>
                          <a:endParaRPr lang="en-US" dirty="0"/>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noProof="0" dirty="0" smtClean="0"/>
                        </a:p>
                      </a:txBody>
                      <a:tcPr/>
                    </a:tc>
                    <a:tc>
                      <a:txBody>
                        <a:bodyPr/>
                        <a:lstStyle/>
                        <a:p>
                          <a:pPr algn="ctr"/>
                          <a:r>
                            <a:rPr lang="en-US" dirty="0" smtClean="0">
                              <a:solidFill>
                                <a:schemeClr val="bg1"/>
                              </a:solidFill>
                            </a:rPr>
                            <a:t>Fall Delay</a:t>
                          </a:r>
                          <a:endParaRPr lang="en-US" dirty="0">
                            <a:solidFill>
                              <a:schemeClr val="bg1"/>
                            </a:solidFill>
                          </a:endParaRPr>
                        </a:p>
                      </a:txBody>
                      <a:tcPr>
                        <a:solidFill>
                          <a:srgbClr val="C00000"/>
                        </a:solidFill>
                      </a:tcPr>
                    </a:tc>
                    <a:tc>
                      <a:txBody>
                        <a:bodyPr/>
                        <a:lstStyle/>
                        <a:p>
                          <a:pPr algn="ctr"/>
                          <a:r>
                            <a:rPr lang="en-US" dirty="0" smtClean="0">
                              <a:solidFill>
                                <a:schemeClr val="bg1"/>
                              </a:solidFill>
                            </a:rPr>
                            <a:t>Rise Delay</a:t>
                          </a:r>
                          <a:endParaRPr lang="en-US" dirty="0">
                            <a:solidFill>
                              <a:schemeClr val="bg1"/>
                            </a:solidFill>
                          </a:endParaRPr>
                        </a:p>
                      </a:txBody>
                      <a:tcPr>
                        <a:solidFill>
                          <a:srgbClr val="C00000"/>
                        </a:solidFill>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Stressed and measured</a:t>
                          </a:r>
                          <a:endParaRPr lang="en-US" sz="1800" dirty="0" smtClean="0">
                            <a:cs typeface="Arial" charset="0"/>
                          </a:endParaRPr>
                        </a:p>
                      </a:txBody>
                      <a:tcPr/>
                    </a:tc>
                    <a:tc>
                      <a:txBody>
                        <a:bodyPr/>
                        <a:lstStyle/>
                        <a:p>
                          <a:endParaRPr lang="en-US"/>
                        </a:p>
                      </a:txBody>
                      <a:tcPr>
                        <a:blipFill rotWithShape="1">
                          <a:blip r:embed="rId5"/>
                          <a:stretch>
                            <a:fillRect l="-180802" t="-280328" r="-140115" b="-224590"/>
                          </a:stretch>
                        </a:blipFill>
                      </a:tcPr>
                    </a:tc>
                    <a:tc>
                      <a:txBody>
                        <a:bodyPr/>
                        <a:lstStyle/>
                        <a:p>
                          <a:endParaRPr lang="en-US"/>
                        </a:p>
                      </a:txBody>
                      <a:tcPr>
                        <a:blipFill rotWithShape="1">
                          <a:blip r:embed="rId5"/>
                          <a:stretch>
                            <a:fillRect l="-200409" t="-280328" b="-224590"/>
                          </a:stretch>
                        </a:blipFill>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Relaxed and measured</a:t>
                          </a:r>
                          <a:endParaRPr lang="en-US" sz="1800" dirty="0" smtClean="0">
                            <a:cs typeface="Arial" charset="0"/>
                          </a:endParaRPr>
                        </a:p>
                      </a:txBody>
                      <a:tcPr/>
                    </a:tc>
                    <a:tc>
                      <a:txBody>
                        <a:bodyPr/>
                        <a:lstStyle/>
                        <a:p>
                          <a:endParaRPr lang="en-US"/>
                        </a:p>
                      </a:txBody>
                      <a:tcPr>
                        <a:blipFill rotWithShape="1">
                          <a:blip r:embed="rId5"/>
                          <a:stretch>
                            <a:fillRect l="-180802" t="-380328" r="-140115" b="-124590"/>
                          </a:stretch>
                        </a:blipFill>
                      </a:tcPr>
                    </a:tc>
                    <a:tc>
                      <a:txBody>
                        <a:bodyPr/>
                        <a:lstStyle/>
                        <a:p>
                          <a:endParaRPr lang="en-US"/>
                        </a:p>
                      </a:txBody>
                      <a:tcPr>
                        <a:blipFill rotWithShape="1">
                          <a:blip r:embed="rId5"/>
                          <a:stretch>
                            <a:fillRect l="-200409" t="-380328" b="-124590"/>
                          </a:stretch>
                        </a:blipFill>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independent from the duty cycle  </a:t>
                          </a:r>
                          <a:endParaRPr lang="en-US" sz="1800" dirty="0" smtClean="0">
                            <a:cs typeface="Arial" charset="0"/>
                          </a:endParaRPr>
                        </a:p>
                      </a:txBody>
                      <a:tcPr/>
                    </a:tc>
                    <a:tc>
                      <a:txBody>
                        <a:bodyPr/>
                        <a:lstStyle/>
                        <a:p>
                          <a:pPr algn="ctr"/>
                          <a:r>
                            <a:rPr lang="en-US" dirty="0" smtClean="0"/>
                            <a:t>NC</a:t>
                          </a:r>
                          <a:endParaRPr lang="en-US" dirty="0"/>
                        </a:p>
                      </a:txBody>
                      <a:tcPr/>
                    </a:tc>
                    <a:tc>
                      <a:txBody>
                        <a:bodyPr/>
                        <a:lstStyle/>
                        <a:p>
                          <a:pPr algn="ctr"/>
                          <a:r>
                            <a:rPr lang="en-US" dirty="0" smtClean="0"/>
                            <a:t>NC</a:t>
                          </a:r>
                          <a:endParaRPr lang="en-US" dirty="0"/>
                        </a:p>
                      </a:txBody>
                      <a:tcPr/>
                    </a:tc>
                  </a:tr>
                </a:tbl>
              </a:graphicData>
            </a:graphic>
          </p:graphicFrame>
        </mc:Fallback>
      </mc:AlternateContent>
      <mc:AlternateContent xmlns:mc="http://schemas.openxmlformats.org/markup-compatibility/2006" xmlns:a14="http://schemas.microsoft.com/office/drawing/2010/main">
        <mc:Choice Requires="a14">
          <p:sp>
            <p:nvSpPr>
              <p:cNvPr id="5" name="Rectangle 4"/>
              <p:cNvSpPr/>
              <p:nvPr/>
            </p:nvSpPr>
            <p:spPr>
              <a:xfrm>
                <a:off x="4392674" y="3687675"/>
                <a:ext cx="3290131" cy="39421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cs typeface="Times New Roman" pitchFamily="16" charset="0"/>
                            </a:rPr>
                          </m:ctrlPr>
                        </m:sSubPr>
                        <m:e>
                          <m:r>
                            <a:rPr lang="en-US" i="1">
                              <a:solidFill>
                                <a:srgbClr val="FF0000"/>
                              </a:solidFill>
                              <a:latin typeface="Cambria Math"/>
                              <a:ea typeface="Cambria Math"/>
                              <a:cs typeface="Times New Roman" pitchFamily="16" charset="0"/>
                            </a:rPr>
                            <m:t>∆</m:t>
                          </m:r>
                          <m:r>
                            <a:rPr lang="en-US" i="1">
                              <a:solidFill>
                                <a:srgbClr val="FF0000"/>
                              </a:solidFill>
                              <a:latin typeface="Cambria Math"/>
                              <a:ea typeface="Cambria Math"/>
                              <a:cs typeface="Times New Roman" pitchFamily="16" charset="0"/>
                            </a:rPr>
                            <m:t>𝑡</m:t>
                          </m:r>
                        </m:e>
                        <m:sub>
                          <m:r>
                            <a:rPr lang="en-US" i="1">
                              <a:solidFill>
                                <a:srgbClr val="FF0000"/>
                              </a:solidFill>
                              <a:latin typeface="Cambria Math"/>
                              <a:cs typeface="Times New Roman" pitchFamily="16" charset="0"/>
                            </a:rPr>
                            <m:t>𝑓𝑎𝑙𝑙</m:t>
                          </m:r>
                          <m:r>
                            <a:rPr lang="en-US" b="0" i="1" smtClean="0">
                              <a:solidFill>
                                <a:srgbClr val="FF0000"/>
                              </a:solidFill>
                              <a:latin typeface="Cambria Math"/>
                              <a:cs typeface="Times New Roman" pitchFamily="16" charset="0"/>
                            </a:rPr>
                            <m:t> /</m:t>
                          </m:r>
                          <m:r>
                            <a:rPr lang="en-US" b="0" i="1" smtClean="0">
                              <a:solidFill>
                                <a:srgbClr val="FF0000"/>
                              </a:solidFill>
                              <a:latin typeface="Cambria Math"/>
                              <a:cs typeface="Times New Roman" pitchFamily="16" charset="0"/>
                            </a:rPr>
                            <m:t>𝑟𝑖𝑠𝑒</m:t>
                          </m:r>
                        </m:sub>
                      </m:sSub>
                      <m:r>
                        <a:rPr lang="en-US" i="1">
                          <a:solidFill>
                            <a:srgbClr val="FF0000"/>
                          </a:solidFill>
                          <a:latin typeface="Cambria Math"/>
                          <a:cs typeface="Times New Roman" pitchFamily="16" charset="0"/>
                        </a:rPr>
                        <m:t>=</m:t>
                      </m:r>
                      <m:r>
                        <a:rPr lang="en-US" b="0" i="1" smtClean="0">
                          <a:solidFill>
                            <a:srgbClr val="FF0000"/>
                          </a:solidFill>
                          <a:latin typeface="Cambria Math"/>
                          <a:cs typeface="Times New Roman" pitchFamily="16" charset="0"/>
                        </a:rPr>
                        <m:t>h</m:t>
                      </m:r>
                      <m:d>
                        <m:dPr>
                          <m:ctrlPr>
                            <a:rPr lang="en-US" b="0" i="1" smtClean="0">
                              <a:solidFill>
                                <a:srgbClr val="FF0000"/>
                              </a:solidFill>
                              <a:latin typeface="Cambria Math"/>
                              <a:cs typeface="Times New Roman" pitchFamily="16" charset="0"/>
                            </a:rPr>
                          </m:ctrlPr>
                        </m:dPr>
                        <m:e>
                          <m:r>
                            <a:rPr lang="en-US" b="0" i="1" smtClean="0">
                              <a:solidFill>
                                <a:srgbClr val="FF0000"/>
                              </a:solidFill>
                              <a:latin typeface="Cambria Math"/>
                              <a:ea typeface="Cambria Math"/>
                              <a:cs typeface="Times New Roman" pitchFamily="16" charset="0"/>
                            </a:rPr>
                            <m:t>𝛼</m:t>
                          </m:r>
                          <m:r>
                            <a:rPr lang="en-US" b="0" i="1" smtClean="0">
                              <a:solidFill>
                                <a:srgbClr val="FF0000"/>
                              </a:solidFill>
                              <a:latin typeface="Cambria Math"/>
                              <a:ea typeface="Cambria Math"/>
                              <a:cs typeface="Times New Roman" pitchFamily="16" charset="0"/>
                            </a:rPr>
                            <m:t>𝑇</m:t>
                          </m:r>
                          <m:r>
                            <a:rPr lang="en-US" b="0" i="1" smtClean="0">
                              <a:solidFill>
                                <a:srgbClr val="FF0000"/>
                              </a:solidFill>
                              <a:latin typeface="Cambria Math"/>
                              <a:ea typeface="Cambria Math"/>
                              <a:cs typeface="Times New Roman" pitchFamily="16" charset="0"/>
                            </a:rPr>
                            <m:t>,</m:t>
                          </m:r>
                          <m:d>
                            <m:dPr>
                              <m:ctrlPr>
                                <a:rPr lang="en-US" b="0" i="1" smtClean="0">
                                  <a:solidFill>
                                    <a:srgbClr val="FF0000"/>
                                  </a:solidFill>
                                  <a:latin typeface="Cambria Math"/>
                                  <a:ea typeface="Cambria Math"/>
                                  <a:cs typeface="Times New Roman" pitchFamily="16" charset="0"/>
                                </a:rPr>
                              </m:ctrlPr>
                            </m:dPr>
                            <m:e>
                              <m:r>
                                <a:rPr lang="en-US" b="0" i="1" smtClean="0">
                                  <a:solidFill>
                                    <a:srgbClr val="FF0000"/>
                                  </a:solidFill>
                                  <a:latin typeface="Cambria Math"/>
                                  <a:ea typeface="Cambria Math"/>
                                  <a:cs typeface="Times New Roman" pitchFamily="16" charset="0"/>
                                </a:rPr>
                                <m:t>1−</m:t>
                              </m:r>
                              <m:r>
                                <a:rPr lang="en-US" b="0" i="1" smtClean="0">
                                  <a:solidFill>
                                    <a:srgbClr val="FF0000"/>
                                  </a:solidFill>
                                  <a:latin typeface="Cambria Math"/>
                                  <a:ea typeface="Cambria Math"/>
                                  <a:cs typeface="Times New Roman" pitchFamily="16" charset="0"/>
                                </a:rPr>
                                <m:t>𝛼</m:t>
                              </m:r>
                            </m:e>
                          </m:d>
                          <m:r>
                            <a:rPr lang="en-US" b="0" i="1" smtClean="0">
                              <a:solidFill>
                                <a:srgbClr val="FF0000"/>
                              </a:solidFill>
                              <a:latin typeface="Cambria Math"/>
                              <a:ea typeface="Cambria Math"/>
                              <a:cs typeface="Times New Roman" pitchFamily="16" charset="0"/>
                            </a:rPr>
                            <m:t>𝑇</m:t>
                          </m:r>
                          <m:r>
                            <a:rPr lang="en-US" b="0" i="1" smtClean="0">
                              <a:solidFill>
                                <a:srgbClr val="FF0000"/>
                              </a:solidFill>
                              <a:latin typeface="Cambria Math"/>
                              <a:ea typeface="Cambria Math"/>
                              <a:cs typeface="Times New Roman" pitchFamily="16" charset="0"/>
                            </a:rPr>
                            <m:t>, </m:t>
                          </m:r>
                          <m:r>
                            <a:rPr lang="en-US" b="0" i="1" smtClean="0">
                              <a:solidFill>
                                <a:srgbClr val="FF0000"/>
                              </a:solidFill>
                              <a:latin typeface="Cambria Math"/>
                              <a:ea typeface="Cambria Math"/>
                              <a:cs typeface="Times New Roman" pitchFamily="16" charset="0"/>
                            </a:rPr>
                            <m:t>𝑇</m:t>
                          </m:r>
                        </m:e>
                      </m:d>
                    </m:oMath>
                  </m:oMathPara>
                </a14:m>
                <a:endParaRPr lang="en-US" dirty="0">
                  <a:solidFill>
                    <a:srgbClr val="FF0000"/>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4392674" y="3687675"/>
                <a:ext cx="3290131" cy="394210"/>
              </a:xfrm>
              <a:prstGeom prst="rect">
                <a:avLst/>
              </a:prstGeom>
              <a:blipFill rotWithShape="1">
                <a:blip r:embed="rId6"/>
                <a:stretch>
                  <a:fillRect t="-4348" r="-1842" b="-13043"/>
                </a:stretch>
              </a:blipFill>
            </p:spPr>
            <p:txBody>
              <a:bodyPr/>
              <a:lstStyle/>
              <a:p>
                <a:r>
                  <a:rPr lang="en-US">
                    <a:noFill/>
                  </a:rPr>
                  <a:t> </a:t>
                </a:r>
              </a:p>
            </p:txBody>
          </p:sp>
        </mc:Fallback>
      </mc:AlternateContent>
      <p:sp>
        <p:nvSpPr>
          <p:cNvPr id="6" name="Down Arrow 5"/>
          <p:cNvSpPr/>
          <p:nvPr/>
        </p:nvSpPr>
        <p:spPr bwMode="auto">
          <a:xfrm>
            <a:off x="5780339" y="3285540"/>
            <a:ext cx="519886" cy="412295"/>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0" smtClean="0">
              <a:ln>
                <a:noFill/>
              </a:ln>
              <a:solidFill>
                <a:schemeClr val="tx1"/>
              </a:solidFill>
              <a:effectLst/>
              <a:latin typeface="Arial" charset="0"/>
              <a:cs typeface="Arial" charset="0"/>
            </a:endParaRPr>
          </a:p>
        </p:txBody>
      </p:sp>
      <p:pic>
        <p:nvPicPr>
          <p:cNvPr id="3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2934" y="3705760"/>
            <a:ext cx="5250606" cy="28568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91625" y="3277614"/>
            <a:ext cx="5795668" cy="428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5790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5"/>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4"/>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20"/>
                                        </p:tgtEl>
                                        <p:attrNameLst>
                                          <p:attrName>style.visibility</p:attrName>
                                        </p:attrNameLst>
                                      </p:cBhvr>
                                      <p:to>
                                        <p:strVal val="hidden"/>
                                      </p:to>
                                    </p:set>
                                  </p:childTnLst>
                                </p:cTn>
                              </p:par>
                              <p:par>
                                <p:cTn id="29" presetID="10" presetClass="entr" presetSubtype="0"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 presetClass="entr" presetSubtype="0" fill="hold" nodeType="withEffect">
                                  <p:stCondLst>
                                    <p:cond delay="0"/>
                                  </p:stCondLst>
                                  <p:childTnLst>
                                    <p:set>
                                      <p:cBhvr>
                                        <p:cTn id="33"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0" grpId="1"/>
      <p:bldP spid="5" grpId="0" animBg="1"/>
      <p:bldP spid="5" grpId="1" animBg="1"/>
      <p:bldP spid="6" grpId="0" animBg="1"/>
      <p:bldP spid="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6030" y="2244999"/>
            <a:ext cx="7918370" cy="830997"/>
          </a:xfrm>
          <a:prstGeom prst="rect">
            <a:avLst/>
          </a:prstGeom>
          <a:ln>
            <a:noFill/>
          </a:ln>
        </p:spPr>
        <p:style>
          <a:lnRef idx="0">
            <a:scrgbClr r="0" g="0" b="0"/>
          </a:lnRef>
          <a:fillRef idx="1001">
            <a:schemeClr val="lt1"/>
          </a:fillRef>
          <a:effectRef idx="0">
            <a:scrgbClr r="0" g="0" b="0"/>
          </a:effectRef>
          <a:fontRef idx="major"/>
        </p:style>
        <p:txBody>
          <a:bodyPr wrap="square" rtlCol="0">
            <a:spAutoFit/>
          </a:bodyPr>
          <a:lstStyle/>
          <a:p>
            <a:pPr algn="ctr"/>
            <a:r>
              <a:rPr lang="en-US" sz="4800" i="1" dirty="0" smtClean="0">
                <a:ln w="12700">
                  <a:noFill/>
                  <a:prstDash val="solid"/>
                </a:ln>
                <a:solidFill>
                  <a:srgbClr val="FF0000"/>
                </a:solidFill>
              </a:rPr>
              <a:t>Thank you </a:t>
            </a:r>
            <a:r>
              <a:rPr lang="en-US" sz="4800" i="1" dirty="0" smtClean="0">
                <a:ln w="12700">
                  <a:noFill/>
                  <a:prstDash val="solid"/>
                </a:ln>
                <a:solidFill>
                  <a:srgbClr val="FF0000"/>
                </a:solidFill>
              </a:rPr>
              <a:t>!</a:t>
            </a:r>
            <a:endParaRPr lang="en-US" sz="4800" i="1" dirty="0" smtClean="0">
              <a:ln w="12700">
                <a:noFill/>
                <a:prstDash val="solid"/>
              </a:ln>
              <a:solidFill>
                <a:srgbClr val="FF0000"/>
              </a:solidFill>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44762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ESREF2015PresentationTemplate_PPT_final">
  <a:themeElements>
    <a:clrScheme name="Custom 1">
      <a:dk1>
        <a:srgbClr val="000000"/>
      </a:dk1>
      <a:lt1>
        <a:srgbClr val="FFFFFF"/>
      </a:lt1>
      <a:dk2>
        <a:srgbClr val="000000"/>
      </a:dk2>
      <a:lt2>
        <a:srgbClr val="808080"/>
      </a:lt2>
      <a:accent1>
        <a:srgbClr val="BBE0E3"/>
      </a:accent1>
      <a:accent2>
        <a:srgbClr val="C00000"/>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19831</TotalTime>
  <Words>690</Words>
  <Application>Microsoft Office PowerPoint</Application>
  <PresentationFormat>On-screen Show (4:3)</PresentationFormat>
  <Paragraphs>63</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ESREF2015PresentationTemplate_PPT_final</vt:lpstr>
      <vt:lpstr>Modeling delay degradation due to NBTI in FPGA Look-Up Tables</vt:lpstr>
      <vt:lpstr>Introduction</vt:lpstr>
      <vt:lpstr>Test Set-Up</vt:lpstr>
      <vt:lpstr>Experimental Results</vt:lpstr>
      <vt:lpstr>Modeling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NAOUSS</dc:creator>
  <cp:lastModifiedBy>NAOUSSS</cp:lastModifiedBy>
  <cp:revision>1081</cp:revision>
  <dcterms:created xsi:type="dcterms:W3CDTF">2006-08-16T00:00:00Z</dcterms:created>
  <dcterms:modified xsi:type="dcterms:W3CDTF">2016-08-30T10:00:02Z</dcterms:modified>
</cp:coreProperties>
</file>