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vsd" ContentType="application/vnd.visio"/>
  <Default Extension="png" ContentType="image/png"/>
  <Default Extension="vsdx" ContentType="application/vnd.ms-visio.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9" r:id="rId2"/>
  </p:sldMasterIdLst>
  <p:notesMasterIdLst>
    <p:notesMasterId r:id="rId35"/>
  </p:notesMasterIdLst>
  <p:handoutMasterIdLst>
    <p:handoutMasterId r:id="rId36"/>
  </p:handoutMasterIdLst>
  <p:sldIdLst>
    <p:sldId id="313" r:id="rId3"/>
    <p:sldId id="365" r:id="rId4"/>
    <p:sldId id="522" r:id="rId5"/>
    <p:sldId id="523" r:id="rId6"/>
    <p:sldId id="524" r:id="rId7"/>
    <p:sldId id="525" r:id="rId8"/>
    <p:sldId id="510" r:id="rId9"/>
    <p:sldId id="430" r:id="rId10"/>
    <p:sldId id="483" r:id="rId11"/>
    <p:sldId id="487" r:id="rId12"/>
    <p:sldId id="482" r:id="rId13"/>
    <p:sldId id="475" r:id="rId14"/>
    <p:sldId id="513" r:id="rId15"/>
    <p:sldId id="530" r:id="rId16"/>
    <p:sldId id="527" r:id="rId17"/>
    <p:sldId id="492" r:id="rId18"/>
    <p:sldId id="518" r:id="rId19"/>
    <p:sldId id="528" r:id="rId20"/>
    <p:sldId id="519" r:id="rId21"/>
    <p:sldId id="535" r:id="rId22"/>
    <p:sldId id="534" r:id="rId23"/>
    <p:sldId id="500" r:id="rId24"/>
    <p:sldId id="477" r:id="rId25"/>
    <p:sldId id="526" r:id="rId26"/>
    <p:sldId id="467" r:id="rId27"/>
    <p:sldId id="495" r:id="rId28"/>
    <p:sldId id="496" r:id="rId29"/>
    <p:sldId id="533" r:id="rId30"/>
    <p:sldId id="497" r:id="rId31"/>
    <p:sldId id="498" r:id="rId32"/>
    <p:sldId id="309" r:id="rId33"/>
    <p:sldId id="338" r:id="rId3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55" autoAdjust="0"/>
    <p:restoredTop sz="76607" autoAdjust="0"/>
  </p:normalViewPr>
  <p:slideViewPr>
    <p:cSldViewPr>
      <p:cViewPr varScale="1">
        <p:scale>
          <a:sx n="72" d="100"/>
          <a:sy n="72" d="100"/>
        </p:scale>
        <p:origin x="23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79" d="100"/>
          <a:sy n="79" d="100"/>
        </p:scale>
        <p:origin x="-672" y="-10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A42F99D2-FC9E-4E2E-86A9-A27A2AA510F4}" type="datetimeFigureOut">
              <a:rPr lang="en-US" smtClean="0"/>
              <a:t>8/31/16</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D738CE4-4DE0-488D-A1D1-07F4D2C43361}" type="slidenum">
              <a:rPr lang="en-US" smtClean="0"/>
              <a:t>‹#›</a:t>
            </a:fld>
            <a:endParaRPr lang="en-US"/>
          </a:p>
        </p:txBody>
      </p:sp>
    </p:spTree>
    <p:extLst>
      <p:ext uri="{BB962C8B-B14F-4D97-AF65-F5344CB8AC3E}">
        <p14:creationId xmlns:p14="http://schemas.microsoft.com/office/powerpoint/2010/main" val="1779779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日期占位符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66D679AD-FD2A-4501-B652-5BEA38AD9B39}" type="datetimeFigureOut">
              <a:rPr lang="en-US" smtClean="0"/>
              <a:t>8/31/16</a:t>
            </a:fld>
            <a:endParaRPr lang="en-US"/>
          </a:p>
        </p:txBody>
      </p:sp>
      <p:sp>
        <p:nvSpPr>
          <p:cNvPr id="4" name="幻灯片图像占位符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备注占位符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灯片编号占位符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B603D4E-A0D7-49EE-BB1D-DB0C71ADB630}" type="slidenum">
              <a:rPr lang="en-US" smtClean="0"/>
              <a:t>‹#›</a:t>
            </a:fld>
            <a:endParaRPr lang="en-US"/>
          </a:p>
        </p:txBody>
      </p:sp>
    </p:spTree>
    <p:extLst>
      <p:ext uri="{BB962C8B-B14F-4D97-AF65-F5344CB8AC3E}">
        <p14:creationId xmlns:p14="http://schemas.microsoft.com/office/powerpoint/2010/main" val="36735713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1" baseline="0" dirty="0" smtClean="0"/>
          </a:p>
        </p:txBody>
      </p:sp>
      <p:sp>
        <p:nvSpPr>
          <p:cNvPr id="4" name="Slide Number Placeholder 3"/>
          <p:cNvSpPr>
            <a:spLocks noGrp="1"/>
          </p:cNvSpPr>
          <p:nvPr>
            <p:ph type="sldNum" sz="quarter" idx="10"/>
          </p:nvPr>
        </p:nvSpPr>
        <p:spPr/>
        <p:txBody>
          <a:bodyPr/>
          <a:lstStyle/>
          <a:p>
            <a:fld id="{9372D964-B0F0-45FD-9FD2-4506B5540FDF}" type="slidenum">
              <a:rPr lang="en-US" smtClean="0"/>
              <a:t>1</a:t>
            </a:fld>
            <a:endParaRPr lang="en-US"/>
          </a:p>
        </p:txBody>
      </p:sp>
    </p:spTree>
    <p:extLst>
      <p:ext uri="{BB962C8B-B14F-4D97-AF65-F5344CB8AC3E}">
        <p14:creationId xmlns:p14="http://schemas.microsoft.com/office/powerpoint/2010/main" val="212071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2">
                    <a:lumMod val="10000"/>
                  </a:schemeClr>
                </a:solidFill>
                <a:latin typeface="Arial" panose="020B0604020202020204" pitchFamily="34" charset="0"/>
                <a:cs typeface="Arial" panose="020B0604020202020204" pitchFamily="34" charset="0"/>
              </a:rPr>
              <a:t>In [28], the SPIRAL project develop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2">
                    <a:lumMod val="10000"/>
                  </a:schemeClr>
                </a:solidFill>
                <a:latin typeface="Arial" panose="020B0604020202020204" pitchFamily="34" charset="0"/>
                <a:cs typeface="Arial" panose="020B0604020202020204" pitchFamily="34" charset="0"/>
              </a:rPr>
              <a:t>DSL (Domain Specific Language) to enable mapping sorting algorithms with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2">
                    <a:lumMod val="10000"/>
                  </a:schemeClr>
                </a:solidFill>
                <a:latin typeface="Arial" panose="020B0604020202020204" pitchFamily="34" charset="0"/>
                <a:cs typeface="Arial" panose="020B0604020202020204" pitchFamily="34" charset="0"/>
              </a:rPr>
              <a:t>flexible design choices.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2">
                    <a:lumMod val="10000"/>
                  </a:schemeClr>
                </a:solidFill>
                <a:latin typeface="Arial" panose="020B0604020202020204" pitchFamily="34" charset="0"/>
                <a:cs typeface="Arial" panose="020B0604020202020204" pitchFamily="34" charset="0"/>
              </a:rPr>
              <a:t>They developed a design automation tool to generate datapath for streaming permutation,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2">
                    <a:lumMod val="10000"/>
                  </a:schemeClr>
                </a:solidFill>
                <a:latin typeface="Arial" panose="020B0604020202020204" pitchFamily="34" charset="0"/>
                <a:cs typeface="Arial" panose="020B0604020202020204" pitchFamily="34" charset="0"/>
              </a:rPr>
              <a:t>However their approach is expensive in both memory and control logic. </a:t>
            </a:r>
            <a:endParaRPr lang="en-US" dirty="0"/>
          </a:p>
        </p:txBody>
      </p:sp>
      <p:sp>
        <p:nvSpPr>
          <p:cNvPr id="4" name="Slide Number Placeholder 3"/>
          <p:cNvSpPr>
            <a:spLocks noGrp="1"/>
          </p:cNvSpPr>
          <p:nvPr>
            <p:ph type="sldNum" sz="quarter" idx="10"/>
          </p:nvPr>
        </p:nvSpPr>
        <p:spPr/>
        <p:txBody>
          <a:bodyPr/>
          <a:lstStyle/>
          <a:p>
            <a:fld id="{C5B2375A-C00A-4A5F-93BE-FD3EF3F9AD2B}" type="slidenum">
              <a:rPr lang="en-US" smtClean="0"/>
              <a:t>10</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existed state-of-the-art designs, some</a:t>
            </a:r>
            <a:r>
              <a:rPr lang="en-US" baseline="0" dirty="0" smtClean="0"/>
              <a:t> of them only supports specific permutation patterns,</a:t>
            </a:r>
          </a:p>
          <a:p>
            <a:r>
              <a:rPr lang="en-US" baseline="0" dirty="0" smtClean="0"/>
              <a:t>Some of them are not memory or resource efficient.</a:t>
            </a:r>
          </a:p>
          <a:p>
            <a:endParaRPr lang="en-US" baseline="0" dirty="0" smtClean="0"/>
          </a:p>
          <a:p>
            <a:r>
              <a:rPr lang="en-US" baseline="0" dirty="0" smtClean="0"/>
              <a:t>In our work, we propose a novel mapping approach to obtain a streaming permutation architecture,</a:t>
            </a:r>
          </a:p>
          <a:p>
            <a:r>
              <a:rPr lang="en-US" baseline="0" dirty="0" smtClean="0"/>
              <a:t>By utilizing Benes network to build the datapath and generating control logic</a:t>
            </a:r>
          </a:p>
          <a:p>
            <a:r>
              <a:rPr lang="en-US" baseline="0" dirty="0" smtClean="0"/>
              <a:t>Our design proves to be highly optimized with regards to memory efficiency and interconnection complexity,</a:t>
            </a:r>
          </a:p>
          <a:p>
            <a:r>
              <a:rPr lang="en-US" baseline="0" dirty="0" smtClean="0"/>
              <a:t>And highly scalable with problem size and data parallelism.</a:t>
            </a:r>
          </a:p>
          <a:p>
            <a:r>
              <a:rPr lang="en-US" baseline="0" dirty="0" smtClean="0"/>
              <a:t>We also developed a design automation tool</a:t>
            </a:r>
          </a:p>
        </p:txBody>
      </p:sp>
      <p:sp>
        <p:nvSpPr>
          <p:cNvPr id="4" name="Slide Number Placeholder 3"/>
          <p:cNvSpPr>
            <a:spLocks noGrp="1"/>
          </p:cNvSpPr>
          <p:nvPr>
            <p:ph type="sldNum" sz="quarter" idx="10"/>
          </p:nvPr>
        </p:nvSpPr>
        <p:spPr/>
        <p:txBody>
          <a:bodyPr/>
          <a:lstStyle/>
          <a:p>
            <a:fld id="{C5B2375A-C00A-4A5F-93BE-FD3EF3F9AD2B}" type="slidenum">
              <a:rPr lang="en-US" smtClean="0"/>
              <a:t>11</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Let’s continue to our proposed design approach</a:t>
            </a:r>
            <a:endParaRPr lang="en-US" b="1" dirty="0"/>
          </a:p>
        </p:txBody>
      </p:sp>
      <p:sp>
        <p:nvSpPr>
          <p:cNvPr id="4" name="Slide Number Placeholder 3"/>
          <p:cNvSpPr>
            <a:spLocks noGrp="1"/>
          </p:cNvSpPr>
          <p:nvPr>
            <p:ph type="sldNum" sz="quarter" idx="10"/>
          </p:nvPr>
        </p:nvSpPr>
        <p:spPr/>
        <p:txBody>
          <a:bodyPr/>
          <a:lstStyle/>
          <a:p>
            <a:fld id="{C5B2375A-C00A-4A5F-93BE-FD3EF3F9AD2B}" type="slidenum">
              <a:rPr lang="en-US" smtClean="0"/>
              <a:t>12</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2">
                    <a:lumMod val="10000"/>
                  </a:schemeClr>
                </a:solidFill>
                <a:latin typeface="Arial" panose="020B0604020202020204" pitchFamily="34" charset="0"/>
                <a:cs typeface="Arial" panose="020B0604020202020204" pitchFamily="34" charset="0"/>
              </a:rPr>
              <a:t>I’d like to talk about Benes network before introducing our design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2">
                    <a:lumMod val="10000"/>
                  </a:schemeClr>
                </a:solidFill>
                <a:latin typeface="Arial" panose="020B0604020202020204" pitchFamily="34" charset="0"/>
                <a:cs typeface="Arial" panose="020B0604020202020204" pitchFamily="34" charset="0"/>
              </a:rPr>
              <a:t>Assuming n inputs and n outputs, Bene network is a multistage network to realize all n! permutations.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err="1" smtClean="0">
                <a:solidFill>
                  <a:schemeClr val="bg2">
                    <a:lumMod val="10000"/>
                  </a:schemeClr>
                </a:solidFill>
                <a:latin typeface="Arial" panose="020B0604020202020204" pitchFamily="34" charset="0"/>
                <a:cs typeface="Arial" panose="020B0604020202020204" pitchFamily="34" charset="0"/>
              </a:rPr>
              <a:t>Rearrangeably</a:t>
            </a:r>
            <a:r>
              <a:rPr lang="en-US" sz="1200" baseline="0" dirty="0" smtClean="0">
                <a:solidFill>
                  <a:schemeClr val="bg2">
                    <a:lumMod val="10000"/>
                  </a:schemeClr>
                </a:solidFill>
                <a:latin typeface="Arial" panose="020B0604020202020204" pitchFamily="34" charset="0"/>
                <a:cs typeface="Arial" panose="020B0604020202020204" pitchFamily="34" charset="0"/>
              </a:rPr>
              <a:t> non-blocking means that, we can always find a way to realize any fixed permutation by configuring the switches in the Benes network.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2">
                    <a:lumMod val="10000"/>
                  </a:schemeClr>
                </a:solidFill>
                <a:latin typeface="Arial" panose="020B0604020202020204" pitchFamily="34" charset="0"/>
                <a:cs typeface="Arial" panose="020B0604020202020204" pitchFamily="34" charset="0"/>
              </a:rPr>
              <a:t>The figure on the right shows the 8-input Benes network</a:t>
            </a:r>
          </a:p>
        </p:txBody>
      </p:sp>
      <p:sp>
        <p:nvSpPr>
          <p:cNvPr id="4" name="Slide Number Placeholder 3"/>
          <p:cNvSpPr>
            <a:spLocks noGrp="1"/>
          </p:cNvSpPr>
          <p:nvPr>
            <p:ph type="sldNum" sz="quarter" idx="10"/>
          </p:nvPr>
        </p:nvSpPr>
        <p:spPr/>
        <p:txBody>
          <a:bodyPr/>
          <a:lstStyle/>
          <a:p>
            <a:fld id="{C5B2375A-C00A-4A5F-93BE-FD3EF3F9AD2B}" type="slidenum">
              <a:rPr lang="en-US" smtClean="0"/>
              <a:t>13</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2">
                    <a:lumMod val="10000"/>
                  </a:schemeClr>
                </a:solidFill>
                <a:latin typeface="Arial" panose="020B0604020202020204" pitchFamily="34" charset="0"/>
                <a:cs typeface="Arial" panose="020B0604020202020204" pitchFamily="34" charset="0"/>
              </a:rPr>
              <a:t>Fig. </a:t>
            </a:r>
            <a:r>
              <a:rPr lang="en-US" sz="1200" baseline="0" dirty="0" smtClean="0">
                <a:solidFill>
                  <a:schemeClr val="bg2">
                    <a:lumMod val="10000"/>
                  </a:schemeClr>
                </a:solidFill>
                <a:latin typeface="Arial" panose="020B0604020202020204" pitchFamily="34" charset="0"/>
                <a:cs typeface="Arial" panose="020B0604020202020204" pitchFamily="34" charset="0"/>
              </a:rPr>
              <a:t>on the right</a:t>
            </a:r>
            <a:r>
              <a:rPr lang="en-US" sz="1200" dirty="0" smtClean="0">
                <a:solidFill>
                  <a:schemeClr val="bg2">
                    <a:lumMod val="10000"/>
                  </a:schemeClr>
                </a:solidFill>
                <a:latin typeface="Arial" panose="020B0604020202020204" pitchFamily="34" charset="0"/>
                <a:cs typeface="Arial" panose="020B0604020202020204" pitchFamily="34" charset="0"/>
              </a:rPr>
              <a:t> shows the overall architecture of the streaming design.</a:t>
            </a:r>
          </a:p>
          <a:p>
            <a:r>
              <a:rPr lang="en-US" sz="1200" dirty="0" smtClean="0">
                <a:solidFill>
                  <a:schemeClr val="bg2">
                    <a:lumMod val="10000"/>
                  </a:schemeClr>
                </a:solidFill>
                <a:latin typeface="Arial" panose="020B0604020202020204" pitchFamily="34" charset="0"/>
                <a:cs typeface="Arial" panose="020B0604020202020204" pitchFamily="34" charset="0"/>
              </a:rPr>
              <a:t>Design parameters include problem size N and data parallelism p. </a:t>
            </a:r>
          </a:p>
          <a:p>
            <a:r>
              <a:rPr lang="en-US" sz="1200" dirty="0" smtClean="0">
                <a:solidFill>
                  <a:schemeClr val="bg2">
                    <a:lumMod val="10000"/>
                  </a:schemeClr>
                </a:solidFill>
                <a:latin typeface="Arial" panose="020B0604020202020204" pitchFamily="34" charset="0"/>
                <a:cs typeface="Arial" panose="020B0604020202020204" pitchFamily="34" charset="0"/>
              </a:rPr>
              <a:t>The datapath consists of two p-to-p connection networks, one memory array including p independent memory blocks, each of size N=p. </a:t>
            </a:r>
          </a:p>
          <a:p>
            <a:r>
              <a:rPr lang="en-US" sz="1200" dirty="0" smtClean="0">
                <a:solidFill>
                  <a:schemeClr val="bg2">
                    <a:lumMod val="10000"/>
                  </a:schemeClr>
                </a:solidFill>
                <a:latin typeface="Arial" panose="020B0604020202020204" pitchFamily="34" charset="0"/>
                <a:cs typeface="Arial" panose="020B0604020202020204" pitchFamily="34" charset="0"/>
              </a:rPr>
              <a:t>The control unit has two configuration tables to reconfigure the connection networks dynamically, and one address generation unit (AGU) for memory access. </a:t>
            </a:r>
          </a:p>
          <a:p>
            <a:r>
              <a:rPr lang="en-US" sz="1200" dirty="0" smtClean="0">
                <a:solidFill>
                  <a:schemeClr val="bg2">
                    <a:lumMod val="10000"/>
                  </a:schemeClr>
                </a:solidFill>
                <a:latin typeface="Arial" panose="020B0604020202020204" pitchFamily="34" charset="0"/>
                <a:cs typeface="Arial" panose="020B0604020202020204" pitchFamily="34" charset="0"/>
              </a:rPr>
              <a:t>Each connection network has log p stages of 2x2 switches. Each stage has p=2 switches. Thus, a connection network utilizes (p=2) log p 2x2 switches, </a:t>
            </a:r>
          </a:p>
          <a:p>
            <a:r>
              <a:rPr lang="en-US" sz="1200" dirty="0" smtClean="0">
                <a:solidFill>
                  <a:schemeClr val="bg2">
                    <a:lumMod val="10000"/>
                  </a:schemeClr>
                </a:solidFill>
                <a:latin typeface="Arial" panose="020B0604020202020204" pitchFamily="34" charset="0"/>
                <a:cs typeface="Arial" panose="020B0604020202020204" pitchFamily="34" charset="0"/>
              </a:rPr>
              <a:t>which is asymptotically optimal compared with state-of-the-art [1, 8, 6].</a:t>
            </a:r>
          </a:p>
          <a:p>
            <a:endParaRPr lang="en-US" sz="1200" dirty="0" smtClean="0">
              <a:solidFill>
                <a:schemeClr val="bg2">
                  <a:lumMod val="10000"/>
                </a:schemeClr>
              </a:solidFill>
              <a:latin typeface="Arial" panose="020B0604020202020204" pitchFamily="34" charset="0"/>
              <a:cs typeface="Arial" panose="020B0604020202020204" pitchFamily="34" charset="0"/>
            </a:endParaRPr>
          </a:p>
          <a:p>
            <a:r>
              <a:rPr lang="en-US" sz="1200" dirty="0" smtClean="0">
                <a:solidFill>
                  <a:schemeClr val="bg2">
                    <a:lumMod val="10000"/>
                  </a:schemeClr>
                </a:solidFill>
                <a:latin typeface="Arial" panose="020B0604020202020204" pitchFamily="34" charset="0"/>
                <a:cs typeface="Arial" panose="020B0604020202020204" pitchFamily="34" charset="0"/>
              </a:rPr>
              <a:t>(No need to explain only if asked:)</a:t>
            </a:r>
          </a:p>
          <a:p>
            <a:r>
              <a:rPr lang="en-US" sz="1200" dirty="0" smtClean="0">
                <a:solidFill>
                  <a:schemeClr val="bg2">
                    <a:lumMod val="10000"/>
                  </a:schemeClr>
                </a:solidFill>
                <a:latin typeface="Arial" panose="020B0604020202020204" pitchFamily="34" charset="0"/>
                <a:cs typeface="Arial" panose="020B0604020202020204" pitchFamily="34" charset="0"/>
              </a:rPr>
              <a:t>We consider using two different memory architectures: each memory has one read port and one write port, or each memory has a concurrent read-before-write port </a:t>
            </a:r>
          </a:p>
          <a:p>
            <a:r>
              <a:rPr lang="en-US" sz="1200" dirty="0" smtClean="0">
                <a:solidFill>
                  <a:schemeClr val="bg2">
                    <a:lumMod val="10000"/>
                  </a:schemeClr>
                </a:solidFill>
                <a:latin typeface="Arial" panose="020B0604020202020204" pitchFamily="34" charset="0"/>
                <a:cs typeface="Arial" panose="020B0604020202020204" pitchFamily="34" charset="0"/>
              </a:rPr>
              <a:t>(two data ports sharing one address port).</a:t>
            </a:r>
            <a:endParaRPr lang="en-US" baseline="0" dirty="0" smtClean="0"/>
          </a:p>
        </p:txBody>
      </p:sp>
      <p:sp>
        <p:nvSpPr>
          <p:cNvPr id="4" name="Slide Number Placeholder 3"/>
          <p:cNvSpPr>
            <a:spLocks noGrp="1"/>
          </p:cNvSpPr>
          <p:nvPr>
            <p:ph type="sldNum" sz="quarter" idx="10"/>
          </p:nvPr>
        </p:nvSpPr>
        <p:spPr/>
        <p:txBody>
          <a:bodyPr/>
          <a:lstStyle/>
          <a:p>
            <a:fld id="{C5B2375A-C00A-4A5F-93BE-FD3EF3F9AD2B}" type="slidenum">
              <a:rPr lang="en-US" smtClean="0"/>
              <a:t>14</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spcBef>
                    <a:spcPts val="600"/>
                  </a:spcBef>
                  <a:buFont typeface="Wingdings" panose="05000000000000000000" pitchFamily="2" charset="2"/>
                  <a:buNone/>
                </a:pPr>
                <a:r>
                  <a:rPr lang="en-US" sz="1200" b="0" dirty="0" smtClean="0">
                    <a:solidFill>
                      <a:schemeClr val="bg2">
                        <a:lumMod val="10000"/>
                      </a:schemeClr>
                    </a:solidFill>
                    <a:latin typeface="Arial" panose="020B0604020202020204" pitchFamily="34" charset="0"/>
                    <a:ea typeface="+mn-ea"/>
                    <a:cs typeface="Arial" panose="020B0604020202020204" pitchFamily="34" charset="0"/>
                  </a:rPr>
                  <a:t>The right figure</a:t>
                </a:r>
                <a:r>
                  <a:rPr lang="en-US" sz="1200" b="0" baseline="0" dirty="0" smtClean="0">
                    <a:solidFill>
                      <a:schemeClr val="bg2">
                        <a:lumMod val="10000"/>
                      </a:schemeClr>
                    </a:solidFill>
                    <a:latin typeface="Arial" panose="020B0604020202020204" pitchFamily="34" charset="0"/>
                    <a:ea typeface="+mn-ea"/>
                    <a:cs typeface="Arial" panose="020B0604020202020204" pitchFamily="34" charset="0"/>
                  </a:rPr>
                  <a:t> shows the key idea of generating the datapath of our design </a:t>
                </a:r>
                <a:r>
                  <a:rPr lang="en-US" sz="1200" b="0" baseline="0" dirty="0" err="1" smtClean="0">
                    <a:solidFill>
                      <a:schemeClr val="bg2">
                        <a:lumMod val="10000"/>
                      </a:schemeClr>
                    </a:solidFill>
                    <a:latin typeface="Arial" panose="020B0604020202020204" pitchFamily="34" charset="0"/>
                    <a:ea typeface="+mn-ea"/>
                    <a:cs typeface="Arial" panose="020B0604020202020204" pitchFamily="34" charset="0"/>
                  </a:rPr>
                  <a:t>uisng</a:t>
                </a:r>
                <a:r>
                  <a:rPr lang="en-US" sz="1200" b="0" baseline="0" dirty="0" smtClean="0">
                    <a:solidFill>
                      <a:schemeClr val="bg2">
                        <a:lumMod val="10000"/>
                      </a:schemeClr>
                    </a:solidFill>
                    <a:latin typeface="Arial" panose="020B0604020202020204" pitchFamily="34" charset="0"/>
                    <a:ea typeface="+mn-ea"/>
                    <a:cs typeface="Arial" panose="020B0604020202020204" pitchFamily="34" charset="0"/>
                  </a:rPr>
                  <a:t> Benes network</a:t>
                </a:r>
                <a:endParaRPr lang="en-US" sz="1200" b="0" dirty="0" smtClean="0">
                  <a:solidFill>
                    <a:schemeClr val="bg2">
                      <a:lumMod val="10000"/>
                    </a:schemeClr>
                  </a:solidFill>
                  <a:latin typeface="Arial" panose="020B0604020202020204" pitchFamily="34" charset="0"/>
                  <a:ea typeface="+mn-ea"/>
                  <a:cs typeface="Arial" panose="020B0604020202020204" pitchFamily="34" charset="0"/>
                </a:endParaRPr>
              </a:p>
              <a:p>
                <a:pPr marL="0" indent="0">
                  <a:spcBef>
                    <a:spcPts val="600"/>
                  </a:spcBef>
                  <a:buFont typeface="Wingdings" panose="05000000000000000000" pitchFamily="2" charset="2"/>
                  <a:buNone/>
                </a:pPr>
                <a:endParaRPr lang="en-US" sz="1200" b="0" baseline="0" dirty="0" smtClean="0">
                  <a:solidFill>
                    <a:schemeClr val="bg2">
                      <a:lumMod val="10000"/>
                    </a:schemeClr>
                  </a:solidFill>
                  <a:latin typeface="Arial" panose="020B0604020202020204" pitchFamily="34" charset="0"/>
                  <a:ea typeface="+mn-ea"/>
                  <a:cs typeface="Arial" panose="020B0604020202020204" pitchFamily="34" charset="0"/>
                </a:endParaRPr>
              </a:p>
              <a:p>
                <a:pPr marL="0" indent="0">
                  <a:spcBef>
                    <a:spcPts val="600"/>
                  </a:spcBef>
                  <a:buFont typeface="Wingdings" panose="05000000000000000000" pitchFamily="2" charset="2"/>
                  <a:buNone/>
                </a:pPr>
                <a:r>
                  <a:rPr lang="en-US" sz="1200" b="0" baseline="0" dirty="0" smtClean="0">
                    <a:solidFill>
                      <a:schemeClr val="bg2">
                        <a:lumMod val="10000"/>
                      </a:schemeClr>
                    </a:solidFill>
                    <a:latin typeface="Arial" panose="020B0604020202020204" pitchFamily="34" charset="0"/>
                    <a:ea typeface="+mn-ea"/>
                    <a:cs typeface="Arial" panose="020B0604020202020204" pitchFamily="34" charset="0"/>
                  </a:rPr>
                  <a:t>We propose a divide-and-conquer based mapping approach.</a:t>
                </a:r>
              </a:p>
              <a:p>
                <a:pPr marL="0" indent="0">
                  <a:spcBef>
                    <a:spcPts val="600"/>
                  </a:spcBef>
                  <a:buFont typeface="Wingdings" panose="05000000000000000000" pitchFamily="2" charset="2"/>
                  <a:buNone/>
                </a:pPr>
                <a:endParaRPr lang="en-US" sz="1200" b="0" baseline="0" dirty="0" smtClean="0">
                  <a:solidFill>
                    <a:schemeClr val="bg2">
                      <a:lumMod val="10000"/>
                    </a:schemeClr>
                  </a:solidFill>
                  <a:latin typeface="Arial" panose="020B0604020202020204" pitchFamily="34" charset="0"/>
                  <a:ea typeface="+mn-ea"/>
                  <a:cs typeface="Arial" panose="020B0604020202020204" pitchFamily="34" charset="0"/>
                </a:endParaRPr>
              </a:p>
              <a:p>
                <a:pPr marL="0" indent="0">
                  <a:spcBef>
                    <a:spcPts val="600"/>
                  </a:spcBef>
                  <a:buFont typeface="Wingdings" panose="05000000000000000000" pitchFamily="2" charset="2"/>
                  <a:buNone/>
                </a:pPr>
                <a:r>
                  <a:rPr lang="en-US" sz="1200" b="0" baseline="0" dirty="0" smtClean="0">
                    <a:solidFill>
                      <a:schemeClr val="bg2">
                        <a:lumMod val="10000"/>
                      </a:schemeClr>
                    </a:solidFill>
                    <a:latin typeface="Arial" panose="020B0604020202020204" pitchFamily="34" charset="0"/>
                    <a:ea typeface="+mn-ea"/>
                    <a:cs typeface="Arial" panose="020B0604020202020204" pitchFamily="34" charset="0"/>
                  </a:rPr>
                  <a:t>As shown in the right figure, the Benes network has been decomposed into p subnetworks with log p stages of 2x2 switches on the left or right.</a:t>
                </a:r>
              </a:p>
              <a:p>
                <a:pPr marL="0" indent="0">
                  <a:spcBef>
                    <a:spcPts val="600"/>
                  </a:spcBef>
                  <a:buFont typeface="Wingdings" panose="05000000000000000000" pitchFamily="2" charset="2"/>
                  <a:buNone/>
                </a:pPr>
                <a:endParaRPr lang="en-US" sz="1200" b="0" baseline="0" dirty="0" smtClean="0">
                  <a:solidFill>
                    <a:schemeClr val="bg2">
                      <a:lumMod val="10000"/>
                    </a:schemeClr>
                  </a:solidFill>
                  <a:latin typeface="Arial" panose="020B0604020202020204" pitchFamily="34" charset="0"/>
                  <a:ea typeface="+mn-ea"/>
                  <a:cs typeface="Arial" panose="020B0604020202020204" pitchFamily="34" charset="0"/>
                </a:endParaRPr>
              </a:p>
              <a:p>
                <a:pPr marL="0" indent="0">
                  <a:spcBef>
                    <a:spcPts val="600"/>
                  </a:spcBef>
                  <a:buFont typeface="Wingdings" panose="05000000000000000000" pitchFamily="2" charset="2"/>
                  <a:buNone/>
                </a:pPr>
                <a:r>
                  <a:rPr lang="en-US" sz="1200" b="0" baseline="0" dirty="0" smtClean="0">
                    <a:solidFill>
                      <a:schemeClr val="bg2">
                        <a:lumMod val="10000"/>
                      </a:schemeClr>
                    </a:solidFill>
                    <a:latin typeface="Arial" panose="020B0604020202020204" pitchFamily="34" charset="0"/>
                    <a:ea typeface="+mn-ea"/>
                    <a:cs typeface="Arial" panose="020B0604020202020204" pitchFamily="34" charset="0"/>
                  </a:rPr>
                  <a:t>Correspondingly, p memory blocks in our proposed streaming permutation network are employed to realize the permutation of the p subnetworks temporally. </a:t>
                </a:r>
              </a:p>
              <a:p>
                <a:pPr marL="0" indent="0">
                  <a:spcBef>
                    <a:spcPts val="600"/>
                  </a:spcBef>
                  <a:buFont typeface="Wingdings" panose="05000000000000000000" pitchFamily="2" charset="2"/>
                  <a:buNone/>
                </a:pPr>
                <a:r>
                  <a:rPr lang="en-US" sz="1200" b="0" baseline="0" dirty="0" smtClean="0">
                    <a:solidFill>
                      <a:schemeClr val="bg2">
                        <a:lumMod val="10000"/>
                      </a:schemeClr>
                    </a:solidFill>
                    <a:latin typeface="Arial" panose="020B0604020202020204" pitchFamily="34" charset="0"/>
                    <a:ea typeface="+mn-ea"/>
                    <a:cs typeface="Arial" panose="020B0604020202020204" pitchFamily="34" charset="0"/>
                  </a:rPr>
                  <a:t>The SPN also has </a:t>
                </a:r>
                <a:r>
                  <a:rPr lang="en-US" sz="1200" b="0" baseline="0" dirty="0" err="1" smtClean="0">
                    <a:solidFill>
                      <a:schemeClr val="bg2">
                        <a:lumMod val="10000"/>
                      </a:schemeClr>
                    </a:solidFill>
                    <a:latin typeface="Arial" panose="020B0604020202020204" pitchFamily="34" charset="0"/>
                    <a:ea typeface="+mn-ea"/>
                    <a:cs typeface="Arial" panose="020B0604020202020204" pitchFamily="34" charset="0"/>
                  </a:rPr>
                  <a:t>logp</a:t>
                </a:r>
                <a:r>
                  <a:rPr lang="en-US" sz="1200" b="0" baseline="0" dirty="0" smtClean="0">
                    <a:solidFill>
                      <a:schemeClr val="bg2">
                        <a:lumMod val="10000"/>
                      </a:schemeClr>
                    </a:solidFill>
                    <a:latin typeface="Arial" panose="020B0604020202020204" pitchFamily="34" charset="0"/>
                    <a:ea typeface="+mn-ea"/>
                    <a:cs typeface="Arial" panose="020B0604020202020204" pitchFamily="34" charset="0"/>
                  </a:rPr>
                  <a:t>/2 stages of 2x2 switches on the left and right.</a:t>
                </a:r>
              </a:p>
              <a:p>
                <a:pPr marL="0" indent="0">
                  <a:spcBef>
                    <a:spcPts val="600"/>
                  </a:spcBef>
                  <a:buFont typeface="Wingdings" panose="05000000000000000000" pitchFamily="2" charset="2"/>
                  <a:buNone/>
                </a:pPr>
                <a:endParaRPr lang="en-US" sz="1200" b="0" baseline="0" dirty="0" smtClean="0">
                  <a:solidFill>
                    <a:schemeClr val="bg2">
                      <a:lumMod val="10000"/>
                    </a:schemeClr>
                  </a:solidFill>
                  <a:latin typeface="Arial" panose="020B0604020202020204" pitchFamily="34" charset="0"/>
                  <a:ea typeface="+mn-ea"/>
                  <a:cs typeface="Arial" panose="020B0604020202020204" pitchFamily="34" charset="0"/>
                </a:endParaRPr>
              </a:p>
              <a:p>
                <a:pPr marL="0" indent="0">
                  <a:spcBef>
                    <a:spcPts val="600"/>
                  </a:spcBef>
                  <a:buFont typeface="Wingdings" panose="05000000000000000000" pitchFamily="2" charset="2"/>
                  <a:buNone/>
                </a:pPr>
                <a:r>
                  <a:rPr lang="en-US" sz="1200" b="0" baseline="0" dirty="0" smtClean="0">
                    <a:solidFill>
                      <a:schemeClr val="bg2">
                        <a:lumMod val="10000"/>
                      </a:schemeClr>
                    </a:solidFill>
                    <a:latin typeface="Arial" panose="020B0604020202020204" pitchFamily="34" charset="0"/>
                    <a:ea typeface="+mn-ea"/>
                    <a:cs typeface="Arial" panose="020B0604020202020204" pitchFamily="34" charset="0"/>
                  </a:rPr>
                  <a:t>Explain the meaning of the notations if needed.</a:t>
                </a:r>
              </a:p>
            </p:txBody>
          </p:sp>
        </mc:Choice>
        <mc:Fallback xmlns="">
          <p:sp>
            <p:nvSpPr>
              <p:cNvPr id="3" name="Notes Placeholder 2"/>
              <p:cNvSpPr>
                <a:spLocks noGrp="1"/>
              </p:cNvSpPr>
              <p:nvPr>
                <p:ph type="body" idx="1"/>
              </p:nvPr>
            </p:nvSpPr>
            <p:spPr/>
            <p:txBody>
              <a:bodyPr/>
              <a:lstStyle/>
              <a:p>
                <a:r>
                  <a:rPr lang="en-US" sz="1200" dirty="0" smtClean="0">
                    <a:solidFill>
                      <a:schemeClr val="bg2">
                        <a:lumMod val="10000"/>
                      </a:schemeClr>
                    </a:solidFill>
                    <a:latin typeface="Arial" panose="020B0604020202020204" pitchFamily="34" charset="0"/>
                    <a:cs typeface="Arial" panose="020B0604020202020204" pitchFamily="34" charset="0"/>
                  </a:rPr>
                  <a:t>each of size</a:t>
                </a:r>
                <a:r>
                  <a:rPr lang="en-US" sz="1200" i="0" dirty="0">
                    <a:solidFill>
                      <a:schemeClr val="bg2">
                        <a:lumMod val="10000"/>
                      </a:schemeClr>
                    </a:solidFill>
                    <a:latin typeface="Cambria Math"/>
                    <a:cs typeface="Arial" panose="020B0604020202020204" pitchFamily="34" charset="0"/>
                  </a:rPr>
                  <a:t>〖</a:t>
                </a:r>
                <a:r>
                  <a:rPr lang="en-US" sz="1200" b="0" i="0" dirty="0" smtClean="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𝑆〗_2</a:t>
                </a:r>
                <a:r>
                  <a:rPr lang="en-US" sz="1200" dirty="0" smtClean="0">
                    <a:solidFill>
                      <a:schemeClr val="bg2">
                        <a:lumMod val="10000"/>
                      </a:schemeClr>
                    </a:solidFill>
                    <a:latin typeface="Arial" panose="020B0604020202020204" pitchFamily="34" charset="0"/>
                    <a:cs typeface="Arial" panose="020B0604020202020204" pitchFamily="34" charset="0"/>
                  </a:rPr>
                  <a:t>, where </a:t>
                </a:r>
                <a:r>
                  <a:rPr lang="en-US" sz="1200" b="0" i="0" dirty="0" smtClean="0">
                    <a:solidFill>
                      <a:schemeClr val="bg2">
                        <a:lumMod val="10000"/>
                      </a:schemeClr>
                    </a:solidFill>
                    <a:latin typeface="Cambria Math"/>
                    <a:cs typeface="Arial" panose="020B0604020202020204" pitchFamily="34" charset="0"/>
                  </a:rPr>
                  <a:t>𝑆_2</a:t>
                </a:r>
                <a:r>
                  <a:rPr lang="en-US" sz="1200" b="0" i="0" dirty="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 </a:t>
                </a:r>
                <a:r>
                  <a:rPr lang="en-US" sz="1200" i="0" dirty="0" smtClean="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a:t>
                </a:r>
                <a:r>
                  <a:rPr lang="en-US" sz="1200" b="0" i="0" dirty="0" smtClean="0">
                    <a:solidFill>
                      <a:schemeClr val="bg2">
                        <a:lumMod val="10000"/>
                      </a:schemeClr>
                    </a:solidFill>
                    <a:latin typeface="Cambria Math"/>
                    <a:cs typeface="Arial" panose="020B0604020202020204" pitchFamily="34" charset="0"/>
                  </a:rPr>
                  <a:t>1</a:t>
                </a:r>
                <a:r>
                  <a:rPr lang="en-US" sz="1200" dirty="0" smtClean="0">
                    <a:solidFill>
                      <a:schemeClr val="bg2">
                        <a:lumMod val="10000"/>
                      </a:schemeClr>
                    </a:solidFill>
                    <a:latin typeface="Arial" panose="020B0604020202020204" pitchFamily="34" charset="0"/>
                    <a:cs typeface="Arial" panose="020B0604020202020204" pitchFamily="34" charset="0"/>
                  </a:rPr>
                  <a:t> </a:t>
                </a:r>
                <a:r>
                  <a:rPr lang="en-US" sz="1200" dirty="0">
                    <a:solidFill>
                      <a:schemeClr val="bg2">
                        <a:lumMod val="10000"/>
                      </a:schemeClr>
                    </a:solidFill>
                    <a:latin typeface="Arial" panose="020B0604020202020204" pitchFamily="34" charset="0"/>
                    <a:cs typeface="Arial" panose="020B0604020202020204" pitchFamily="34" charset="0"/>
                  </a:rPr>
                  <a:t>and </a:t>
                </a:r>
                <a:r>
                  <a:rPr lang="en-US" sz="1200" b="0" i="0" dirty="0" smtClean="0">
                    <a:solidFill>
                      <a:schemeClr val="bg2">
                        <a:lumMod val="10000"/>
                      </a:schemeClr>
                    </a:solidFill>
                    <a:latin typeface="Cambria Math"/>
                    <a:cs typeface="Arial" panose="020B0604020202020204" pitchFamily="34" charset="0"/>
                  </a:rPr>
                  <a:t>N=</a:t>
                </a:r>
                <a:r>
                  <a:rPr lang="en-US" sz="1200" i="0" dirty="0">
                    <a:solidFill>
                      <a:schemeClr val="bg2">
                        <a:lumMod val="10000"/>
                      </a:schemeClr>
                    </a:solidFill>
                    <a:latin typeface="Cambria Math"/>
                    <a:cs typeface="Arial" panose="020B0604020202020204" pitchFamily="34" charset="0"/>
                  </a:rPr>
                  <a:t>𝑆_2</a:t>
                </a:r>
                <a:r>
                  <a:rPr lang="en-US" sz="1200" i="0" dirty="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𝑆_1</a:t>
                </a:r>
                <a:r>
                  <a:rPr lang="en-US" sz="1200" dirty="0">
                    <a:solidFill>
                      <a:schemeClr val="bg2">
                        <a:lumMod val="10000"/>
                      </a:schemeClr>
                    </a:solidFill>
                    <a:latin typeface="Arial" panose="020B0604020202020204" pitchFamily="34" charset="0"/>
                    <a:cs typeface="Arial" panose="020B0604020202020204" pitchFamily="34" charset="0"/>
                  </a:rPr>
                  <a:t>.</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C5B2375A-C00A-4A5F-93BE-FD3EF3F9AD2B}" type="slidenum">
              <a:rPr lang="en-US" smtClean="0"/>
              <a:t>15</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spcBef>
                    <a:spcPts val="600"/>
                  </a:spcBef>
                  <a:buFont typeface="Wingdings" panose="05000000000000000000" pitchFamily="2" charset="2"/>
                  <a:buNone/>
                </a:pPr>
                <a:r>
                  <a:rPr lang="en-US" sz="1200" b="0" dirty="0" smtClean="0">
                    <a:latin typeface="Arial" panose="020B0604020202020204" pitchFamily="34" charset="0"/>
                    <a:ea typeface="ＭＳ Ｐゴシック" pitchFamily="34" charset="-128"/>
                    <a:cs typeface="Arial" panose="020B0604020202020204" pitchFamily="34" charset="0"/>
                  </a:rPr>
                  <a:t>We  theoretically</a:t>
                </a:r>
                <a:r>
                  <a:rPr lang="en-US" sz="1200" b="0" baseline="0" dirty="0" smtClean="0">
                    <a:latin typeface="Arial" panose="020B0604020202020204" pitchFamily="34" charset="0"/>
                    <a:ea typeface="ＭＳ Ｐゴシック" pitchFamily="34" charset="-128"/>
                    <a:cs typeface="Arial" panose="020B0604020202020204" pitchFamily="34" charset="0"/>
                  </a:rPr>
                  <a:t> prove that </a:t>
                </a:r>
                <a:r>
                  <a:rPr lang="en-US" sz="1200" dirty="0" smtClean="0">
                    <a:solidFill>
                      <a:srgbClr val="EEECE1">
                        <a:lumMod val="10000"/>
                      </a:srgbClr>
                    </a:solidFill>
                    <a:latin typeface="Arial" panose="020B0604020202020204" pitchFamily="34" charset="0"/>
                    <a:cs typeface="Arial" panose="020B0604020202020204" pitchFamily="34" charset="0"/>
                  </a:rPr>
                  <a:t>for a fixed data parallelism </a:t>
                </a:r>
                <a14:m>
                  <m:oMath xmlns:m="http://schemas.openxmlformats.org/officeDocument/2006/math">
                    <m:r>
                      <a:rPr lang="en-US" sz="1200" i="1" dirty="0" smtClean="0">
                        <a:solidFill>
                          <a:srgbClr val="EEECE1">
                            <a:lumMod val="10000"/>
                          </a:srgbClr>
                        </a:solidFill>
                        <a:latin typeface="Cambria Math"/>
                        <a:cs typeface="Arial" panose="020B0604020202020204" pitchFamily="34" charset="0"/>
                      </a:rPr>
                      <m:t>𝑝</m:t>
                    </m:r>
                  </m:oMath>
                </a14:m>
                <a:r>
                  <a:rPr lang="en-US" sz="1200" dirty="0" smtClean="0">
                    <a:solidFill>
                      <a:schemeClr val="bg2">
                        <a:lumMod val="10000"/>
                      </a:schemeClr>
                    </a:solidFill>
                    <a:latin typeface="Arial" panose="020B0604020202020204" pitchFamily="34" charset="0"/>
                    <a:cs typeface="Arial" panose="020B0604020202020204" pitchFamily="34" charset="0"/>
                  </a:rPr>
                  <a:t>, the streaming permutation network is able to </a:t>
                </a:r>
                <a:r>
                  <a:rPr lang="en-US" sz="1200" dirty="0" smtClean="0">
                    <a:solidFill>
                      <a:srgbClr val="FF0000"/>
                    </a:solidFill>
                    <a:latin typeface="Arial" panose="020B0604020202020204" pitchFamily="34" charset="0"/>
                    <a:cs typeface="Arial" panose="020B0604020202020204" pitchFamily="34" charset="0"/>
                  </a:rPr>
                  <a:t>realize arbitrary permutation</a:t>
                </a:r>
                <a:r>
                  <a:rPr lang="en-US" sz="1200" baseline="0" dirty="0" smtClean="0">
                    <a:solidFill>
                      <a:srgbClr val="FF0000"/>
                    </a:solidFill>
                    <a:latin typeface="Arial" panose="020B0604020202020204" pitchFamily="34" charset="0"/>
                    <a:cs typeface="Arial" panose="020B0604020202020204" pitchFamily="34" charset="0"/>
                  </a:rPr>
                  <a:t> with the listed three assumptions.</a:t>
                </a:r>
              </a:p>
              <a:p>
                <a:pPr marL="0" indent="0">
                  <a:spcBef>
                    <a:spcPts val="600"/>
                  </a:spcBef>
                  <a:buFont typeface="Wingdings" panose="05000000000000000000" pitchFamily="2" charset="2"/>
                  <a:buNone/>
                </a:pPr>
                <a:endParaRPr lang="en-US" sz="1200" baseline="0" dirty="0" smtClean="0">
                  <a:solidFill>
                    <a:srgbClr val="FF0000"/>
                  </a:solidFill>
                  <a:latin typeface="Arial" panose="020B0604020202020204" pitchFamily="34" charset="0"/>
                  <a:cs typeface="Arial" panose="020B0604020202020204" pitchFamily="34" charset="0"/>
                </a:endParaRPr>
              </a:p>
              <a:p>
                <a:pPr marL="0" indent="0">
                  <a:spcBef>
                    <a:spcPts val="600"/>
                  </a:spcBef>
                  <a:buFont typeface="Wingdings" panose="05000000000000000000" pitchFamily="2" charset="2"/>
                  <a:buNone/>
                </a:pPr>
                <a:r>
                  <a:rPr lang="en-US" sz="1200" baseline="0" dirty="0" smtClean="0">
                    <a:solidFill>
                      <a:srgbClr val="FF0000"/>
                    </a:solidFill>
                    <a:latin typeface="Arial" panose="020B0604020202020204" pitchFamily="34" charset="0"/>
                    <a:cs typeface="Arial" panose="020B0604020202020204" pitchFamily="34" charset="0"/>
                  </a:rPr>
                  <a:t>And based on our data path generation algorithm, the total number of 2x2 switches is </a:t>
                </a:r>
                <a:r>
                  <a:rPr lang="en-US" sz="1200" baseline="0" dirty="0" err="1" smtClean="0">
                    <a:solidFill>
                      <a:srgbClr val="FF0000"/>
                    </a:solidFill>
                    <a:latin typeface="Arial" panose="020B0604020202020204" pitchFamily="34" charset="0"/>
                    <a:cs typeface="Arial" panose="020B0604020202020204" pitchFamily="34" charset="0"/>
                  </a:rPr>
                  <a:t>plogp</a:t>
                </a:r>
                <a:r>
                  <a:rPr lang="en-US" sz="1200" baseline="0" dirty="0" smtClean="0">
                    <a:solidFill>
                      <a:srgbClr val="FF0000"/>
                    </a:solidFill>
                    <a:latin typeface="Arial" panose="020B0604020202020204" pitchFamily="34" charset="0"/>
                    <a:cs typeface="Arial" panose="020B0604020202020204" pitchFamily="34" charset="0"/>
                  </a:rPr>
                  <a:t>,</a:t>
                </a:r>
              </a:p>
              <a:p>
                <a:pPr marL="0" indent="0">
                  <a:spcBef>
                    <a:spcPts val="600"/>
                  </a:spcBef>
                  <a:buFont typeface="Wingdings" panose="05000000000000000000" pitchFamily="2" charset="2"/>
                  <a:buNone/>
                </a:pPr>
                <a:r>
                  <a:rPr lang="en-US" sz="1200" baseline="0" dirty="0" smtClean="0">
                    <a:solidFill>
                      <a:srgbClr val="FF0000"/>
                    </a:solidFill>
                    <a:latin typeface="Arial" panose="020B0604020202020204" pitchFamily="34" charset="0"/>
                    <a:cs typeface="Arial" panose="020B0604020202020204" pitchFamily="34" charset="0"/>
                  </a:rPr>
                  <a:t>The maximum wire length is o(p), the number of n/p-entry memory is p.</a:t>
                </a:r>
                <a:endParaRPr lang="en-US" sz="1200" dirty="0" smtClean="0">
                  <a:solidFill>
                    <a:srgbClr val="FF0000"/>
                  </a:solidFill>
                  <a:latin typeface="Arial" panose="020B0604020202020204" pitchFamily="34" charset="0"/>
                  <a:cs typeface="Arial" panose="020B0604020202020204" pitchFamily="34" charset="0"/>
                </a:endParaRPr>
              </a:p>
              <a:p>
                <a:pPr marL="0" indent="0">
                  <a:spcBef>
                    <a:spcPts val="600"/>
                  </a:spcBef>
                  <a:buFont typeface="Wingdings" panose="05000000000000000000" pitchFamily="2" charset="2"/>
                  <a:buNone/>
                </a:pPr>
                <a:endParaRPr lang="en-US" sz="1200" dirty="0" smtClean="0">
                  <a:solidFill>
                    <a:srgbClr val="FF0000"/>
                  </a:solidFill>
                  <a:latin typeface="Arial" panose="020B0604020202020204" pitchFamily="34" charset="0"/>
                  <a:cs typeface="Arial" panose="020B0604020202020204" pitchFamily="34" charset="0"/>
                </a:endParaRPr>
              </a:p>
              <a:p>
                <a:pPr marL="0" indent="0">
                  <a:spcBef>
                    <a:spcPts val="600"/>
                  </a:spcBef>
                  <a:buFont typeface="Wingdings" panose="05000000000000000000" pitchFamily="2" charset="2"/>
                  <a:buNone/>
                </a:pPr>
                <a:endParaRPr lang="en-US" sz="1200" b="0" dirty="0" smtClean="0">
                  <a:solidFill>
                    <a:srgbClr val="FF0000"/>
                  </a:solidFill>
                  <a:latin typeface="Arial" panose="020B0604020202020204" pitchFamily="34" charset="0"/>
                  <a:ea typeface="ＭＳ Ｐゴシック" pitchFamily="34" charset="-128"/>
                  <a:cs typeface="Arial" panose="020B0604020202020204" pitchFamily="34" charset="0"/>
                </a:endParaRPr>
              </a:p>
              <a:p>
                <a:pPr marL="0" indent="0">
                  <a:spcBef>
                    <a:spcPts val="600"/>
                  </a:spcBef>
                  <a:buFont typeface="Wingdings" panose="05000000000000000000" pitchFamily="2" charset="2"/>
                  <a:buNone/>
                </a:pPr>
                <a:endParaRPr lang="en-US" sz="1200" b="0" dirty="0" smtClean="0">
                  <a:latin typeface="Arial" panose="020B0604020202020204" pitchFamily="34" charset="0"/>
                  <a:ea typeface="ＭＳ Ｐゴシック" pitchFamily="34" charset="-128"/>
                  <a:cs typeface="Arial" panose="020B0604020202020204" pitchFamily="34" charset="0"/>
                </a:endParaRPr>
              </a:p>
            </p:txBody>
          </p:sp>
        </mc:Choice>
        <mc:Fallback xmlns="">
          <p:sp>
            <p:nvSpPr>
              <p:cNvPr id="3" name="Notes Placeholder 2"/>
              <p:cNvSpPr>
                <a:spLocks noGrp="1"/>
              </p:cNvSpPr>
              <p:nvPr>
                <p:ph type="body" idx="1"/>
              </p:nvPr>
            </p:nvSpPr>
            <p:spPr/>
            <p:txBody>
              <a:bodyPr/>
              <a:lstStyle/>
              <a:p>
                <a:r>
                  <a:rPr lang="en-US" sz="1200" dirty="0" smtClean="0">
                    <a:solidFill>
                      <a:schemeClr val="bg2">
                        <a:lumMod val="10000"/>
                      </a:schemeClr>
                    </a:solidFill>
                    <a:latin typeface="Arial" panose="020B0604020202020204" pitchFamily="34" charset="0"/>
                    <a:cs typeface="Arial" panose="020B0604020202020204" pitchFamily="34" charset="0"/>
                  </a:rPr>
                  <a:t>each of size</a:t>
                </a:r>
                <a:r>
                  <a:rPr lang="en-US" sz="1200" i="0" dirty="0">
                    <a:solidFill>
                      <a:schemeClr val="bg2">
                        <a:lumMod val="10000"/>
                      </a:schemeClr>
                    </a:solidFill>
                    <a:latin typeface="Cambria Math"/>
                    <a:cs typeface="Arial" panose="020B0604020202020204" pitchFamily="34" charset="0"/>
                  </a:rPr>
                  <a:t>〖</a:t>
                </a:r>
                <a:r>
                  <a:rPr lang="en-US" sz="1200" b="0" i="0" dirty="0" smtClean="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𝑆〗_2</a:t>
                </a:r>
                <a:r>
                  <a:rPr lang="en-US" sz="1200" dirty="0" smtClean="0">
                    <a:solidFill>
                      <a:schemeClr val="bg2">
                        <a:lumMod val="10000"/>
                      </a:schemeClr>
                    </a:solidFill>
                    <a:latin typeface="Arial" panose="020B0604020202020204" pitchFamily="34" charset="0"/>
                    <a:cs typeface="Arial" panose="020B0604020202020204" pitchFamily="34" charset="0"/>
                  </a:rPr>
                  <a:t>, where </a:t>
                </a:r>
                <a:r>
                  <a:rPr lang="en-US" sz="1200" b="0" i="0" dirty="0" smtClean="0">
                    <a:solidFill>
                      <a:schemeClr val="bg2">
                        <a:lumMod val="10000"/>
                      </a:schemeClr>
                    </a:solidFill>
                    <a:latin typeface="Cambria Math"/>
                    <a:cs typeface="Arial" panose="020B0604020202020204" pitchFamily="34" charset="0"/>
                  </a:rPr>
                  <a:t>𝑆_2</a:t>
                </a:r>
                <a:r>
                  <a:rPr lang="en-US" sz="1200" b="0" i="0" dirty="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 </a:t>
                </a:r>
                <a:r>
                  <a:rPr lang="en-US" sz="1200" i="0" dirty="0" smtClean="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a:t>
                </a:r>
                <a:r>
                  <a:rPr lang="en-US" sz="1200" b="0" i="0" dirty="0" smtClean="0">
                    <a:solidFill>
                      <a:schemeClr val="bg2">
                        <a:lumMod val="10000"/>
                      </a:schemeClr>
                    </a:solidFill>
                    <a:latin typeface="Cambria Math"/>
                    <a:cs typeface="Arial" panose="020B0604020202020204" pitchFamily="34" charset="0"/>
                  </a:rPr>
                  <a:t>1</a:t>
                </a:r>
                <a:r>
                  <a:rPr lang="en-US" sz="1200" dirty="0" smtClean="0">
                    <a:solidFill>
                      <a:schemeClr val="bg2">
                        <a:lumMod val="10000"/>
                      </a:schemeClr>
                    </a:solidFill>
                    <a:latin typeface="Arial" panose="020B0604020202020204" pitchFamily="34" charset="0"/>
                    <a:cs typeface="Arial" panose="020B0604020202020204" pitchFamily="34" charset="0"/>
                  </a:rPr>
                  <a:t> </a:t>
                </a:r>
                <a:r>
                  <a:rPr lang="en-US" sz="1200" dirty="0">
                    <a:solidFill>
                      <a:schemeClr val="bg2">
                        <a:lumMod val="10000"/>
                      </a:schemeClr>
                    </a:solidFill>
                    <a:latin typeface="Arial" panose="020B0604020202020204" pitchFamily="34" charset="0"/>
                    <a:cs typeface="Arial" panose="020B0604020202020204" pitchFamily="34" charset="0"/>
                  </a:rPr>
                  <a:t>and </a:t>
                </a:r>
                <a:r>
                  <a:rPr lang="en-US" sz="1200" b="0" i="0" dirty="0" smtClean="0">
                    <a:solidFill>
                      <a:schemeClr val="bg2">
                        <a:lumMod val="10000"/>
                      </a:schemeClr>
                    </a:solidFill>
                    <a:latin typeface="Cambria Math"/>
                    <a:cs typeface="Arial" panose="020B0604020202020204" pitchFamily="34" charset="0"/>
                  </a:rPr>
                  <a:t>N=</a:t>
                </a:r>
                <a:r>
                  <a:rPr lang="en-US" sz="1200" i="0" dirty="0">
                    <a:solidFill>
                      <a:schemeClr val="bg2">
                        <a:lumMod val="10000"/>
                      </a:schemeClr>
                    </a:solidFill>
                    <a:latin typeface="Cambria Math"/>
                    <a:cs typeface="Arial" panose="020B0604020202020204" pitchFamily="34" charset="0"/>
                  </a:rPr>
                  <a:t>𝑆_2</a:t>
                </a:r>
                <a:r>
                  <a:rPr lang="en-US" sz="1200" i="0" dirty="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𝑆_1</a:t>
                </a:r>
                <a:r>
                  <a:rPr lang="en-US" sz="1200" dirty="0">
                    <a:solidFill>
                      <a:schemeClr val="bg2">
                        <a:lumMod val="10000"/>
                      </a:schemeClr>
                    </a:solidFill>
                    <a:latin typeface="Arial" panose="020B0604020202020204" pitchFamily="34" charset="0"/>
                    <a:cs typeface="Arial" panose="020B0604020202020204" pitchFamily="34" charset="0"/>
                  </a:rPr>
                  <a:t>.</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C5B2375A-C00A-4A5F-93BE-FD3EF3F9AD2B}" type="slidenum">
              <a:rPr lang="en-US" smtClean="0"/>
              <a:t>16</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smtClean="0"/>
                  <a:t>Let’s continue with our algorithm for generating the control logic.</a:t>
                </a:r>
              </a:p>
              <a:p>
                <a:endParaRPr lang="en-US" baseline="0" dirty="0" smtClean="0"/>
              </a:p>
              <a:p>
                <a:r>
                  <a:rPr lang="en-US" baseline="0" dirty="0" smtClean="0"/>
                  <a:t>The key idea is to configure the Benes network for a given fixed permutation. The resulting configuration bits are then taken as input to generate the configuration</a:t>
                </a:r>
              </a:p>
              <a:p>
                <a:r>
                  <a:rPr lang="en-US" baseline="0" dirty="0" smtClean="0"/>
                  <a:t>tables and the AGU shown in the figure in slides 14.</a:t>
                </a:r>
              </a:p>
              <a:p>
                <a:endParaRPr lang="en-US" baseline="0" dirty="0" smtClean="0"/>
              </a:p>
              <a:p>
                <a:r>
                  <a:rPr lang="en-US" baseline="0" dirty="0" smtClean="0"/>
                  <a:t>A 2 x 2 switch of a Benes network will be either in pass state or cross state, which can be represented by a Boolean variable. </a:t>
                </a:r>
              </a:p>
              <a:p>
                <a:r>
                  <a:rPr lang="en-US" baseline="0" dirty="0" smtClean="0"/>
                  <a:t>As shown in the figure, let X and Y be the set of inputs and outputs of a Benes network respectively, </a:t>
                </a:r>
              </a:p>
              <a:p>
                <a:r>
                  <a:rPr lang="en-US" baseline="0" dirty="0" smtClean="0"/>
                  <a:t>let a : X -&gt; {0, 1} and b : Y -&gt; {0, 1}, where a(</a:t>
                </a:r>
                <a:r>
                  <a:rPr lang="en-US" baseline="0" dirty="0" err="1" smtClean="0"/>
                  <a:t>i</a:t>
                </a:r>
                <a:r>
                  <a:rPr lang="en-US" baseline="0" dirty="0" smtClean="0"/>
                  <a:t>) is the configuration bit of X(</a:t>
                </a:r>
                <a:r>
                  <a:rPr lang="en-US" baseline="0" dirty="0" err="1" smtClean="0"/>
                  <a:t>i</a:t>
                </a:r>
                <a:r>
                  <a:rPr lang="en-US" baseline="0" dirty="0" smtClean="0"/>
                  <a:t>), and b(</a:t>
                </a:r>
                <a:r>
                  <a:rPr lang="en-US" baseline="0" dirty="0" err="1" smtClean="0"/>
                  <a:t>i</a:t>
                </a:r>
                <a:r>
                  <a:rPr lang="en-US" baseline="0" dirty="0" smtClean="0"/>
                  <a:t>) is the configuration bit of Y (</a:t>
                </a:r>
                <a:r>
                  <a:rPr lang="en-US" baseline="0" dirty="0" err="1" smtClean="0"/>
                  <a:t>i</a:t>
                </a:r>
                <a:r>
                  <a:rPr lang="en-US" baseline="0" dirty="0" smtClean="0"/>
                  <a:t>). </a:t>
                </a:r>
              </a:p>
              <a:p>
                <a:endParaRPr lang="en-US" baseline="0" dirty="0" smtClean="0"/>
              </a:p>
              <a:p>
                <a:r>
                  <a:rPr lang="en-US" baseline="0" dirty="0" smtClean="0"/>
                  <a:t>(No need to explain only if needed)</a:t>
                </a:r>
              </a:p>
              <a:p>
                <a:r>
                  <a:rPr lang="en-US" baseline="0" dirty="0" smtClean="0"/>
                  <a:t>Explain:</a:t>
                </a:r>
              </a:p>
              <a:p>
                <a:r>
                  <a:rPr lang="en-US" baseline="0" dirty="0" smtClean="0"/>
                  <a:t>For input switch</a:t>
                </a:r>
              </a:p>
              <a:p>
                <a:r>
                  <a:rPr lang="en-US" baseline="0" dirty="0" smtClean="0"/>
                  <a:t>a0=0, means input 0 will be routed to the upper side, a1=1, means input 1 will be routed to the lower side.</a:t>
                </a:r>
              </a:p>
              <a:p>
                <a:r>
                  <a:rPr lang="en-US" baseline="0" dirty="0" smtClean="0"/>
                  <a:t>a3=0, means input 3 will be routed to the upper side, a2=1, means input 2 will be routed to the lower side.</a:t>
                </a:r>
              </a:p>
              <a:p>
                <a:endParaRPr lang="en-US" baseline="0" dirty="0" smtClean="0"/>
              </a:p>
              <a:p>
                <a:r>
                  <a:rPr lang="en-US" baseline="0" dirty="0" smtClean="0"/>
                  <a:t>similarly for output switch</a:t>
                </a:r>
              </a:p>
            </p:txBody>
          </p:sp>
        </mc:Choice>
        <mc:Fallback xmlns="">
          <p:sp>
            <p:nvSpPr>
              <p:cNvPr id="3" name="Notes Placeholder 2"/>
              <p:cNvSpPr>
                <a:spLocks noGrp="1"/>
              </p:cNvSpPr>
              <p:nvPr>
                <p:ph type="body" idx="1"/>
              </p:nvPr>
            </p:nvSpPr>
            <p:spPr/>
            <p:txBody>
              <a:bodyPr/>
              <a:lstStyle/>
              <a:p>
                <a:r>
                  <a:rPr lang="en-US" sz="1200" dirty="0" smtClean="0">
                    <a:solidFill>
                      <a:schemeClr val="bg2">
                        <a:lumMod val="10000"/>
                      </a:schemeClr>
                    </a:solidFill>
                    <a:latin typeface="Arial" panose="020B0604020202020204" pitchFamily="34" charset="0"/>
                    <a:cs typeface="Arial" panose="020B0604020202020204" pitchFamily="34" charset="0"/>
                  </a:rPr>
                  <a:t>each of size</a:t>
                </a:r>
                <a:r>
                  <a:rPr lang="en-US" sz="1200" i="0" dirty="0">
                    <a:solidFill>
                      <a:schemeClr val="bg2">
                        <a:lumMod val="10000"/>
                      </a:schemeClr>
                    </a:solidFill>
                    <a:latin typeface="Cambria Math"/>
                    <a:cs typeface="Arial" panose="020B0604020202020204" pitchFamily="34" charset="0"/>
                  </a:rPr>
                  <a:t>〖</a:t>
                </a:r>
                <a:r>
                  <a:rPr lang="en-US" sz="1200" b="0" i="0" dirty="0" smtClean="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𝑆〗_2</a:t>
                </a:r>
                <a:r>
                  <a:rPr lang="en-US" sz="1200" dirty="0" smtClean="0">
                    <a:solidFill>
                      <a:schemeClr val="bg2">
                        <a:lumMod val="10000"/>
                      </a:schemeClr>
                    </a:solidFill>
                    <a:latin typeface="Arial" panose="020B0604020202020204" pitchFamily="34" charset="0"/>
                    <a:cs typeface="Arial" panose="020B0604020202020204" pitchFamily="34" charset="0"/>
                  </a:rPr>
                  <a:t>, where </a:t>
                </a:r>
                <a:r>
                  <a:rPr lang="en-US" sz="1200" b="0" i="0" dirty="0" smtClean="0">
                    <a:solidFill>
                      <a:schemeClr val="bg2">
                        <a:lumMod val="10000"/>
                      </a:schemeClr>
                    </a:solidFill>
                    <a:latin typeface="Cambria Math"/>
                    <a:cs typeface="Arial" panose="020B0604020202020204" pitchFamily="34" charset="0"/>
                  </a:rPr>
                  <a:t>𝑆_2</a:t>
                </a:r>
                <a:r>
                  <a:rPr lang="en-US" sz="1200" b="0" i="0" dirty="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 </a:t>
                </a:r>
                <a:r>
                  <a:rPr lang="en-US" sz="1200" i="0" dirty="0" smtClean="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a:t>
                </a:r>
                <a:r>
                  <a:rPr lang="en-US" sz="1200" b="0" i="0" dirty="0" smtClean="0">
                    <a:solidFill>
                      <a:schemeClr val="bg2">
                        <a:lumMod val="10000"/>
                      </a:schemeClr>
                    </a:solidFill>
                    <a:latin typeface="Cambria Math"/>
                    <a:cs typeface="Arial" panose="020B0604020202020204" pitchFamily="34" charset="0"/>
                  </a:rPr>
                  <a:t>1</a:t>
                </a:r>
                <a:r>
                  <a:rPr lang="en-US" sz="1200" dirty="0" smtClean="0">
                    <a:solidFill>
                      <a:schemeClr val="bg2">
                        <a:lumMod val="10000"/>
                      </a:schemeClr>
                    </a:solidFill>
                    <a:latin typeface="Arial" panose="020B0604020202020204" pitchFamily="34" charset="0"/>
                    <a:cs typeface="Arial" panose="020B0604020202020204" pitchFamily="34" charset="0"/>
                  </a:rPr>
                  <a:t> </a:t>
                </a:r>
                <a:r>
                  <a:rPr lang="en-US" sz="1200" dirty="0">
                    <a:solidFill>
                      <a:schemeClr val="bg2">
                        <a:lumMod val="10000"/>
                      </a:schemeClr>
                    </a:solidFill>
                    <a:latin typeface="Arial" panose="020B0604020202020204" pitchFamily="34" charset="0"/>
                    <a:cs typeface="Arial" panose="020B0604020202020204" pitchFamily="34" charset="0"/>
                  </a:rPr>
                  <a:t>and </a:t>
                </a:r>
                <a:r>
                  <a:rPr lang="en-US" sz="1200" b="0" i="0" dirty="0" smtClean="0">
                    <a:solidFill>
                      <a:schemeClr val="bg2">
                        <a:lumMod val="10000"/>
                      </a:schemeClr>
                    </a:solidFill>
                    <a:latin typeface="Cambria Math"/>
                    <a:cs typeface="Arial" panose="020B0604020202020204" pitchFamily="34" charset="0"/>
                  </a:rPr>
                  <a:t>N=</a:t>
                </a:r>
                <a:r>
                  <a:rPr lang="en-US" sz="1200" i="0" dirty="0">
                    <a:solidFill>
                      <a:schemeClr val="bg2">
                        <a:lumMod val="10000"/>
                      </a:schemeClr>
                    </a:solidFill>
                    <a:latin typeface="Cambria Math"/>
                    <a:cs typeface="Arial" panose="020B0604020202020204" pitchFamily="34" charset="0"/>
                  </a:rPr>
                  <a:t>𝑆_2</a:t>
                </a:r>
                <a:r>
                  <a:rPr lang="en-US" sz="1200" i="0" dirty="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𝑆_1</a:t>
                </a:r>
                <a:r>
                  <a:rPr lang="en-US" sz="1200" dirty="0">
                    <a:solidFill>
                      <a:schemeClr val="bg2">
                        <a:lumMod val="10000"/>
                      </a:schemeClr>
                    </a:solidFill>
                    <a:latin typeface="Arial" panose="020B0604020202020204" pitchFamily="34" charset="0"/>
                    <a:cs typeface="Arial" panose="020B0604020202020204" pitchFamily="34" charset="0"/>
                  </a:rPr>
                  <a:t>.</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C5B2375A-C00A-4A5F-93BE-FD3EF3F9AD2B}" type="slidenum">
              <a:rPr lang="en-US" smtClean="0"/>
              <a:t>17</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smtClean="0"/>
                  <a:t>We define a null switch as a switch which is always in either pass or cross state.</a:t>
                </a:r>
              </a:p>
              <a:p>
                <a:endParaRPr lang="en-US" baseline="0" dirty="0" smtClean="0"/>
              </a:p>
              <a:p>
                <a:r>
                  <a:rPr lang="en-US" baseline="0" dirty="0" smtClean="0"/>
                  <a:t>The key idea to optimize the interconnection complexity is to replace the null switches with wires.</a:t>
                </a:r>
              </a:p>
              <a:p>
                <a:endParaRPr lang="en-US" baseline="0" dirty="0" smtClean="0"/>
              </a:p>
              <a:p>
                <a:r>
                  <a:rPr lang="en-US" baseline="0" dirty="0" smtClean="0"/>
                  <a:t>As shown in the right figures, the null switches in the top right figure are replaced with wires in the bottom right figure, as these switches are constantly in either pass or cross state.</a:t>
                </a:r>
              </a:p>
            </p:txBody>
          </p:sp>
        </mc:Choice>
        <mc:Fallback xmlns="">
          <p:sp>
            <p:nvSpPr>
              <p:cNvPr id="3" name="Notes Placeholder 2"/>
              <p:cNvSpPr>
                <a:spLocks noGrp="1"/>
              </p:cNvSpPr>
              <p:nvPr>
                <p:ph type="body" idx="1"/>
              </p:nvPr>
            </p:nvSpPr>
            <p:spPr/>
            <p:txBody>
              <a:bodyPr/>
              <a:lstStyle/>
              <a:p>
                <a:r>
                  <a:rPr lang="en-US" sz="1200" dirty="0" smtClean="0">
                    <a:solidFill>
                      <a:schemeClr val="bg2">
                        <a:lumMod val="10000"/>
                      </a:schemeClr>
                    </a:solidFill>
                    <a:latin typeface="Arial" panose="020B0604020202020204" pitchFamily="34" charset="0"/>
                    <a:cs typeface="Arial" panose="020B0604020202020204" pitchFamily="34" charset="0"/>
                  </a:rPr>
                  <a:t>each of size</a:t>
                </a:r>
                <a:r>
                  <a:rPr lang="en-US" sz="1200" i="0" dirty="0">
                    <a:solidFill>
                      <a:schemeClr val="bg2">
                        <a:lumMod val="10000"/>
                      </a:schemeClr>
                    </a:solidFill>
                    <a:latin typeface="Cambria Math"/>
                    <a:cs typeface="Arial" panose="020B0604020202020204" pitchFamily="34" charset="0"/>
                  </a:rPr>
                  <a:t>〖</a:t>
                </a:r>
                <a:r>
                  <a:rPr lang="en-US" sz="1200" b="0" i="0" dirty="0" smtClean="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𝑆〗_2</a:t>
                </a:r>
                <a:r>
                  <a:rPr lang="en-US" sz="1200" dirty="0" smtClean="0">
                    <a:solidFill>
                      <a:schemeClr val="bg2">
                        <a:lumMod val="10000"/>
                      </a:schemeClr>
                    </a:solidFill>
                    <a:latin typeface="Arial" panose="020B0604020202020204" pitchFamily="34" charset="0"/>
                    <a:cs typeface="Arial" panose="020B0604020202020204" pitchFamily="34" charset="0"/>
                  </a:rPr>
                  <a:t>, where </a:t>
                </a:r>
                <a:r>
                  <a:rPr lang="en-US" sz="1200" b="0" i="0" dirty="0" smtClean="0">
                    <a:solidFill>
                      <a:schemeClr val="bg2">
                        <a:lumMod val="10000"/>
                      </a:schemeClr>
                    </a:solidFill>
                    <a:latin typeface="Cambria Math"/>
                    <a:cs typeface="Arial" panose="020B0604020202020204" pitchFamily="34" charset="0"/>
                  </a:rPr>
                  <a:t>𝑆_2</a:t>
                </a:r>
                <a:r>
                  <a:rPr lang="en-US" sz="1200" b="0" i="0" dirty="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 </a:t>
                </a:r>
                <a:r>
                  <a:rPr lang="en-US" sz="1200" i="0" dirty="0" smtClean="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a:t>
                </a:r>
                <a:r>
                  <a:rPr lang="en-US" sz="1200" b="0" i="0" dirty="0" smtClean="0">
                    <a:solidFill>
                      <a:schemeClr val="bg2">
                        <a:lumMod val="10000"/>
                      </a:schemeClr>
                    </a:solidFill>
                    <a:latin typeface="Cambria Math"/>
                    <a:cs typeface="Arial" panose="020B0604020202020204" pitchFamily="34" charset="0"/>
                  </a:rPr>
                  <a:t>1</a:t>
                </a:r>
                <a:r>
                  <a:rPr lang="en-US" sz="1200" dirty="0" smtClean="0">
                    <a:solidFill>
                      <a:schemeClr val="bg2">
                        <a:lumMod val="10000"/>
                      </a:schemeClr>
                    </a:solidFill>
                    <a:latin typeface="Arial" panose="020B0604020202020204" pitchFamily="34" charset="0"/>
                    <a:cs typeface="Arial" panose="020B0604020202020204" pitchFamily="34" charset="0"/>
                  </a:rPr>
                  <a:t> </a:t>
                </a:r>
                <a:r>
                  <a:rPr lang="en-US" sz="1200" dirty="0">
                    <a:solidFill>
                      <a:schemeClr val="bg2">
                        <a:lumMod val="10000"/>
                      </a:schemeClr>
                    </a:solidFill>
                    <a:latin typeface="Arial" panose="020B0604020202020204" pitchFamily="34" charset="0"/>
                    <a:cs typeface="Arial" panose="020B0604020202020204" pitchFamily="34" charset="0"/>
                  </a:rPr>
                  <a:t>and </a:t>
                </a:r>
                <a:r>
                  <a:rPr lang="en-US" sz="1200" b="0" i="0" dirty="0" smtClean="0">
                    <a:solidFill>
                      <a:schemeClr val="bg2">
                        <a:lumMod val="10000"/>
                      </a:schemeClr>
                    </a:solidFill>
                    <a:latin typeface="Cambria Math"/>
                    <a:cs typeface="Arial" panose="020B0604020202020204" pitchFamily="34" charset="0"/>
                  </a:rPr>
                  <a:t>N=</a:t>
                </a:r>
                <a:r>
                  <a:rPr lang="en-US" sz="1200" i="0" dirty="0">
                    <a:solidFill>
                      <a:schemeClr val="bg2">
                        <a:lumMod val="10000"/>
                      </a:schemeClr>
                    </a:solidFill>
                    <a:latin typeface="Cambria Math"/>
                    <a:cs typeface="Arial" panose="020B0604020202020204" pitchFamily="34" charset="0"/>
                  </a:rPr>
                  <a:t>𝑆_2</a:t>
                </a:r>
                <a:r>
                  <a:rPr lang="en-US" sz="1200" i="0" dirty="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𝑆_1</a:t>
                </a:r>
                <a:r>
                  <a:rPr lang="en-US" sz="1200" dirty="0">
                    <a:solidFill>
                      <a:schemeClr val="bg2">
                        <a:lumMod val="10000"/>
                      </a:schemeClr>
                    </a:solidFill>
                    <a:latin typeface="Arial" panose="020B0604020202020204" pitchFamily="34" charset="0"/>
                    <a:cs typeface="Arial" panose="020B0604020202020204" pitchFamily="34" charset="0"/>
                  </a:rPr>
                  <a:t>.</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C5B2375A-C00A-4A5F-93BE-FD3EF3F9AD2B}" type="slidenum">
              <a:rPr lang="en-US" smtClean="0"/>
              <a:t>18</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smtClean="0"/>
                  <a:t>The EER procedure returns four vectors including a, b, x’, y’</a:t>
                </a:r>
              </a:p>
              <a:p>
                <a:endParaRPr lang="en-US" baseline="0" dirty="0" smtClean="0"/>
              </a:p>
              <a:p>
                <a:r>
                  <a:rPr lang="en-US" baseline="0" dirty="0" smtClean="0"/>
                  <a:t>a and b are the configuration bits for data vector x and y,</a:t>
                </a:r>
              </a:p>
              <a:p>
                <a:r>
                  <a:rPr lang="en-US" baseline="0" dirty="0" smtClean="0"/>
                  <a:t>After a and b are determined, x is the input of input switches, and x’ is the resulting data vector;</a:t>
                </a:r>
              </a:p>
              <a:p>
                <a:r>
                  <a:rPr lang="en-US" baseline="0" dirty="0" smtClean="0"/>
                  <a:t>y is the output of output switches, and y’ is the input of the output switches.</a:t>
                </a:r>
              </a:p>
              <a:p>
                <a:endParaRPr lang="en-US" baseline="0" dirty="0" smtClean="0"/>
              </a:p>
              <a:p>
                <a:r>
                  <a:rPr lang="en-US" baseline="0" dirty="0" smtClean="0"/>
                  <a:t>Each time when calling EER (end-to-end routing), the algorithm will search for solutions to configure the input and output switch,</a:t>
                </a:r>
              </a:p>
              <a:p>
                <a:r>
                  <a:rPr lang="en-US" baseline="0" dirty="0" smtClean="0"/>
                  <a:t>i.e., to determine the value of a and b.</a:t>
                </a:r>
              </a:p>
              <a:p>
                <a:endParaRPr lang="en-US" baseline="0" dirty="0" smtClean="0"/>
              </a:p>
              <a:p>
                <a:r>
                  <a:rPr lang="en-US" baseline="0" dirty="0" smtClean="0"/>
                  <a:t>After the values of a and b are determined, the x will be routed by the input switch to obtain x’, and the y will be routed by the output switch to obtain y’</a:t>
                </a:r>
              </a:p>
              <a:p>
                <a:endParaRPr lang="en-US" baseline="0" dirty="0" smtClean="0"/>
              </a:p>
              <a:p>
                <a:r>
                  <a:rPr lang="en-US" b="1" baseline="0" dirty="0" smtClean="0"/>
                  <a:t>As limited by time, I will bypass the details of our EER algorithm, for more details please refer our paper.</a:t>
                </a:r>
              </a:p>
            </p:txBody>
          </p:sp>
        </mc:Choice>
        <mc:Fallback xmlns="">
          <p:sp>
            <p:nvSpPr>
              <p:cNvPr id="3" name="Notes Placeholder 2"/>
              <p:cNvSpPr>
                <a:spLocks noGrp="1"/>
              </p:cNvSpPr>
              <p:nvPr>
                <p:ph type="body" idx="1"/>
              </p:nvPr>
            </p:nvSpPr>
            <p:spPr/>
            <p:txBody>
              <a:bodyPr/>
              <a:lstStyle/>
              <a:p>
                <a:r>
                  <a:rPr lang="en-US" sz="1200" dirty="0" smtClean="0">
                    <a:solidFill>
                      <a:schemeClr val="bg2">
                        <a:lumMod val="10000"/>
                      </a:schemeClr>
                    </a:solidFill>
                    <a:latin typeface="Arial" panose="020B0604020202020204" pitchFamily="34" charset="0"/>
                    <a:cs typeface="Arial" panose="020B0604020202020204" pitchFamily="34" charset="0"/>
                  </a:rPr>
                  <a:t>each of size</a:t>
                </a:r>
                <a:r>
                  <a:rPr lang="en-US" sz="1200" i="0" dirty="0">
                    <a:solidFill>
                      <a:schemeClr val="bg2">
                        <a:lumMod val="10000"/>
                      </a:schemeClr>
                    </a:solidFill>
                    <a:latin typeface="Cambria Math"/>
                    <a:cs typeface="Arial" panose="020B0604020202020204" pitchFamily="34" charset="0"/>
                  </a:rPr>
                  <a:t>〖</a:t>
                </a:r>
                <a:r>
                  <a:rPr lang="en-US" sz="1200" b="0" i="0" dirty="0" smtClean="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𝑆〗_2</a:t>
                </a:r>
                <a:r>
                  <a:rPr lang="en-US" sz="1200" dirty="0" smtClean="0">
                    <a:solidFill>
                      <a:schemeClr val="bg2">
                        <a:lumMod val="10000"/>
                      </a:schemeClr>
                    </a:solidFill>
                    <a:latin typeface="Arial" panose="020B0604020202020204" pitchFamily="34" charset="0"/>
                    <a:cs typeface="Arial" panose="020B0604020202020204" pitchFamily="34" charset="0"/>
                  </a:rPr>
                  <a:t>, where </a:t>
                </a:r>
                <a:r>
                  <a:rPr lang="en-US" sz="1200" b="0" i="0" dirty="0" smtClean="0">
                    <a:solidFill>
                      <a:schemeClr val="bg2">
                        <a:lumMod val="10000"/>
                      </a:schemeClr>
                    </a:solidFill>
                    <a:latin typeface="Cambria Math"/>
                    <a:cs typeface="Arial" panose="020B0604020202020204" pitchFamily="34" charset="0"/>
                  </a:rPr>
                  <a:t>𝑆_2</a:t>
                </a:r>
                <a:r>
                  <a:rPr lang="en-US" sz="1200" b="0" i="0" dirty="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 </a:t>
                </a:r>
                <a:r>
                  <a:rPr lang="en-US" sz="1200" i="0" dirty="0" smtClean="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a:t>
                </a:r>
                <a:r>
                  <a:rPr lang="en-US" sz="1200" b="0" i="0" dirty="0" smtClean="0">
                    <a:solidFill>
                      <a:schemeClr val="bg2">
                        <a:lumMod val="10000"/>
                      </a:schemeClr>
                    </a:solidFill>
                    <a:latin typeface="Cambria Math"/>
                    <a:cs typeface="Arial" panose="020B0604020202020204" pitchFamily="34" charset="0"/>
                  </a:rPr>
                  <a:t>1</a:t>
                </a:r>
                <a:r>
                  <a:rPr lang="en-US" sz="1200" dirty="0" smtClean="0">
                    <a:solidFill>
                      <a:schemeClr val="bg2">
                        <a:lumMod val="10000"/>
                      </a:schemeClr>
                    </a:solidFill>
                    <a:latin typeface="Arial" panose="020B0604020202020204" pitchFamily="34" charset="0"/>
                    <a:cs typeface="Arial" panose="020B0604020202020204" pitchFamily="34" charset="0"/>
                  </a:rPr>
                  <a:t> </a:t>
                </a:r>
                <a:r>
                  <a:rPr lang="en-US" sz="1200" dirty="0">
                    <a:solidFill>
                      <a:schemeClr val="bg2">
                        <a:lumMod val="10000"/>
                      </a:schemeClr>
                    </a:solidFill>
                    <a:latin typeface="Arial" panose="020B0604020202020204" pitchFamily="34" charset="0"/>
                    <a:cs typeface="Arial" panose="020B0604020202020204" pitchFamily="34" charset="0"/>
                  </a:rPr>
                  <a:t>and </a:t>
                </a:r>
                <a:r>
                  <a:rPr lang="en-US" sz="1200" b="0" i="0" dirty="0" smtClean="0">
                    <a:solidFill>
                      <a:schemeClr val="bg2">
                        <a:lumMod val="10000"/>
                      </a:schemeClr>
                    </a:solidFill>
                    <a:latin typeface="Cambria Math"/>
                    <a:cs typeface="Arial" panose="020B0604020202020204" pitchFamily="34" charset="0"/>
                  </a:rPr>
                  <a:t>N=</a:t>
                </a:r>
                <a:r>
                  <a:rPr lang="en-US" sz="1200" i="0" dirty="0">
                    <a:solidFill>
                      <a:schemeClr val="bg2">
                        <a:lumMod val="10000"/>
                      </a:schemeClr>
                    </a:solidFill>
                    <a:latin typeface="Cambria Math"/>
                    <a:cs typeface="Arial" panose="020B0604020202020204" pitchFamily="34" charset="0"/>
                  </a:rPr>
                  <a:t>𝑆_2</a:t>
                </a:r>
                <a:r>
                  <a:rPr lang="en-US" sz="1200" i="0" dirty="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𝑆_1</a:t>
                </a:r>
                <a:r>
                  <a:rPr lang="en-US" sz="1200" dirty="0">
                    <a:solidFill>
                      <a:schemeClr val="bg2">
                        <a:lumMod val="10000"/>
                      </a:schemeClr>
                    </a:solidFill>
                    <a:latin typeface="Arial" panose="020B0604020202020204" pitchFamily="34" charset="0"/>
                    <a:cs typeface="Arial" panose="020B0604020202020204" pitchFamily="34" charset="0"/>
                  </a:rPr>
                  <a:t>.</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C5B2375A-C00A-4A5F-93BE-FD3EF3F9AD2B}" type="slidenum">
              <a:rPr lang="en-US" smtClean="0"/>
              <a:t>19</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I’ve divided my talk</a:t>
            </a:r>
            <a:r>
              <a:rPr lang="en-US" b="1" baseline="0" dirty="0" smtClean="0"/>
              <a:t> into six parts.</a:t>
            </a:r>
          </a:p>
          <a:p>
            <a:r>
              <a:rPr lang="en-US" b="1" baseline="0" dirty="0" smtClean="0"/>
              <a:t>First I’ll introduce the permutation on streaming data and problem definition.</a:t>
            </a:r>
          </a:p>
          <a:p>
            <a:r>
              <a:rPr lang="en-US" b="1" baseline="0" dirty="0" smtClean="0"/>
              <a:t>Then I’ll discuss on the existed state-of-the-art solutions for permutation in hardware.</a:t>
            </a:r>
          </a:p>
          <a:p>
            <a:r>
              <a:rPr lang="en-US" b="1" baseline="0" dirty="0" smtClean="0"/>
              <a:t>Later I’ll present our proposed novel mapping approach and the details of the algorithm.</a:t>
            </a:r>
          </a:p>
          <a:p>
            <a:r>
              <a:rPr lang="en-US" b="1" baseline="0" dirty="0" smtClean="0"/>
              <a:t>Finally I’ll demonstrate our experimental results</a:t>
            </a:r>
          </a:p>
          <a:p>
            <a:r>
              <a:rPr lang="en-US" b="1" baseline="0" dirty="0" smtClean="0"/>
              <a:t>and make conclusions on our work</a:t>
            </a:r>
            <a:endParaRPr lang="en-US" b="1" dirty="0"/>
          </a:p>
        </p:txBody>
      </p:sp>
      <p:sp>
        <p:nvSpPr>
          <p:cNvPr id="4" name="Slide Number Placeholder 3"/>
          <p:cNvSpPr>
            <a:spLocks noGrp="1"/>
          </p:cNvSpPr>
          <p:nvPr>
            <p:ph type="sldNum" sz="quarter" idx="10"/>
          </p:nvPr>
        </p:nvSpPr>
        <p:spPr/>
        <p:txBody>
          <a:bodyPr/>
          <a:lstStyle/>
          <a:p>
            <a:fld id="{C5B2375A-C00A-4A5F-93BE-FD3EF3F9AD2B}" type="slidenum">
              <a:rPr lang="en-US" smtClean="0"/>
              <a:t>2</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smtClean="0"/>
                  <a:t>We propose a heuristic routing algorithm to maximize the number of null switches in the proposed streaming permutation network</a:t>
                </a:r>
              </a:p>
              <a:p>
                <a:endParaRPr lang="en-US" baseline="0" dirty="0" smtClean="0"/>
              </a:p>
              <a:p>
                <a:r>
                  <a:rPr lang="en-US" baseline="0" dirty="0" smtClean="0"/>
                  <a:t>The algorithm will call RT procedure several times to compute the configuration bits of LB and RB in log p steps.</a:t>
                </a:r>
              </a:p>
              <a:p>
                <a:endParaRPr lang="en-US" baseline="0" dirty="0" smtClean="0"/>
              </a:p>
              <a:p>
                <a:r>
                  <a:rPr lang="en-US" baseline="0" dirty="0" smtClean="0"/>
                  <a:t>As shown in the right figure, RT takes as inputs parameters including x, y, and p.</a:t>
                </a:r>
              </a:p>
              <a:p>
                <a:endParaRPr lang="en-US" baseline="0" dirty="0" smtClean="0"/>
              </a:p>
              <a:p>
                <a:r>
                  <a:rPr lang="en-US" baseline="0" dirty="0" smtClean="0"/>
                  <a:t>When p &gt; 1, </a:t>
                </a:r>
              </a:p>
              <a:p>
                <a:r>
                  <a:rPr lang="en-US" baseline="0" dirty="0" smtClean="0"/>
                  <a:t>RT() will be called to route the upper subnetwork and the lower subnetwork.</a:t>
                </a:r>
              </a:p>
              <a:p>
                <a:r>
                  <a:rPr lang="en-US" baseline="0" dirty="0" smtClean="0"/>
                  <a:t>Otherwise,</a:t>
                </a:r>
              </a:p>
              <a:p>
                <a:r>
                  <a:rPr lang="en-US" baseline="0" dirty="0" err="1" smtClean="0"/>
                  <a:t>ai</a:t>
                </a:r>
                <a:r>
                  <a:rPr lang="en-US" baseline="0" dirty="0" smtClean="0"/>
                  <a:t>, bi, Xi and Yi </a:t>
                </a:r>
                <a:r>
                  <a:rPr lang="en-US" b="1" baseline="0" dirty="0" smtClean="0"/>
                  <a:t>obtained by EER </a:t>
                </a:r>
                <a:r>
                  <a:rPr lang="en-US" baseline="0" dirty="0" smtClean="0"/>
                  <a:t>will be returned.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As limited by time, I will bypass the details of our RT algorithm, for more details please refer our paper.</a:t>
                </a:r>
              </a:p>
              <a:p>
                <a:endParaRPr lang="en-US" baseline="0" dirty="0" smtClean="0"/>
              </a:p>
            </p:txBody>
          </p:sp>
        </mc:Choice>
        <mc:Fallback xmlns="">
          <p:sp>
            <p:nvSpPr>
              <p:cNvPr id="3" name="Notes Placeholder 2"/>
              <p:cNvSpPr>
                <a:spLocks noGrp="1"/>
              </p:cNvSpPr>
              <p:nvPr>
                <p:ph type="body" idx="1"/>
              </p:nvPr>
            </p:nvSpPr>
            <p:spPr/>
            <p:txBody>
              <a:bodyPr/>
              <a:lstStyle/>
              <a:p>
                <a:r>
                  <a:rPr lang="en-US" sz="1200" dirty="0" smtClean="0">
                    <a:solidFill>
                      <a:schemeClr val="bg2">
                        <a:lumMod val="10000"/>
                      </a:schemeClr>
                    </a:solidFill>
                    <a:latin typeface="Arial" panose="020B0604020202020204" pitchFamily="34" charset="0"/>
                    <a:cs typeface="Arial" panose="020B0604020202020204" pitchFamily="34" charset="0"/>
                  </a:rPr>
                  <a:t>each of size</a:t>
                </a:r>
                <a:r>
                  <a:rPr lang="en-US" sz="1200" i="0" dirty="0">
                    <a:solidFill>
                      <a:schemeClr val="bg2">
                        <a:lumMod val="10000"/>
                      </a:schemeClr>
                    </a:solidFill>
                    <a:latin typeface="Cambria Math"/>
                    <a:cs typeface="Arial" panose="020B0604020202020204" pitchFamily="34" charset="0"/>
                  </a:rPr>
                  <a:t>〖</a:t>
                </a:r>
                <a:r>
                  <a:rPr lang="en-US" sz="1200" b="0" i="0" dirty="0" smtClean="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𝑆〗_2</a:t>
                </a:r>
                <a:r>
                  <a:rPr lang="en-US" sz="1200" dirty="0" smtClean="0">
                    <a:solidFill>
                      <a:schemeClr val="bg2">
                        <a:lumMod val="10000"/>
                      </a:schemeClr>
                    </a:solidFill>
                    <a:latin typeface="Arial" panose="020B0604020202020204" pitchFamily="34" charset="0"/>
                    <a:cs typeface="Arial" panose="020B0604020202020204" pitchFamily="34" charset="0"/>
                  </a:rPr>
                  <a:t>, where </a:t>
                </a:r>
                <a:r>
                  <a:rPr lang="en-US" sz="1200" b="0" i="0" dirty="0" smtClean="0">
                    <a:solidFill>
                      <a:schemeClr val="bg2">
                        <a:lumMod val="10000"/>
                      </a:schemeClr>
                    </a:solidFill>
                    <a:latin typeface="Cambria Math"/>
                    <a:cs typeface="Arial" panose="020B0604020202020204" pitchFamily="34" charset="0"/>
                  </a:rPr>
                  <a:t>𝑆_2</a:t>
                </a:r>
                <a:r>
                  <a:rPr lang="en-US" sz="1200" b="0" i="0" dirty="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 </a:t>
                </a:r>
                <a:r>
                  <a:rPr lang="en-US" sz="1200" i="0" dirty="0" smtClean="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a:t>
                </a:r>
                <a:r>
                  <a:rPr lang="en-US" sz="1200" b="0" i="0" dirty="0" smtClean="0">
                    <a:solidFill>
                      <a:schemeClr val="bg2">
                        <a:lumMod val="10000"/>
                      </a:schemeClr>
                    </a:solidFill>
                    <a:latin typeface="Cambria Math"/>
                    <a:cs typeface="Arial" panose="020B0604020202020204" pitchFamily="34" charset="0"/>
                  </a:rPr>
                  <a:t>1</a:t>
                </a:r>
                <a:r>
                  <a:rPr lang="en-US" sz="1200" dirty="0" smtClean="0">
                    <a:solidFill>
                      <a:schemeClr val="bg2">
                        <a:lumMod val="10000"/>
                      </a:schemeClr>
                    </a:solidFill>
                    <a:latin typeface="Arial" panose="020B0604020202020204" pitchFamily="34" charset="0"/>
                    <a:cs typeface="Arial" panose="020B0604020202020204" pitchFamily="34" charset="0"/>
                  </a:rPr>
                  <a:t> </a:t>
                </a:r>
                <a:r>
                  <a:rPr lang="en-US" sz="1200" dirty="0">
                    <a:solidFill>
                      <a:schemeClr val="bg2">
                        <a:lumMod val="10000"/>
                      </a:schemeClr>
                    </a:solidFill>
                    <a:latin typeface="Arial" panose="020B0604020202020204" pitchFamily="34" charset="0"/>
                    <a:cs typeface="Arial" panose="020B0604020202020204" pitchFamily="34" charset="0"/>
                  </a:rPr>
                  <a:t>and </a:t>
                </a:r>
                <a:r>
                  <a:rPr lang="en-US" sz="1200" b="0" i="0" dirty="0" smtClean="0">
                    <a:solidFill>
                      <a:schemeClr val="bg2">
                        <a:lumMod val="10000"/>
                      </a:schemeClr>
                    </a:solidFill>
                    <a:latin typeface="Cambria Math"/>
                    <a:cs typeface="Arial" panose="020B0604020202020204" pitchFamily="34" charset="0"/>
                  </a:rPr>
                  <a:t>N=</a:t>
                </a:r>
                <a:r>
                  <a:rPr lang="en-US" sz="1200" i="0" dirty="0">
                    <a:solidFill>
                      <a:schemeClr val="bg2">
                        <a:lumMod val="10000"/>
                      </a:schemeClr>
                    </a:solidFill>
                    <a:latin typeface="Cambria Math"/>
                    <a:cs typeface="Arial" panose="020B0604020202020204" pitchFamily="34" charset="0"/>
                  </a:rPr>
                  <a:t>𝑆_2</a:t>
                </a:r>
                <a:r>
                  <a:rPr lang="en-US" sz="1200" i="0" dirty="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𝑆_1</a:t>
                </a:r>
                <a:r>
                  <a:rPr lang="en-US" sz="1200" dirty="0">
                    <a:solidFill>
                      <a:schemeClr val="bg2">
                        <a:lumMod val="10000"/>
                      </a:schemeClr>
                    </a:solidFill>
                    <a:latin typeface="Arial" panose="020B0604020202020204" pitchFamily="34" charset="0"/>
                    <a:cs typeface="Arial" panose="020B0604020202020204" pitchFamily="34" charset="0"/>
                  </a:rPr>
                  <a:t>.</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C5B2375A-C00A-4A5F-93BE-FD3EF3F9AD2B}" type="slidenum">
              <a:rPr lang="en-US" smtClean="0"/>
              <a:t>20</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smtClean="0"/>
                  <a:t>By iteratively call the RT procedure, our proposed heuristic routing algorithm will search for the solution having the maximum number of null switches.</a:t>
                </a:r>
              </a:p>
              <a:p>
                <a:endParaRPr lang="en-US" baseline="0" dirty="0" smtClean="0"/>
              </a:p>
              <a:p>
                <a:r>
                  <a:rPr lang="en-US" baseline="0" dirty="0" smtClean="0"/>
                  <a:t>The algorithm will be run statically with a time complexity of O(n</a:t>
                </a:r>
                <a:r>
                  <a:rPr lang="en-US" baseline="30000" dirty="0" smtClean="0"/>
                  <a:t>2</a:t>
                </a:r>
                <a:r>
                  <a:rPr lang="en-US" baseline="0" dirty="0" smtClean="0"/>
                  <a:t>log p) to generate the datapath of the proposed streaming permutation network.</a:t>
                </a:r>
              </a:p>
            </p:txBody>
          </p:sp>
        </mc:Choice>
        <mc:Fallback xmlns="">
          <p:sp>
            <p:nvSpPr>
              <p:cNvPr id="3" name="Notes Placeholder 2"/>
              <p:cNvSpPr>
                <a:spLocks noGrp="1"/>
              </p:cNvSpPr>
              <p:nvPr>
                <p:ph type="body" idx="1"/>
              </p:nvPr>
            </p:nvSpPr>
            <p:spPr/>
            <p:txBody>
              <a:bodyPr/>
              <a:lstStyle/>
              <a:p>
                <a:r>
                  <a:rPr lang="en-US" sz="1200" dirty="0" smtClean="0">
                    <a:solidFill>
                      <a:schemeClr val="bg2">
                        <a:lumMod val="10000"/>
                      </a:schemeClr>
                    </a:solidFill>
                    <a:latin typeface="Arial" panose="020B0604020202020204" pitchFamily="34" charset="0"/>
                    <a:cs typeface="Arial" panose="020B0604020202020204" pitchFamily="34" charset="0"/>
                  </a:rPr>
                  <a:t>each of size</a:t>
                </a:r>
                <a:r>
                  <a:rPr lang="en-US" sz="1200" i="0" dirty="0">
                    <a:solidFill>
                      <a:schemeClr val="bg2">
                        <a:lumMod val="10000"/>
                      </a:schemeClr>
                    </a:solidFill>
                    <a:latin typeface="Cambria Math"/>
                    <a:cs typeface="Arial" panose="020B0604020202020204" pitchFamily="34" charset="0"/>
                  </a:rPr>
                  <a:t>〖</a:t>
                </a:r>
                <a:r>
                  <a:rPr lang="en-US" sz="1200" b="0" i="0" dirty="0" smtClean="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𝑆〗_2</a:t>
                </a:r>
                <a:r>
                  <a:rPr lang="en-US" sz="1200" dirty="0" smtClean="0">
                    <a:solidFill>
                      <a:schemeClr val="bg2">
                        <a:lumMod val="10000"/>
                      </a:schemeClr>
                    </a:solidFill>
                    <a:latin typeface="Arial" panose="020B0604020202020204" pitchFamily="34" charset="0"/>
                    <a:cs typeface="Arial" panose="020B0604020202020204" pitchFamily="34" charset="0"/>
                  </a:rPr>
                  <a:t>, where </a:t>
                </a:r>
                <a:r>
                  <a:rPr lang="en-US" sz="1200" b="0" i="0" dirty="0" smtClean="0">
                    <a:solidFill>
                      <a:schemeClr val="bg2">
                        <a:lumMod val="10000"/>
                      </a:schemeClr>
                    </a:solidFill>
                    <a:latin typeface="Cambria Math"/>
                    <a:cs typeface="Arial" panose="020B0604020202020204" pitchFamily="34" charset="0"/>
                  </a:rPr>
                  <a:t>𝑆_2</a:t>
                </a:r>
                <a:r>
                  <a:rPr lang="en-US" sz="1200" b="0" i="0" dirty="0">
                    <a:solidFill>
                      <a:schemeClr val="bg2">
                        <a:lumMod val="10000"/>
                      </a:schemeClr>
                    </a:solidFill>
                    <a:latin typeface="Cambria Math"/>
                    <a:cs typeface="Arial" panose="020B0604020202020204" pitchFamily="34" charset="0"/>
                  </a:rPr>
                  <a:t> </a:t>
                </a:r>
                <a:r>
                  <a:rPr lang="en-US" sz="1200" i="0" dirty="0">
                    <a:solidFill>
                      <a:schemeClr val="bg2">
                        <a:lumMod val="10000"/>
                      </a:schemeClr>
                    </a:solidFill>
                    <a:latin typeface="Cambria Math"/>
                    <a:cs typeface="Arial" panose="020B0604020202020204" pitchFamily="34" charset="0"/>
                  </a:rPr>
                  <a:t> </a:t>
                </a:r>
                <a:r>
                  <a:rPr lang="en-US" sz="1200" i="0" dirty="0" smtClean="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a:t>
                </a:r>
                <a:r>
                  <a:rPr lang="en-US" sz="1200" b="0" i="0" dirty="0" smtClean="0">
                    <a:solidFill>
                      <a:schemeClr val="bg2">
                        <a:lumMod val="10000"/>
                      </a:schemeClr>
                    </a:solidFill>
                    <a:latin typeface="Cambria Math"/>
                    <a:cs typeface="Arial" panose="020B0604020202020204" pitchFamily="34" charset="0"/>
                  </a:rPr>
                  <a:t>1</a:t>
                </a:r>
                <a:r>
                  <a:rPr lang="en-US" sz="1200" dirty="0" smtClean="0">
                    <a:solidFill>
                      <a:schemeClr val="bg2">
                        <a:lumMod val="10000"/>
                      </a:schemeClr>
                    </a:solidFill>
                    <a:latin typeface="Arial" panose="020B0604020202020204" pitchFamily="34" charset="0"/>
                    <a:cs typeface="Arial" panose="020B0604020202020204" pitchFamily="34" charset="0"/>
                  </a:rPr>
                  <a:t> </a:t>
                </a:r>
                <a:r>
                  <a:rPr lang="en-US" sz="1200" dirty="0">
                    <a:solidFill>
                      <a:schemeClr val="bg2">
                        <a:lumMod val="10000"/>
                      </a:schemeClr>
                    </a:solidFill>
                    <a:latin typeface="Arial" panose="020B0604020202020204" pitchFamily="34" charset="0"/>
                    <a:cs typeface="Arial" panose="020B0604020202020204" pitchFamily="34" charset="0"/>
                  </a:rPr>
                  <a:t>and </a:t>
                </a:r>
                <a:r>
                  <a:rPr lang="en-US" sz="1200" b="0" i="0" dirty="0" smtClean="0">
                    <a:solidFill>
                      <a:schemeClr val="bg2">
                        <a:lumMod val="10000"/>
                      </a:schemeClr>
                    </a:solidFill>
                    <a:latin typeface="Cambria Math"/>
                    <a:cs typeface="Arial" panose="020B0604020202020204" pitchFamily="34" charset="0"/>
                  </a:rPr>
                  <a:t>N=</a:t>
                </a:r>
                <a:r>
                  <a:rPr lang="en-US" sz="1200" i="0" dirty="0">
                    <a:solidFill>
                      <a:schemeClr val="bg2">
                        <a:lumMod val="10000"/>
                      </a:schemeClr>
                    </a:solidFill>
                    <a:latin typeface="Cambria Math"/>
                    <a:cs typeface="Arial" panose="020B0604020202020204" pitchFamily="34" charset="0"/>
                  </a:rPr>
                  <a:t>𝑆_2</a:t>
                </a:r>
                <a:r>
                  <a:rPr lang="en-US" sz="1200" i="0" dirty="0">
                    <a:solidFill>
                      <a:schemeClr val="bg2">
                        <a:lumMod val="10000"/>
                      </a:schemeClr>
                    </a:solidFill>
                    <a:latin typeface="Cambria Math"/>
                    <a:ea typeface="Cambria Math"/>
                    <a:cs typeface="Arial" panose="020B0604020202020204" pitchFamily="34" charset="0"/>
                  </a:rPr>
                  <a:t>×</a:t>
                </a:r>
                <a:r>
                  <a:rPr lang="en-US" sz="1200" i="0" dirty="0">
                    <a:solidFill>
                      <a:schemeClr val="bg2">
                        <a:lumMod val="10000"/>
                      </a:schemeClr>
                    </a:solidFill>
                    <a:latin typeface="Cambria Math"/>
                    <a:cs typeface="Arial" panose="020B0604020202020204" pitchFamily="34" charset="0"/>
                  </a:rPr>
                  <a:t>𝑆_1</a:t>
                </a:r>
                <a:r>
                  <a:rPr lang="en-US" sz="1200" dirty="0">
                    <a:solidFill>
                      <a:schemeClr val="bg2">
                        <a:lumMod val="10000"/>
                      </a:schemeClr>
                    </a:solidFill>
                    <a:latin typeface="Arial" panose="020B0604020202020204" pitchFamily="34" charset="0"/>
                    <a:cs typeface="Arial" panose="020B0604020202020204" pitchFamily="34" charset="0"/>
                  </a:rPr>
                  <a:t>.</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C5B2375A-C00A-4A5F-93BE-FD3EF3F9AD2B}" type="slidenum">
              <a:rPr lang="en-US" smtClean="0"/>
              <a:t>21</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Please just summarize as the texts in the slides</a:t>
            </a:r>
          </a:p>
        </p:txBody>
      </p:sp>
      <p:sp>
        <p:nvSpPr>
          <p:cNvPr id="4" name="Slide Number Placeholder 3"/>
          <p:cNvSpPr>
            <a:spLocks noGrp="1"/>
          </p:cNvSpPr>
          <p:nvPr>
            <p:ph type="sldNum" sz="quarter" idx="10"/>
          </p:nvPr>
        </p:nvSpPr>
        <p:spPr/>
        <p:txBody>
          <a:bodyPr/>
          <a:lstStyle/>
          <a:p>
            <a:fld id="{C5B2375A-C00A-4A5F-93BE-FD3EF3F9AD2B}" type="slidenum">
              <a:rPr lang="en-US" smtClean="0"/>
              <a:t>22</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5B2375A-C00A-4A5F-93BE-FD3EF3F9AD2B}" type="slidenum">
              <a:rPr lang="en-US" smtClean="0"/>
              <a:t>23</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bg2">
                  <a:lumMod val="10000"/>
                </a:schemeClr>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5B2375A-C00A-4A5F-93BE-FD3EF3F9AD2B}" type="slidenum">
              <a:rPr lang="en-US" smtClean="0"/>
              <a:t>24</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spcBef>
                <a:spcPts val="600"/>
              </a:spcBef>
              <a:buFont typeface="Wingdings" panose="05000000000000000000" pitchFamily="2" charset="2"/>
              <a:buNone/>
            </a:pPr>
            <a:r>
              <a:rPr lang="en-US" b="1" baseline="0" dirty="0" smtClean="0"/>
              <a:t>Just repeat the content in this slides</a:t>
            </a:r>
          </a:p>
          <a:p>
            <a:pPr lvl="2">
              <a:spcBef>
                <a:spcPts val="600"/>
              </a:spcBef>
              <a:buFont typeface="Wingdings" panose="05000000000000000000" pitchFamily="2" charset="2"/>
              <a:buNone/>
            </a:pPr>
            <a:endParaRPr lang="en-US" b="1" baseline="0" dirty="0" smtClean="0"/>
          </a:p>
          <a:p>
            <a:pPr lvl="2">
              <a:spcBef>
                <a:spcPts val="600"/>
              </a:spcBef>
              <a:buFont typeface="Wingdings" panose="05000000000000000000" pitchFamily="2" charset="2"/>
              <a:buNone/>
            </a:pPr>
            <a:r>
              <a:rPr lang="en-US" b="1" baseline="0" dirty="0" smtClean="0"/>
              <a:t>Note to say:</a:t>
            </a:r>
          </a:p>
          <a:p>
            <a:pPr lvl="2">
              <a:spcBef>
                <a:spcPts val="600"/>
              </a:spcBef>
              <a:buFont typeface="Wingdings" panose="05000000000000000000" pitchFamily="2" charset="2"/>
              <a:buNone/>
            </a:pPr>
            <a:r>
              <a:rPr lang="en-US" b="1" baseline="0" dirty="0" smtClean="0"/>
              <a:t>As the cost of our design datapath does not depend on the specific</a:t>
            </a:r>
          </a:p>
          <a:p>
            <a:pPr lvl="2">
              <a:spcBef>
                <a:spcPts val="600"/>
              </a:spcBef>
              <a:buFont typeface="Wingdings" panose="05000000000000000000" pitchFamily="2" charset="2"/>
              <a:buNone/>
            </a:pPr>
            <a:r>
              <a:rPr lang="en-US" b="1" baseline="0" dirty="0" smtClean="0"/>
              <a:t>permutation to be performed, we choose one randomly for</a:t>
            </a:r>
          </a:p>
          <a:p>
            <a:pPr lvl="2">
              <a:spcBef>
                <a:spcPts val="600"/>
              </a:spcBef>
              <a:buFont typeface="Wingdings" panose="05000000000000000000" pitchFamily="2" charset="2"/>
              <a:buNone/>
            </a:pPr>
            <a:r>
              <a:rPr lang="en-US" b="1" baseline="0" dirty="0" smtClean="0"/>
              <a:t>various N and p in experiments. The same permutations are</a:t>
            </a:r>
          </a:p>
          <a:p>
            <a:pPr lvl="2">
              <a:spcBef>
                <a:spcPts val="600"/>
              </a:spcBef>
              <a:buFont typeface="Wingdings" panose="05000000000000000000" pitchFamily="2" charset="2"/>
              <a:buNone/>
            </a:pPr>
            <a:r>
              <a:rPr lang="en-US" b="1" baseline="0" dirty="0" smtClean="0"/>
              <a:t>also chosen for our baselines.</a:t>
            </a:r>
          </a:p>
        </p:txBody>
      </p:sp>
      <p:sp>
        <p:nvSpPr>
          <p:cNvPr id="4" name="Slide Number Placeholder 3"/>
          <p:cNvSpPr>
            <a:spLocks noGrp="1"/>
          </p:cNvSpPr>
          <p:nvPr>
            <p:ph type="sldNum" sz="quarter" idx="10"/>
          </p:nvPr>
        </p:nvSpPr>
        <p:spPr/>
        <p:txBody>
          <a:bodyPr/>
          <a:lstStyle/>
          <a:p>
            <a:fld id="{C5B2375A-C00A-4A5F-93BE-FD3EF3F9AD2B}" type="slidenum">
              <a:rPr lang="en-US" smtClean="0"/>
              <a:t>25</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sz="1200" dirty="0" smtClean="0">
                    <a:solidFill>
                      <a:srgbClr val="EEECE1">
                        <a:lumMod val="10000"/>
                      </a:srgbClr>
                    </a:solidFill>
                    <a:latin typeface="Arial" pitchFamily="34" charset="0"/>
                    <a:cs typeface="Arial" pitchFamily="34" charset="0"/>
                  </a:rPr>
                  <a:t>E</a:t>
                </a:r>
                <a:r>
                  <a:rPr lang="en-US" altLang="zh-CN" sz="1200" baseline="0" dirty="0" smtClean="0">
                    <a:solidFill>
                      <a:srgbClr val="EEECE1">
                        <a:lumMod val="10000"/>
                      </a:srgbClr>
                    </a:solidFill>
                    <a:latin typeface="Arial" pitchFamily="34" charset="0"/>
                    <a:cs typeface="Arial" pitchFamily="34" charset="0"/>
                  </a:rPr>
                  <a:t>ach BRAM18 has 18kb, if the memory requirement is &lt; 18kb, then a BRAM18 will be used.</a:t>
                </a:r>
              </a:p>
              <a:p>
                <a:r>
                  <a:rPr lang="en-US" sz="1200" baseline="0" dirty="0" smtClean="0">
                    <a:solidFill>
                      <a:srgbClr val="EEECE1">
                        <a:lumMod val="10000"/>
                      </a:srgbClr>
                    </a:solidFill>
                    <a:latin typeface="Arial" pitchFamily="34" charset="0"/>
                    <a:cs typeface="Arial" pitchFamily="34" charset="0"/>
                  </a:rPr>
                  <a:t>If the memory requirement is between 18 kb and 36 kb, then two BRAM18 will be used.</a:t>
                </a:r>
              </a:p>
              <a:p>
                <a:endParaRPr lang="en-US" sz="1200" baseline="0" dirty="0" smtClean="0">
                  <a:solidFill>
                    <a:srgbClr val="EEECE1">
                      <a:lumMod val="10000"/>
                    </a:srgbClr>
                  </a:solidFill>
                  <a:latin typeface="Arial" pitchFamily="34" charset="0"/>
                  <a:cs typeface="Arial" pitchFamily="34" charset="0"/>
                </a:endParaRPr>
              </a:p>
              <a:p>
                <a:r>
                  <a:rPr lang="en-US" sz="1200" baseline="0" dirty="0" smtClean="0">
                    <a:solidFill>
                      <a:srgbClr val="EEECE1">
                        <a:lumMod val="10000"/>
                      </a:srgbClr>
                    </a:solidFill>
                    <a:latin typeface="Arial" pitchFamily="34" charset="0"/>
                    <a:cs typeface="Arial" pitchFamily="34" charset="0"/>
                  </a:rPr>
                  <a:t>In the left figure, </a:t>
                </a:r>
              </a:p>
              <a:p>
                <a:r>
                  <a:rPr lang="en-US" sz="1200" baseline="0" dirty="0" smtClean="0">
                    <a:solidFill>
                      <a:srgbClr val="EEECE1">
                        <a:lumMod val="10000"/>
                      </a:srgbClr>
                    </a:solidFill>
                    <a:latin typeface="Arial" pitchFamily="34" charset="0"/>
                    <a:cs typeface="Arial" pitchFamily="34" charset="0"/>
                  </a:rPr>
                  <a:t>our design and design in [8] need p memory blocks, each of size N/p (ours), and 2N/p ([1]) .</a:t>
                </a:r>
              </a:p>
              <a:p>
                <a:r>
                  <a:rPr lang="en-US" sz="1200" baseline="0" dirty="0" smtClean="0">
                    <a:solidFill>
                      <a:srgbClr val="EEECE1">
                        <a:lumMod val="10000"/>
                      </a:srgbClr>
                    </a:solidFill>
                    <a:latin typeface="Arial" pitchFamily="34" charset="0"/>
                    <a:cs typeface="Arial" pitchFamily="34" charset="0"/>
                  </a:rPr>
                  <a:t>When p changes, N/p and 2N/p are always &lt; 18kb, so the number of BRAMs are the same.</a:t>
                </a:r>
              </a:p>
              <a:p>
                <a:endParaRPr lang="en-US" sz="1200" baseline="0" dirty="0" smtClean="0">
                  <a:solidFill>
                    <a:srgbClr val="EEECE1">
                      <a:lumMod val="10000"/>
                    </a:srgbClr>
                  </a:solidFill>
                  <a:latin typeface="Arial" pitchFamily="34" charset="0"/>
                  <a:cs typeface="Arial" pitchFamily="34" charset="0"/>
                </a:endParaRPr>
              </a:p>
              <a:p>
                <a:r>
                  <a:rPr lang="en-US" sz="1200" baseline="0" dirty="0" smtClean="0">
                    <a:solidFill>
                      <a:srgbClr val="EEECE1">
                        <a:lumMod val="10000"/>
                      </a:srgbClr>
                    </a:solidFill>
                    <a:latin typeface="Arial" pitchFamily="34" charset="0"/>
                    <a:cs typeface="Arial" pitchFamily="34" charset="0"/>
                  </a:rPr>
                  <a:t>Design in [9] needs 2p memory blocks, each of size 2N/p, however, it only uses distributed RAM to replace BRAM for different memory size.</a:t>
                </a:r>
              </a:p>
              <a:p>
                <a:endParaRPr lang="en-US" sz="1200" baseline="0" dirty="0" smtClean="0">
                  <a:solidFill>
                    <a:srgbClr val="EEECE1">
                      <a:lumMod val="10000"/>
                    </a:srgbClr>
                  </a:solidFill>
                  <a:latin typeface="Arial" pitchFamily="34" charset="0"/>
                  <a:cs typeface="Arial" pitchFamily="34" charset="0"/>
                </a:endParaRPr>
              </a:p>
              <a:p>
                <a:r>
                  <a:rPr lang="en-US" sz="1200" baseline="0" dirty="0" smtClean="0">
                    <a:solidFill>
                      <a:srgbClr val="EEECE1">
                        <a:lumMod val="10000"/>
                      </a:srgbClr>
                    </a:solidFill>
                    <a:latin typeface="Arial" pitchFamily="34" charset="0"/>
                    <a:cs typeface="Arial" pitchFamily="34" charset="0"/>
                  </a:rPr>
                  <a:t>In the right figure, when p &gt; 32, our design and design in [8] consume the same amount of BRAMs. </a:t>
                </a:r>
                <a:r>
                  <a:rPr lang="en-US" sz="1200" b="1" baseline="0" dirty="0" smtClean="0">
                    <a:solidFill>
                      <a:srgbClr val="EEECE1">
                        <a:lumMod val="10000"/>
                      </a:srgbClr>
                    </a:solidFill>
                    <a:latin typeface="Arial" pitchFamily="34" charset="0"/>
                    <a:cs typeface="Arial" pitchFamily="34" charset="0"/>
                  </a:rPr>
                  <a:t>(Similar explanation can be explained)</a:t>
                </a:r>
                <a:endParaRPr lang="en-US" b="1" baseline="0" dirty="0" smtClean="0"/>
              </a:p>
            </p:txBody>
          </p:sp>
        </mc:Choice>
        <mc:Fallback xmlns="">
          <p:sp>
            <p:nvSpPr>
              <p:cNvPr id="3" name="Notes Placeholder 2"/>
              <p:cNvSpPr>
                <a:spLocks noGrp="1"/>
              </p:cNvSpPr>
              <p:nvPr>
                <p:ph type="body" idx="1"/>
              </p:nvPr>
            </p:nvSpPr>
            <p:spPr/>
            <p:txBody>
              <a:bodyPr/>
              <a:lstStyle/>
              <a:p>
                <a:r>
                  <a:rPr lang="en-US" baseline="0" dirty="0" smtClean="0"/>
                  <a:t>In the second stage of SPN, memory power consumption issue</a:t>
                </a:r>
              </a:p>
              <a:p>
                <a:endParaRPr lang="en-US" baseline="0" dirty="0" smtClean="0"/>
              </a:p>
              <a:p>
                <a:r>
                  <a:rPr lang="en-US" altLang="zh-CN" sz="2000" dirty="0" smtClean="0">
                    <a:solidFill>
                      <a:schemeClr val="bg2">
                        <a:lumMod val="10000"/>
                      </a:schemeClr>
                    </a:solidFill>
                    <a:latin typeface="Arial" pitchFamily="34" charset="0"/>
                    <a:cs typeface="Arial" pitchFamily="34" charset="0"/>
                  </a:rPr>
                  <a:t>Solution: </a:t>
                </a:r>
                <a:r>
                  <a:rPr lang="en-US" altLang="zh-CN" sz="1800" dirty="0">
                    <a:solidFill>
                      <a:schemeClr val="bg2">
                        <a:lumMod val="10000"/>
                      </a:schemeClr>
                    </a:solidFill>
                    <a:latin typeface="Arial" pitchFamily="34" charset="0"/>
                    <a:cs typeface="Arial" pitchFamily="34" charset="0"/>
                  </a:rPr>
                  <a:t>data remapping </a:t>
                </a:r>
                <a:r>
                  <a:rPr lang="en-US" altLang="zh-CN" sz="1800" dirty="0" smtClean="0">
                    <a:solidFill>
                      <a:schemeClr val="bg2">
                        <a:lumMod val="10000"/>
                      </a:schemeClr>
                    </a:solidFill>
                    <a:latin typeface="Arial" pitchFamily="34" charset="0"/>
                    <a:cs typeface="Arial" pitchFamily="34" charset="0"/>
                  </a:rPr>
                  <a:t>technique</a:t>
                </a:r>
                <a:endParaRPr lang="en-US" sz="1800" dirty="0">
                  <a:solidFill>
                    <a:schemeClr val="bg2">
                      <a:lumMod val="10000"/>
                    </a:schemeClr>
                  </a:solidFill>
                  <a:latin typeface="Arial" pitchFamily="34" charset="0"/>
                  <a:cs typeface="Arial" pitchFamily="34" charset="0"/>
                </a:endParaRPr>
              </a:p>
              <a:p>
                <a:pPr lvl="1">
                  <a:spcBef>
                    <a:spcPts val="600"/>
                  </a:spcBef>
                </a:pPr>
                <a:r>
                  <a:rPr lang="en-US" sz="1600" dirty="0">
                    <a:solidFill>
                      <a:schemeClr val="bg2">
                        <a:lumMod val="10000"/>
                      </a:schemeClr>
                    </a:solidFill>
                    <a:latin typeface="Arial" pitchFamily="34" charset="0"/>
                    <a:cs typeface="Arial" pitchFamily="34" charset="0"/>
                  </a:rPr>
                  <a:t>Use </a:t>
                </a:r>
                <a:r>
                  <a:rPr lang="en-US" sz="1600" dirty="0" smtClean="0">
                    <a:solidFill>
                      <a:schemeClr val="bg2">
                        <a:lumMod val="10000"/>
                      </a:schemeClr>
                    </a:solidFill>
                    <a:latin typeface="Arial" pitchFamily="34" charset="0"/>
                    <a:cs typeface="Arial" pitchFamily="34" charset="0"/>
                  </a:rPr>
                  <a:t>single-port memory blocks in stage 1 of the permutation block</a:t>
                </a:r>
                <a:endParaRPr lang="en-US" sz="1600" dirty="0">
                  <a:solidFill>
                    <a:schemeClr val="bg2">
                      <a:lumMod val="10000"/>
                    </a:schemeClr>
                  </a:solidFill>
                  <a:latin typeface="Arial" pitchFamily="34" charset="0"/>
                  <a:cs typeface="Arial" pitchFamily="34" charset="0"/>
                </a:endParaRPr>
              </a:p>
              <a:p>
                <a:pPr lvl="1"/>
                <a:r>
                  <a:rPr lang="en-US" sz="1600" dirty="0">
                    <a:solidFill>
                      <a:schemeClr val="bg2">
                        <a:lumMod val="10000"/>
                      </a:schemeClr>
                    </a:solidFill>
                    <a:latin typeface="Arial" pitchFamily="34" charset="0"/>
                    <a:cs typeface="Arial" pitchFamily="34" charset="0"/>
                  </a:rPr>
                  <a:t>Use the same address for memory read and </a:t>
                </a:r>
                <a:r>
                  <a:rPr lang="en-US" sz="1600" dirty="0" smtClean="0">
                    <a:solidFill>
                      <a:schemeClr val="bg2">
                        <a:lumMod val="10000"/>
                      </a:schemeClr>
                    </a:solidFill>
                    <a:latin typeface="Arial" pitchFamily="34" charset="0"/>
                    <a:cs typeface="Arial" pitchFamily="34" charset="0"/>
                  </a:rPr>
                  <a:t>write </a:t>
                </a:r>
                <a:endParaRPr lang="en-US" sz="1600" dirty="0">
                  <a:solidFill>
                    <a:schemeClr val="bg2">
                      <a:lumMod val="10000"/>
                    </a:schemeClr>
                  </a:solidFill>
                  <a:latin typeface="Arial" pitchFamily="34" charset="0"/>
                  <a:cs typeface="Arial" pitchFamily="34" charset="0"/>
                </a:endParaRPr>
              </a:p>
              <a:p>
                <a:pPr lvl="1"/>
                <a:r>
                  <a:rPr lang="en-US" altLang="zh-CN" sz="1600" dirty="0" smtClean="0">
                    <a:solidFill>
                      <a:schemeClr val="bg2">
                        <a:lumMod val="10000"/>
                      </a:schemeClr>
                    </a:solidFill>
                    <a:latin typeface="Arial" pitchFamily="34" charset="0"/>
                    <a:cs typeface="Arial" pitchFamily="34" charset="0"/>
                  </a:rPr>
                  <a:t>Logic </a:t>
                </a:r>
                <a:r>
                  <a:rPr lang="en-US" altLang="zh-CN" sz="1600" dirty="0">
                    <a:solidFill>
                      <a:schemeClr val="bg2">
                        <a:lumMod val="10000"/>
                      </a:schemeClr>
                    </a:solidFill>
                    <a:latin typeface="Arial" pitchFamily="34" charset="0"/>
                    <a:cs typeface="Arial" pitchFamily="34" charset="0"/>
                  </a:rPr>
                  <a:t>to update the </a:t>
                </a:r>
                <a:r>
                  <a:rPr lang="en-US" altLang="zh-CN" sz="1600" dirty="0" smtClean="0">
                    <a:solidFill>
                      <a:schemeClr val="bg2">
                        <a:lumMod val="10000"/>
                      </a:schemeClr>
                    </a:solidFill>
                    <a:latin typeface="Arial" pitchFamily="34" charset="0"/>
                    <a:cs typeface="Arial" pitchFamily="34" charset="0"/>
                  </a:rPr>
                  <a:t>memory access </a:t>
                </a:r>
                <a:r>
                  <a:rPr lang="en-US" altLang="zh-CN" sz="1600" dirty="0">
                    <a:solidFill>
                      <a:schemeClr val="bg2">
                        <a:lumMod val="10000"/>
                      </a:schemeClr>
                    </a:solidFill>
                    <a:latin typeface="Arial" pitchFamily="34" charset="0"/>
                    <a:cs typeface="Arial" pitchFamily="34" charset="0"/>
                  </a:rPr>
                  <a:t>address in each </a:t>
                </a:r>
                <a:r>
                  <a:rPr lang="en-US" altLang="zh-CN" sz="1600" dirty="0" smtClean="0">
                    <a:solidFill>
                      <a:schemeClr val="bg2">
                        <a:lumMod val="10000"/>
                      </a:schemeClr>
                    </a:solidFill>
                    <a:latin typeface="Arial" pitchFamily="34" charset="0"/>
                    <a:cs typeface="Arial" pitchFamily="34" charset="0"/>
                  </a:rPr>
                  <a:t>cycle</a:t>
                </a:r>
                <a:endParaRPr lang="en-US" sz="1600" dirty="0" smtClean="0">
                  <a:solidFill>
                    <a:schemeClr val="bg2">
                      <a:lumMod val="10000"/>
                    </a:schemeClr>
                  </a:solidFill>
                  <a:latin typeface="Arial" pitchFamily="34" charset="0"/>
                  <a:cs typeface="Arial" pitchFamily="34" charset="0"/>
                </a:endParaRPr>
              </a:p>
              <a:p>
                <a:r>
                  <a:rPr lang="en-US" sz="1800" dirty="0" smtClean="0">
                    <a:solidFill>
                      <a:schemeClr val="bg2">
                        <a:lumMod val="10000"/>
                      </a:schemeClr>
                    </a:solidFill>
                    <a:latin typeface="Arial" pitchFamily="34" charset="0"/>
                    <a:cs typeface="Arial" pitchFamily="34" charset="0"/>
                  </a:rPr>
                  <a:t>Data Remapping</a:t>
                </a:r>
                <a:r>
                  <a:rPr lang="en-US" sz="2000" dirty="0" smtClean="0">
                    <a:solidFill>
                      <a:schemeClr val="bg2">
                        <a:lumMod val="10000"/>
                      </a:schemeClr>
                    </a:solidFill>
                    <a:latin typeface="Arial" pitchFamily="34" charset="0"/>
                    <a:cs typeface="Arial" pitchFamily="34" charset="0"/>
                  </a:rPr>
                  <a:t>:</a:t>
                </a:r>
              </a:p>
              <a:p>
                <a:pPr lvl="1">
                  <a:buFont typeface="Arial" panose="020B0604020202020204" pitchFamily="34" charset="0"/>
                  <a:buChar char="•"/>
                </a:pPr>
                <a:r>
                  <a:rPr lang="en-US" altLang="zh-CN" sz="1600" dirty="0">
                    <a:solidFill>
                      <a:schemeClr val="bg2">
                        <a:lumMod val="10000"/>
                      </a:schemeClr>
                    </a:solidFill>
                    <a:latin typeface="Arial" pitchFamily="34" charset="0"/>
                    <a:cs typeface="Arial" pitchFamily="34" charset="0"/>
                  </a:rPr>
                  <a:t>P</a:t>
                </a:r>
                <a:r>
                  <a:rPr lang="en-US" altLang="zh-CN" sz="1600" dirty="0" smtClean="0">
                    <a:solidFill>
                      <a:schemeClr val="bg2">
                        <a:lumMod val="10000"/>
                      </a:schemeClr>
                    </a:solidFill>
                    <a:latin typeface="Arial" pitchFamily="34" charset="0"/>
                    <a:cs typeface="Arial" pitchFamily="34" charset="0"/>
                  </a:rPr>
                  <a:t>ermutation matrix </a:t>
                </a:r>
                <a:r>
                  <a:rPr lang="en-US" altLang="zh-CN" sz="1600" i="0" dirty="0" smtClean="0">
                    <a:solidFill>
                      <a:schemeClr val="bg2">
                        <a:lumMod val="10000"/>
                      </a:schemeClr>
                    </a:solidFill>
                    <a:latin typeface="Cambria Math"/>
                    <a:cs typeface="Arial" pitchFamily="34" charset="0"/>
                  </a:rPr>
                  <a:t>𝑃</a:t>
                </a:r>
                <a:r>
                  <a:rPr lang="en-US" sz="1600" dirty="0" smtClean="0">
                    <a:solidFill>
                      <a:schemeClr val="bg2">
                        <a:lumMod val="10000"/>
                      </a:schemeClr>
                    </a:solidFill>
                    <a:latin typeface="Arial" pitchFamily="34" charset="0"/>
                    <a:cs typeface="Arial" pitchFamily="34" charset="0"/>
                  </a:rPr>
                  <a:t> to represent permutation in time </a:t>
                </a:r>
              </a:p>
              <a:p>
                <a:pPr lvl="1">
                  <a:buFont typeface="Arial" panose="020B0604020202020204" pitchFamily="34" charset="0"/>
                  <a:buChar char="•"/>
                </a:pPr>
                <a:r>
                  <a:rPr lang="en-US" sz="1600" dirty="0" smtClean="0">
                    <a:solidFill>
                      <a:schemeClr val="bg2">
                        <a:lumMod val="10000"/>
                      </a:schemeClr>
                    </a:solidFill>
                    <a:latin typeface="Arial" pitchFamily="34" charset="0"/>
                    <a:cs typeface="Arial" pitchFamily="34" charset="0"/>
                  </a:rPr>
                  <a:t>For</a:t>
                </a:r>
                <a:r>
                  <a:rPr lang="en-US" sz="1600" dirty="0" smtClean="0">
                    <a:solidFill>
                      <a:schemeClr val="bg2">
                        <a:lumMod val="10000"/>
                      </a:schemeClr>
                    </a:solidFill>
                    <a:cs typeface="Arial" pitchFamily="34" charset="0"/>
                  </a:rPr>
                  <a:t> </a:t>
                </a:r>
                <a:r>
                  <a:rPr lang="en-US" sz="1600" i="0" dirty="0">
                    <a:solidFill>
                      <a:schemeClr val="bg2">
                        <a:lumMod val="10000"/>
                      </a:schemeClr>
                    </a:solidFill>
                    <a:latin typeface="Cambria Math"/>
                    <a:cs typeface="Arial" pitchFamily="34" charset="0"/>
                  </a:rPr>
                  <a:t>𝑖</a:t>
                </a:r>
                <a:r>
                  <a:rPr lang="en-US" sz="1600" dirty="0" err="1">
                    <a:solidFill>
                      <a:schemeClr val="bg2">
                        <a:lumMod val="10000"/>
                      </a:schemeClr>
                    </a:solidFill>
                    <a:latin typeface="Arial" pitchFamily="34" charset="0"/>
                    <a:cs typeface="Arial" pitchFamily="34" charset="0"/>
                  </a:rPr>
                  <a:t>th</a:t>
                </a:r>
                <a:r>
                  <a:rPr lang="en-US" sz="1600" dirty="0">
                    <a:solidFill>
                      <a:schemeClr val="bg2">
                        <a:lumMod val="10000"/>
                      </a:schemeClr>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permutation, </a:t>
                </a:r>
                <a:r>
                  <a:rPr lang="en-US" altLang="zh-CN" sz="1600" dirty="0" smtClean="0">
                    <a:solidFill>
                      <a:schemeClr val="bg2">
                        <a:lumMod val="10000"/>
                      </a:schemeClr>
                    </a:solidFill>
                    <a:latin typeface="Arial" pitchFamily="34" charset="0"/>
                    <a:cs typeface="Arial" pitchFamily="34" charset="0"/>
                  </a:rPr>
                  <a:t>in </a:t>
                </a:r>
                <a:r>
                  <a:rPr lang="en-US" altLang="zh-CN" sz="1600" dirty="0">
                    <a:solidFill>
                      <a:schemeClr val="bg2">
                        <a:lumMod val="10000"/>
                      </a:schemeClr>
                    </a:solidFill>
                    <a:latin typeface="Arial" pitchFamily="34" charset="0"/>
                    <a:cs typeface="Arial" pitchFamily="34" charset="0"/>
                  </a:rPr>
                  <a:t>cycle </a:t>
                </a:r>
                <a:r>
                  <a:rPr lang="en-US" altLang="zh-CN" sz="1600" i="0" dirty="0">
                    <a:solidFill>
                      <a:schemeClr val="bg2">
                        <a:lumMod val="10000"/>
                      </a:schemeClr>
                    </a:solidFill>
                    <a:latin typeface="Cambria Math"/>
                    <a:cs typeface="Arial" pitchFamily="34" charset="0"/>
                  </a:rPr>
                  <a:t>𝑗</a:t>
                </a:r>
                <a:r>
                  <a:rPr lang="en-US" sz="1600" dirty="0" smtClean="0">
                    <a:solidFill>
                      <a:schemeClr val="bg2">
                        <a:lumMod val="10000"/>
                      </a:schemeClr>
                    </a:solidFill>
                    <a:latin typeface="Arial" pitchFamily="34" charset="0"/>
                    <a:cs typeface="Arial" pitchFamily="34" charset="0"/>
                  </a:rPr>
                  <a:t>, </a:t>
                </a:r>
                <a:r>
                  <a:rPr lang="en-US" altLang="zh-CN" sz="1600" i="0" dirty="0">
                    <a:solidFill>
                      <a:schemeClr val="bg2">
                        <a:lumMod val="10000"/>
                      </a:schemeClr>
                    </a:solidFill>
                    <a:latin typeface="Cambria Math"/>
                    <a:cs typeface="Arial" pitchFamily="34" charset="0"/>
                  </a:rPr>
                  <a:t>𝐴_(𝑖−1)</a:t>
                </a:r>
                <a:r>
                  <a:rPr lang="en-US" altLang="zh-CN" sz="1600" dirty="0">
                    <a:solidFill>
                      <a:schemeClr val="bg2">
                        <a:lumMod val="10000"/>
                      </a:schemeClr>
                    </a:solidFill>
                    <a:latin typeface="Arial" pitchFamily="34" charset="0"/>
                    <a:cs typeface="Arial" pitchFamily="34" charset="0"/>
                  </a:rPr>
                  <a:t>[</a:t>
                </a:r>
                <a:r>
                  <a:rPr lang="en-US" altLang="zh-CN" sz="1600" i="0" dirty="0">
                    <a:solidFill>
                      <a:schemeClr val="bg2">
                        <a:lumMod val="10000"/>
                      </a:schemeClr>
                    </a:solidFill>
                    <a:latin typeface="Cambria Math"/>
                    <a:cs typeface="Arial" pitchFamily="34" charset="0"/>
                  </a:rPr>
                  <a:t>𝑗</a:t>
                </a:r>
                <a:r>
                  <a:rPr lang="en-US" altLang="zh-CN" sz="1600" dirty="0">
                    <a:solidFill>
                      <a:schemeClr val="bg2">
                        <a:lumMod val="10000"/>
                      </a:schemeClr>
                    </a:solidFill>
                    <a:latin typeface="Arial" pitchFamily="34" charset="0"/>
                    <a:cs typeface="Arial" pitchFamily="34" charset="0"/>
                  </a:rPr>
                  <a:t>] </a:t>
                </a:r>
                <a:r>
                  <a:rPr lang="en-US" altLang="zh-CN" sz="1600" dirty="0" smtClean="0">
                    <a:solidFill>
                      <a:schemeClr val="bg2">
                        <a:lumMod val="10000"/>
                      </a:schemeClr>
                    </a:solidFill>
                    <a:latin typeface="Arial" pitchFamily="34" charset="0"/>
                    <a:cs typeface="Arial" pitchFamily="34" charset="0"/>
                  </a:rPr>
                  <a:t>is the address</a:t>
                </a:r>
              </a:p>
              <a:p>
                <a:pPr lvl="1">
                  <a:buFont typeface="Arial" panose="020B0604020202020204" pitchFamily="34" charset="0"/>
                  <a:buChar char="•"/>
                </a:pPr>
                <a:r>
                  <a:rPr lang="en-US" sz="1600" dirty="0" smtClean="0">
                    <a:solidFill>
                      <a:schemeClr val="bg2">
                        <a:lumMod val="10000"/>
                      </a:schemeClr>
                    </a:solidFill>
                    <a:latin typeface="Arial" pitchFamily="34" charset="0"/>
                    <a:cs typeface="Arial" pitchFamily="34" charset="0"/>
                  </a:rPr>
                  <a:t>There always exist a constant </a:t>
                </a:r>
                <a:r>
                  <a:rPr lang="en-US" sz="1600" i="0" dirty="0">
                    <a:solidFill>
                      <a:schemeClr val="bg2">
                        <a:lumMod val="10000"/>
                      </a:schemeClr>
                    </a:solidFill>
                    <a:latin typeface="Cambria Math"/>
                    <a:cs typeface="Arial" pitchFamily="34" charset="0"/>
                  </a:rPr>
                  <a:t>𝑞</a:t>
                </a:r>
                <a:r>
                  <a:rPr lang="en-US" sz="1600" dirty="0">
                    <a:solidFill>
                      <a:schemeClr val="bg2">
                        <a:lumMod val="10000"/>
                      </a:schemeClr>
                    </a:solidFill>
                    <a:cs typeface="Arial" pitchFamily="34" charset="0"/>
                  </a:rPr>
                  <a:t>  </a:t>
                </a:r>
                <a:r>
                  <a:rPr lang="en-US" sz="1600" dirty="0">
                    <a:solidFill>
                      <a:schemeClr val="bg2">
                        <a:lumMod val="10000"/>
                      </a:schemeClr>
                    </a:solidFill>
                    <a:latin typeface="Arial" panose="020B0604020202020204" pitchFamily="34" charset="0"/>
                    <a:cs typeface="Arial" panose="020B0604020202020204" pitchFamily="34" charset="0"/>
                  </a:rPr>
                  <a:t>such that </a:t>
                </a:r>
                <a:r>
                  <a:rPr lang="en-US" sz="1600" dirty="0">
                    <a:solidFill>
                      <a:schemeClr val="bg2">
                        <a:lumMod val="10000"/>
                      </a:schemeClr>
                    </a:solidFill>
                    <a:cs typeface="Arial" pitchFamily="34" charset="0"/>
                  </a:rPr>
                  <a:t> </a:t>
                </a:r>
                <a:r>
                  <a:rPr lang="en-US" sz="1600" i="0" dirty="0">
                    <a:solidFill>
                      <a:schemeClr val="bg2">
                        <a:lumMod val="10000"/>
                      </a:schemeClr>
                    </a:solidFill>
                    <a:latin typeface="Cambria Math"/>
                    <a:cs typeface="Arial" pitchFamily="34" charset="0"/>
                  </a:rPr>
                  <a:t>𝑃^(𝑞+1)=𝐼,</a:t>
                </a:r>
                <a:endParaRPr lang="en-US" sz="1600" dirty="0" smtClean="0">
                  <a:solidFill>
                    <a:schemeClr val="bg2">
                      <a:lumMod val="10000"/>
                    </a:schemeClr>
                  </a:solidFill>
                  <a:latin typeface="Cambria Math"/>
                  <a:cs typeface="Arial" pitchFamily="34" charset="0"/>
                </a:endParaRPr>
              </a:p>
              <a:p>
                <a:pPr marL="457200" lvl="1" indent="0">
                  <a:buNone/>
                </a:pPr>
                <a:r>
                  <a:rPr lang="en-US" sz="1600" dirty="0" smtClean="0">
                    <a:solidFill>
                      <a:schemeClr val="tx1">
                        <a:lumMod val="50000"/>
                      </a:schemeClr>
                    </a:solidFill>
                    <a:latin typeface="Arial" panose="020B0604020202020204" pitchFamily="34" charset="0"/>
                    <a:ea typeface="Cambria Math"/>
                    <a:cs typeface="Arial" panose="020B0604020202020204" pitchFamily="34" charset="0"/>
                  </a:rPr>
                  <a:t>     </a:t>
                </a:r>
                <a:r>
                  <a:rPr lang="en-US" sz="1600" dirty="0" smtClean="0">
                    <a:solidFill>
                      <a:schemeClr val="bg2">
                        <a:lumMod val="10000"/>
                      </a:schemeClr>
                    </a:solidFill>
                    <a:latin typeface="Arial" panose="020B0604020202020204" pitchFamily="34" charset="0"/>
                    <a:ea typeface="Cambria Math"/>
                    <a:cs typeface="Arial" panose="020B0604020202020204" pitchFamily="34" charset="0"/>
                  </a:rPr>
                  <a:t>and</a:t>
                </a:r>
                <a:r>
                  <a:rPr lang="en-US" sz="1800" dirty="0" smtClean="0">
                    <a:solidFill>
                      <a:srgbClr val="FF0000"/>
                    </a:solidFill>
                    <a:ea typeface="Cambria Math"/>
                    <a:cs typeface="Arial" pitchFamily="34" charset="0"/>
                  </a:rPr>
                  <a:t> </a:t>
                </a:r>
                <a:r>
                  <a:rPr lang="en-US" sz="1800" i="0" dirty="0">
                    <a:solidFill>
                      <a:schemeClr val="tx1"/>
                    </a:solidFill>
                    <a:latin typeface="Cambria Math"/>
                    <a:ea typeface="Cambria Math"/>
                    <a:cs typeface="Arial" pitchFamily="34" charset="0"/>
                  </a:rPr>
                  <a:t>𝐴</a:t>
                </a:r>
                <a:r>
                  <a:rPr lang="en-US" sz="1800" i="0" dirty="0" smtClean="0">
                    <a:solidFill>
                      <a:schemeClr val="tx1"/>
                    </a:solidFill>
                    <a:latin typeface="Cambria Math"/>
                    <a:ea typeface="Cambria Math"/>
                    <a:cs typeface="Arial" pitchFamily="34" charset="0"/>
                  </a:rPr>
                  <a:t>_</a:t>
                </a:r>
                <a:r>
                  <a:rPr lang="en-US" sz="1800" i="0" dirty="0">
                    <a:solidFill>
                      <a:schemeClr val="tx1"/>
                    </a:solidFill>
                    <a:latin typeface="Cambria Math"/>
                    <a:ea typeface="Cambria Math"/>
                    <a:cs typeface="Arial" pitchFamily="34" charset="0"/>
                  </a:rPr>
                  <a:t>𝑞×</a:t>
                </a:r>
                <a:r>
                  <a:rPr lang="en-US" sz="1800" i="0" dirty="0">
                    <a:solidFill>
                      <a:schemeClr val="tx1"/>
                    </a:solidFill>
                    <a:latin typeface="Cambria Math"/>
                    <a:cs typeface="Arial" pitchFamily="34" charset="0"/>
                  </a:rPr>
                  <a:t>𝑃</a:t>
                </a:r>
                <a:r>
                  <a:rPr lang="en-US" sz="1800" i="0" dirty="0" smtClean="0">
                    <a:solidFill>
                      <a:schemeClr val="bg2">
                        <a:lumMod val="10000"/>
                      </a:schemeClr>
                    </a:solidFill>
                    <a:latin typeface="Cambria Math"/>
                    <a:ea typeface="Cambria Math"/>
                    <a:cs typeface="Arial" pitchFamily="34" charset="0"/>
                  </a:rPr>
                  <a:t>=</a:t>
                </a:r>
                <a:r>
                  <a:rPr lang="en-US" sz="1800" i="0" dirty="0">
                    <a:solidFill>
                      <a:schemeClr val="bg2">
                        <a:lumMod val="10000"/>
                      </a:schemeClr>
                    </a:solidFill>
                    <a:latin typeface="Cambria Math"/>
                    <a:ea typeface="Cambria Math"/>
                    <a:cs typeface="Arial" pitchFamily="34" charset="0"/>
                  </a:rPr>
                  <a:t>〖𝐴_(𝑞−1)×𝑃〗^2=…=〖𝐴_0×𝑃〗^(𝑞+1)</a:t>
                </a:r>
                <a:r>
                  <a:rPr lang="en-US" sz="1800" i="0" dirty="0" smtClean="0">
                    <a:solidFill>
                      <a:schemeClr val="tx1"/>
                    </a:solidFill>
                    <a:latin typeface="Cambria Math"/>
                    <a:ea typeface="Cambria Math"/>
                    <a:cs typeface="Arial" pitchFamily="34" charset="0"/>
                  </a:rPr>
                  <a:t>=</a:t>
                </a:r>
                <a:r>
                  <a:rPr lang="en-US" sz="1800" i="0" dirty="0">
                    <a:solidFill>
                      <a:schemeClr val="tx1"/>
                    </a:solidFill>
                    <a:latin typeface="Cambria Math"/>
                    <a:ea typeface="Cambria Math"/>
                    <a:cs typeface="Arial" pitchFamily="34" charset="0"/>
                  </a:rPr>
                  <a:t>𝐴_0</a:t>
                </a:r>
                <a:endParaRPr lang="en-US" sz="1800" dirty="0" smtClean="0">
                  <a:solidFill>
                    <a:schemeClr val="tx1"/>
                  </a:solidFill>
                  <a:ea typeface="Cambria Math"/>
                  <a:cs typeface="Arial" pitchFamily="34" charset="0"/>
                </a:endParaRPr>
              </a:p>
              <a:p>
                <a:pPr marL="457200" lvl="1" indent="-457200">
                  <a:buNone/>
                </a:pPr>
                <a:r>
                  <a:rPr lang="en-US" sz="1600" b="1" dirty="0" smtClean="0">
                    <a:solidFill>
                      <a:schemeClr val="bg2">
                        <a:lumMod val="10000"/>
                      </a:schemeClr>
                    </a:solidFill>
                    <a:latin typeface="Arial" pitchFamily="34" charset="0"/>
                    <a:cs typeface="Arial" pitchFamily="34" charset="0"/>
                  </a:rPr>
                  <a:t>Theorem 4</a:t>
                </a:r>
                <a:r>
                  <a:rPr lang="en-US" sz="1600" dirty="0" smtClean="0">
                    <a:solidFill>
                      <a:schemeClr val="bg2">
                        <a:lumMod val="10000"/>
                      </a:schemeClr>
                    </a:solidFill>
                    <a:latin typeface="Arial" pitchFamily="34" charset="0"/>
                    <a:cs typeface="Arial" pitchFamily="34" charset="0"/>
                  </a:rPr>
                  <a:t>: </a:t>
                </a:r>
              </a:p>
              <a:p>
                <a:pPr marL="0" indent="0">
                  <a:buNone/>
                </a:pPr>
                <a:r>
                  <a:rPr lang="en-US" sz="1600" dirty="0">
                    <a:solidFill>
                      <a:schemeClr val="bg2">
                        <a:lumMod val="10000"/>
                      </a:schemeClr>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           For streaming stride permutation, a </a:t>
                </a:r>
                <a:r>
                  <a:rPr lang="en-US" sz="1600" b="1" dirty="0">
                    <a:solidFill>
                      <a:srgbClr val="080808"/>
                    </a:solidFill>
                    <a:latin typeface="Arial" pitchFamily="34" charset="0"/>
                    <a:cs typeface="Arial" pitchFamily="34" charset="0"/>
                  </a:rPr>
                  <a:t>constant </a:t>
                </a:r>
                <a:r>
                  <a:rPr lang="en-US" sz="1600" b="1" dirty="0" smtClean="0">
                    <a:solidFill>
                      <a:srgbClr val="080808"/>
                    </a:solidFill>
                    <a:latin typeface="Arial" pitchFamily="34" charset="0"/>
                    <a:cs typeface="Arial" pitchFamily="34" charset="0"/>
                  </a:rPr>
                  <a:t>number</a:t>
                </a:r>
                <a:endParaRPr lang="en-US" sz="1600" dirty="0">
                  <a:solidFill>
                    <a:srgbClr val="FF0000"/>
                  </a:solidFill>
                  <a:latin typeface="Arial" pitchFamily="34" charset="0"/>
                  <a:cs typeface="Arial" pitchFamily="34" charset="0"/>
                </a:endParaRPr>
              </a:p>
              <a:p>
                <a:pPr marL="0" indent="0">
                  <a:buNone/>
                </a:pPr>
                <a:r>
                  <a:rPr lang="en-US" sz="1600" dirty="0">
                    <a:solidFill>
                      <a:srgbClr val="FF0000"/>
                    </a:solidFill>
                    <a:latin typeface="Arial" pitchFamily="34" charset="0"/>
                    <a:cs typeface="Arial" pitchFamily="34" charset="0"/>
                  </a:rPr>
                  <a:t>	 </a:t>
                </a:r>
                <a:r>
                  <a:rPr lang="en-US" sz="1600" dirty="0" smtClean="0">
                    <a:solidFill>
                      <a:srgbClr val="FF0000"/>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of </a:t>
                </a:r>
                <a:r>
                  <a:rPr lang="en-US" sz="1600" dirty="0">
                    <a:solidFill>
                      <a:schemeClr val="bg2">
                        <a:lumMod val="10000"/>
                      </a:schemeClr>
                    </a:solidFill>
                    <a:latin typeface="Arial" pitchFamily="34" charset="0"/>
                    <a:cs typeface="Arial" pitchFamily="34" charset="0"/>
                  </a:rPr>
                  <a:t>address sequences </a:t>
                </a:r>
                <a:r>
                  <a:rPr lang="en-US" sz="1600" dirty="0" smtClean="0">
                    <a:solidFill>
                      <a:schemeClr val="bg2">
                        <a:lumMod val="10000"/>
                      </a:schemeClr>
                    </a:solidFill>
                    <a:latin typeface="Arial" pitchFamily="34" charset="0"/>
                    <a:cs typeface="Arial" pitchFamily="34" charset="0"/>
                  </a:rPr>
                  <a:t>need to </a:t>
                </a:r>
                <a:r>
                  <a:rPr lang="en-US" sz="1600" dirty="0">
                    <a:solidFill>
                      <a:schemeClr val="bg2">
                        <a:lumMod val="10000"/>
                      </a:schemeClr>
                    </a:solidFill>
                    <a:latin typeface="Arial" pitchFamily="34" charset="0"/>
                    <a:cs typeface="Arial" pitchFamily="34" charset="0"/>
                  </a:rPr>
                  <a:t>be </a:t>
                </a:r>
                <a:r>
                  <a:rPr lang="en-US" sz="1600" dirty="0" smtClean="0">
                    <a:solidFill>
                      <a:schemeClr val="bg2">
                        <a:lumMod val="10000"/>
                      </a:schemeClr>
                    </a:solidFill>
                    <a:latin typeface="Arial" pitchFamily="34" charset="0"/>
                    <a:cs typeface="Arial" pitchFamily="34" charset="0"/>
                  </a:rPr>
                  <a:t>generated</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C5B2375A-C00A-4A5F-93BE-FD3EF3F9AD2B}" type="slidenum">
              <a:rPr lang="en-US" smtClean="0"/>
              <a:t>26</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slides show the LUT consumption of our design and the baselines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Compared to the design in [8], our design reduces the LUT consumption by 22.1%~65.7% benefiting from our mapping approach.</a:t>
                </a:r>
              </a:p>
              <a:p>
                <a:endParaRPr lang="en-US" baseline="0" dirty="0" smtClean="0"/>
              </a:p>
              <a:p>
                <a:r>
                  <a:rPr lang="en-US" baseline="0" dirty="0" smtClean="0"/>
                  <a:t>As the design in [9] uses distributed RAM for memory implementation, our design uses </a:t>
                </a:r>
                <a:r>
                  <a:rPr lang="en-US" altLang="zh-CN" sz="1200" dirty="0" smtClean="0">
                    <a:solidFill>
                      <a:srgbClr val="EEECE1">
                        <a:lumMod val="10000"/>
                      </a:srgbClr>
                    </a:solidFill>
                    <a:latin typeface="Arial" pitchFamily="34" charset="0"/>
                    <a:cs typeface="Arial" pitchFamily="34" charset="0"/>
                  </a:rPr>
                  <a:t>59.1%~96.4% less LUTs compared with [9]</a:t>
                </a:r>
                <a:endParaRPr lang="en-US" baseline="0" dirty="0" smtClean="0"/>
              </a:p>
              <a:p>
                <a:endParaRPr lang="en-US" baseline="0" dirty="0" smtClean="0"/>
              </a:p>
            </p:txBody>
          </p:sp>
        </mc:Choice>
        <mc:Fallback xmlns="">
          <p:sp>
            <p:nvSpPr>
              <p:cNvPr id="3" name="Notes Placeholder 2"/>
              <p:cNvSpPr>
                <a:spLocks noGrp="1"/>
              </p:cNvSpPr>
              <p:nvPr>
                <p:ph type="body" idx="1"/>
              </p:nvPr>
            </p:nvSpPr>
            <p:spPr/>
            <p:txBody>
              <a:bodyPr/>
              <a:lstStyle/>
              <a:p>
                <a:r>
                  <a:rPr lang="en-US" baseline="0" dirty="0" smtClean="0"/>
                  <a:t>In the second stage of SPN, memory power consumption issue</a:t>
                </a:r>
              </a:p>
              <a:p>
                <a:endParaRPr lang="en-US" baseline="0" dirty="0" smtClean="0"/>
              </a:p>
              <a:p>
                <a:r>
                  <a:rPr lang="en-US" altLang="zh-CN" sz="2000" dirty="0" smtClean="0">
                    <a:solidFill>
                      <a:schemeClr val="bg2">
                        <a:lumMod val="10000"/>
                      </a:schemeClr>
                    </a:solidFill>
                    <a:latin typeface="Arial" pitchFamily="34" charset="0"/>
                    <a:cs typeface="Arial" pitchFamily="34" charset="0"/>
                  </a:rPr>
                  <a:t>Solution: </a:t>
                </a:r>
                <a:r>
                  <a:rPr lang="en-US" altLang="zh-CN" sz="1800" dirty="0">
                    <a:solidFill>
                      <a:schemeClr val="bg2">
                        <a:lumMod val="10000"/>
                      </a:schemeClr>
                    </a:solidFill>
                    <a:latin typeface="Arial" pitchFamily="34" charset="0"/>
                    <a:cs typeface="Arial" pitchFamily="34" charset="0"/>
                  </a:rPr>
                  <a:t>data remapping </a:t>
                </a:r>
                <a:r>
                  <a:rPr lang="en-US" altLang="zh-CN" sz="1800" dirty="0" smtClean="0">
                    <a:solidFill>
                      <a:schemeClr val="bg2">
                        <a:lumMod val="10000"/>
                      </a:schemeClr>
                    </a:solidFill>
                    <a:latin typeface="Arial" pitchFamily="34" charset="0"/>
                    <a:cs typeface="Arial" pitchFamily="34" charset="0"/>
                  </a:rPr>
                  <a:t>technique</a:t>
                </a:r>
                <a:endParaRPr lang="en-US" sz="1800" dirty="0">
                  <a:solidFill>
                    <a:schemeClr val="bg2">
                      <a:lumMod val="10000"/>
                    </a:schemeClr>
                  </a:solidFill>
                  <a:latin typeface="Arial" pitchFamily="34" charset="0"/>
                  <a:cs typeface="Arial" pitchFamily="34" charset="0"/>
                </a:endParaRPr>
              </a:p>
              <a:p>
                <a:pPr lvl="1">
                  <a:spcBef>
                    <a:spcPts val="600"/>
                  </a:spcBef>
                </a:pPr>
                <a:r>
                  <a:rPr lang="en-US" sz="1600" dirty="0">
                    <a:solidFill>
                      <a:schemeClr val="bg2">
                        <a:lumMod val="10000"/>
                      </a:schemeClr>
                    </a:solidFill>
                    <a:latin typeface="Arial" pitchFamily="34" charset="0"/>
                    <a:cs typeface="Arial" pitchFamily="34" charset="0"/>
                  </a:rPr>
                  <a:t>Use </a:t>
                </a:r>
                <a:r>
                  <a:rPr lang="en-US" sz="1600" dirty="0" smtClean="0">
                    <a:solidFill>
                      <a:schemeClr val="bg2">
                        <a:lumMod val="10000"/>
                      </a:schemeClr>
                    </a:solidFill>
                    <a:latin typeface="Arial" pitchFamily="34" charset="0"/>
                    <a:cs typeface="Arial" pitchFamily="34" charset="0"/>
                  </a:rPr>
                  <a:t>single-port memory blocks in stage 1 of the permutation block</a:t>
                </a:r>
                <a:endParaRPr lang="en-US" sz="1600" dirty="0">
                  <a:solidFill>
                    <a:schemeClr val="bg2">
                      <a:lumMod val="10000"/>
                    </a:schemeClr>
                  </a:solidFill>
                  <a:latin typeface="Arial" pitchFamily="34" charset="0"/>
                  <a:cs typeface="Arial" pitchFamily="34" charset="0"/>
                </a:endParaRPr>
              </a:p>
              <a:p>
                <a:pPr lvl="1"/>
                <a:r>
                  <a:rPr lang="en-US" sz="1600" dirty="0">
                    <a:solidFill>
                      <a:schemeClr val="bg2">
                        <a:lumMod val="10000"/>
                      </a:schemeClr>
                    </a:solidFill>
                    <a:latin typeface="Arial" pitchFamily="34" charset="0"/>
                    <a:cs typeface="Arial" pitchFamily="34" charset="0"/>
                  </a:rPr>
                  <a:t>Use the same address for memory read and </a:t>
                </a:r>
                <a:r>
                  <a:rPr lang="en-US" sz="1600" dirty="0" smtClean="0">
                    <a:solidFill>
                      <a:schemeClr val="bg2">
                        <a:lumMod val="10000"/>
                      </a:schemeClr>
                    </a:solidFill>
                    <a:latin typeface="Arial" pitchFamily="34" charset="0"/>
                    <a:cs typeface="Arial" pitchFamily="34" charset="0"/>
                  </a:rPr>
                  <a:t>write </a:t>
                </a:r>
                <a:endParaRPr lang="en-US" sz="1600" dirty="0">
                  <a:solidFill>
                    <a:schemeClr val="bg2">
                      <a:lumMod val="10000"/>
                    </a:schemeClr>
                  </a:solidFill>
                  <a:latin typeface="Arial" pitchFamily="34" charset="0"/>
                  <a:cs typeface="Arial" pitchFamily="34" charset="0"/>
                </a:endParaRPr>
              </a:p>
              <a:p>
                <a:pPr lvl="1"/>
                <a:r>
                  <a:rPr lang="en-US" altLang="zh-CN" sz="1600" dirty="0" smtClean="0">
                    <a:solidFill>
                      <a:schemeClr val="bg2">
                        <a:lumMod val="10000"/>
                      </a:schemeClr>
                    </a:solidFill>
                    <a:latin typeface="Arial" pitchFamily="34" charset="0"/>
                    <a:cs typeface="Arial" pitchFamily="34" charset="0"/>
                  </a:rPr>
                  <a:t>Logic </a:t>
                </a:r>
                <a:r>
                  <a:rPr lang="en-US" altLang="zh-CN" sz="1600" dirty="0">
                    <a:solidFill>
                      <a:schemeClr val="bg2">
                        <a:lumMod val="10000"/>
                      </a:schemeClr>
                    </a:solidFill>
                    <a:latin typeface="Arial" pitchFamily="34" charset="0"/>
                    <a:cs typeface="Arial" pitchFamily="34" charset="0"/>
                  </a:rPr>
                  <a:t>to update the </a:t>
                </a:r>
                <a:r>
                  <a:rPr lang="en-US" altLang="zh-CN" sz="1600" dirty="0" smtClean="0">
                    <a:solidFill>
                      <a:schemeClr val="bg2">
                        <a:lumMod val="10000"/>
                      </a:schemeClr>
                    </a:solidFill>
                    <a:latin typeface="Arial" pitchFamily="34" charset="0"/>
                    <a:cs typeface="Arial" pitchFamily="34" charset="0"/>
                  </a:rPr>
                  <a:t>memory access </a:t>
                </a:r>
                <a:r>
                  <a:rPr lang="en-US" altLang="zh-CN" sz="1600" dirty="0">
                    <a:solidFill>
                      <a:schemeClr val="bg2">
                        <a:lumMod val="10000"/>
                      </a:schemeClr>
                    </a:solidFill>
                    <a:latin typeface="Arial" pitchFamily="34" charset="0"/>
                    <a:cs typeface="Arial" pitchFamily="34" charset="0"/>
                  </a:rPr>
                  <a:t>address in each </a:t>
                </a:r>
                <a:r>
                  <a:rPr lang="en-US" altLang="zh-CN" sz="1600" dirty="0" smtClean="0">
                    <a:solidFill>
                      <a:schemeClr val="bg2">
                        <a:lumMod val="10000"/>
                      </a:schemeClr>
                    </a:solidFill>
                    <a:latin typeface="Arial" pitchFamily="34" charset="0"/>
                    <a:cs typeface="Arial" pitchFamily="34" charset="0"/>
                  </a:rPr>
                  <a:t>cycle</a:t>
                </a:r>
                <a:endParaRPr lang="en-US" sz="1600" dirty="0" smtClean="0">
                  <a:solidFill>
                    <a:schemeClr val="bg2">
                      <a:lumMod val="10000"/>
                    </a:schemeClr>
                  </a:solidFill>
                  <a:latin typeface="Arial" pitchFamily="34" charset="0"/>
                  <a:cs typeface="Arial" pitchFamily="34" charset="0"/>
                </a:endParaRPr>
              </a:p>
              <a:p>
                <a:r>
                  <a:rPr lang="en-US" sz="1800" dirty="0" smtClean="0">
                    <a:solidFill>
                      <a:schemeClr val="bg2">
                        <a:lumMod val="10000"/>
                      </a:schemeClr>
                    </a:solidFill>
                    <a:latin typeface="Arial" pitchFamily="34" charset="0"/>
                    <a:cs typeface="Arial" pitchFamily="34" charset="0"/>
                  </a:rPr>
                  <a:t>Data Remapping</a:t>
                </a:r>
                <a:r>
                  <a:rPr lang="en-US" sz="2000" dirty="0" smtClean="0">
                    <a:solidFill>
                      <a:schemeClr val="bg2">
                        <a:lumMod val="10000"/>
                      </a:schemeClr>
                    </a:solidFill>
                    <a:latin typeface="Arial" pitchFamily="34" charset="0"/>
                    <a:cs typeface="Arial" pitchFamily="34" charset="0"/>
                  </a:rPr>
                  <a:t>:</a:t>
                </a:r>
              </a:p>
              <a:p>
                <a:pPr lvl="1">
                  <a:buFont typeface="Arial" panose="020B0604020202020204" pitchFamily="34" charset="0"/>
                  <a:buChar char="•"/>
                </a:pPr>
                <a:r>
                  <a:rPr lang="en-US" altLang="zh-CN" sz="1600" dirty="0">
                    <a:solidFill>
                      <a:schemeClr val="bg2">
                        <a:lumMod val="10000"/>
                      </a:schemeClr>
                    </a:solidFill>
                    <a:latin typeface="Arial" pitchFamily="34" charset="0"/>
                    <a:cs typeface="Arial" pitchFamily="34" charset="0"/>
                  </a:rPr>
                  <a:t>P</a:t>
                </a:r>
                <a:r>
                  <a:rPr lang="en-US" altLang="zh-CN" sz="1600" dirty="0" smtClean="0">
                    <a:solidFill>
                      <a:schemeClr val="bg2">
                        <a:lumMod val="10000"/>
                      </a:schemeClr>
                    </a:solidFill>
                    <a:latin typeface="Arial" pitchFamily="34" charset="0"/>
                    <a:cs typeface="Arial" pitchFamily="34" charset="0"/>
                  </a:rPr>
                  <a:t>ermutation matrix </a:t>
                </a:r>
                <a:r>
                  <a:rPr lang="en-US" altLang="zh-CN" sz="1600" i="0" dirty="0" smtClean="0">
                    <a:solidFill>
                      <a:schemeClr val="bg2">
                        <a:lumMod val="10000"/>
                      </a:schemeClr>
                    </a:solidFill>
                    <a:latin typeface="Cambria Math"/>
                    <a:cs typeface="Arial" pitchFamily="34" charset="0"/>
                  </a:rPr>
                  <a:t>𝑃</a:t>
                </a:r>
                <a:r>
                  <a:rPr lang="en-US" sz="1600" dirty="0" smtClean="0">
                    <a:solidFill>
                      <a:schemeClr val="bg2">
                        <a:lumMod val="10000"/>
                      </a:schemeClr>
                    </a:solidFill>
                    <a:latin typeface="Arial" pitchFamily="34" charset="0"/>
                    <a:cs typeface="Arial" pitchFamily="34" charset="0"/>
                  </a:rPr>
                  <a:t> to represent permutation in time </a:t>
                </a:r>
              </a:p>
              <a:p>
                <a:pPr lvl="1">
                  <a:buFont typeface="Arial" panose="020B0604020202020204" pitchFamily="34" charset="0"/>
                  <a:buChar char="•"/>
                </a:pPr>
                <a:r>
                  <a:rPr lang="en-US" sz="1600" dirty="0" smtClean="0">
                    <a:solidFill>
                      <a:schemeClr val="bg2">
                        <a:lumMod val="10000"/>
                      </a:schemeClr>
                    </a:solidFill>
                    <a:latin typeface="Arial" pitchFamily="34" charset="0"/>
                    <a:cs typeface="Arial" pitchFamily="34" charset="0"/>
                  </a:rPr>
                  <a:t>For</a:t>
                </a:r>
                <a:r>
                  <a:rPr lang="en-US" sz="1600" dirty="0" smtClean="0">
                    <a:solidFill>
                      <a:schemeClr val="bg2">
                        <a:lumMod val="10000"/>
                      </a:schemeClr>
                    </a:solidFill>
                    <a:cs typeface="Arial" pitchFamily="34" charset="0"/>
                  </a:rPr>
                  <a:t> </a:t>
                </a:r>
                <a:r>
                  <a:rPr lang="en-US" sz="1600" i="0" dirty="0">
                    <a:solidFill>
                      <a:schemeClr val="bg2">
                        <a:lumMod val="10000"/>
                      </a:schemeClr>
                    </a:solidFill>
                    <a:latin typeface="Cambria Math"/>
                    <a:cs typeface="Arial" pitchFamily="34" charset="0"/>
                  </a:rPr>
                  <a:t>𝑖</a:t>
                </a:r>
                <a:r>
                  <a:rPr lang="en-US" sz="1600" dirty="0" err="1">
                    <a:solidFill>
                      <a:schemeClr val="bg2">
                        <a:lumMod val="10000"/>
                      </a:schemeClr>
                    </a:solidFill>
                    <a:latin typeface="Arial" pitchFamily="34" charset="0"/>
                    <a:cs typeface="Arial" pitchFamily="34" charset="0"/>
                  </a:rPr>
                  <a:t>th</a:t>
                </a:r>
                <a:r>
                  <a:rPr lang="en-US" sz="1600" dirty="0">
                    <a:solidFill>
                      <a:schemeClr val="bg2">
                        <a:lumMod val="10000"/>
                      </a:schemeClr>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permutation, </a:t>
                </a:r>
                <a:r>
                  <a:rPr lang="en-US" altLang="zh-CN" sz="1600" dirty="0" smtClean="0">
                    <a:solidFill>
                      <a:schemeClr val="bg2">
                        <a:lumMod val="10000"/>
                      </a:schemeClr>
                    </a:solidFill>
                    <a:latin typeface="Arial" pitchFamily="34" charset="0"/>
                    <a:cs typeface="Arial" pitchFamily="34" charset="0"/>
                  </a:rPr>
                  <a:t>in </a:t>
                </a:r>
                <a:r>
                  <a:rPr lang="en-US" altLang="zh-CN" sz="1600" dirty="0">
                    <a:solidFill>
                      <a:schemeClr val="bg2">
                        <a:lumMod val="10000"/>
                      </a:schemeClr>
                    </a:solidFill>
                    <a:latin typeface="Arial" pitchFamily="34" charset="0"/>
                    <a:cs typeface="Arial" pitchFamily="34" charset="0"/>
                  </a:rPr>
                  <a:t>cycle </a:t>
                </a:r>
                <a:r>
                  <a:rPr lang="en-US" altLang="zh-CN" sz="1600" i="0" dirty="0">
                    <a:solidFill>
                      <a:schemeClr val="bg2">
                        <a:lumMod val="10000"/>
                      </a:schemeClr>
                    </a:solidFill>
                    <a:latin typeface="Cambria Math"/>
                    <a:cs typeface="Arial" pitchFamily="34" charset="0"/>
                  </a:rPr>
                  <a:t>𝑗</a:t>
                </a:r>
                <a:r>
                  <a:rPr lang="en-US" sz="1600" dirty="0" smtClean="0">
                    <a:solidFill>
                      <a:schemeClr val="bg2">
                        <a:lumMod val="10000"/>
                      </a:schemeClr>
                    </a:solidFill>
                    <a:latin typeface="Arial" pitchFamily="34" charset="0"/>
                    <a:cs typeface="Arial" pitchFamily="34" charset="0"/>
                  </a:rPr>
                  <a:t>, </a:t>
                </a:r>
                <a:r>
                  <a:rPr lang="en-US" altLang="zh-CN" sz="1600" i="0" dirty="0">
                    <a:solidFill>
                      <a:schemeClr val="bg2">
                        <a:lumMod val="10000"/>
                      </a:schemeClr>
                    </a:solidFill>
                    <a:latin typeface="Cambria Math"/>
                    <a:cs typeface="Arial" pitchFamily="34" charset="0"/>
                  </a:rPr>
                  <a:t>𝐴_(𝑖−1)</a:t>
                </a:r>
                <a:r>
                  <a:rPr lang="en-US" altLang="zh-CN" sz="1600" dirty="0">
                    <a:solidFill>
                      <a:schemeClr val="bg2">
                        <a:lumMod val="10000"/>
                      </a:schemeClr>
                    </a:solidFill>
                    <a:latin typeface="Arial" pitchFamily="34" charset="0"/>
                    <a:cs typeface="Arial" pitchFamily="34" charset="0"/>
                  </a:rPr>
                  <a:t>[</a:t>
                </a:r>
                <a:r>
                  <a:rPr lang="en-US" altLang="zh-CN" sz="1600" i="0" dirty="0">
                    <a:solidFill>
                      <a:schemeClr val="bg2">
                        <a:lumMod val="10000"/>
                      </a:schemeClr>
                    </a:solidFill>
                    <a:latin typeface="Cambria Math"/>
                    <a:cs typeface="Arial" pitchFamily="34" charset="0"/>
                  </a:rPr>
                  <a:t>𝑗</a:t>
                </a:r>
                <a:r>
                  <a:rPr lang="en-US" altLang="zh-CN" sz="1600" dirty="0">
                    <a:solidFill>
                      <a:schemeClr val="bg2">
                        <a:lumMod val="10000"/>
                      </a:schemeClr>
                    </a:solidFill>
                    <a:latin typeface="Arial" pitchFamily="34" charset="0"/>
                    <a:cs typeface="Arial" pitchFamily="34" charset="0"/>
                  </a:rPr>
                  <a:t>] </a:t>
                </a:r>
                <a:r>
                  <a:rPr lang="en-US" altLang="zh-CN" sz="1600" dirty="0" smtClean="0">
                    <a:solidFill>
                      <a:schemeClr val="bg2">
                        <a:lumMod val="10000"/>
                      </a:schemeClr>
                    </a:solidFill>
                    <a:latin typeface="Arial" pitchFamily="34" charset="0"/>
                    <a:cs typeface="Arial" pitchFamily="34" charset="0"/>
                  </a:rPr>
                  <a:t>is the address</a:t>
                </a:r>
              </a:p>
              <a:p>
                <a:pPr lvl="1">
                  <a:buFont typeface="Arial" panose="020B0604020202020204" pitchFamily="34" charset="0"/>
                  <a:buChar char="•"/>
                </a:pPr>
                <a:r>
                  <a:rPr lang="en-US" sz="1600" dirty="0" smtClean="0">
                    <a:solidFill>
                      <a:schemeClr val="bg2">
                        <a:lumMod val="10000"/>
                      </a:schemeClr>
                    </a:solidFill>
                    <a:latin typeface="Arial" pitchFamily="34" charset="0"/>
                    <a:cs typeface="Arial" pitchFamily="34" charset="0"/>
                  </a:rPr>
                  <a:t>There always exist a constant </a:t>
                </a:r>
                <a:r>
                  <a:rPr lang="en-US" sz="1600" i="0" dirty="0">
                    <a:solidFill>
                      <a:schemeClr val="bg2">
                        <a:lumMod val="10000"/>
                      </a:schemeClr>
                    </a:solidFill>
                    <a:latin typeface="Cambria Math"/>
                    <a:cs typeface="Arial" pitchFamily="34" charset="0"/>
                  </a:rPr>
                  <a:t>𝑞</a:t>
                </a:r>
                <a:r>
                  <a:rPr lang="en-US" sz="1600" dirty="0">
                    <a:solidFill>
                      <a:schemeClr val="bg2">
                        <a:lumMod val="10000"/>
                      </a:schemeClr>
                    </a:solidFill>
                    <a:cs typeface="Arial" pitchFamily="34" charset="0"/>
                  </a:rPr>
                  <a:t>  </a:t>
                </a:r>
                <a:r>
                  <a:rPr lang="en-US" sz="1600" dirty="0">
                    <a:solidFill>
                      <a:schemeClr val="bg2">
                        <a:lumMod val="10000"/>
                      </a:schemeClr>
                    </a:solidFill>
                    <a:latin typeface="Arial" panose="020B0604020202020204" pitchFamily="34" charset="0"/>
                    <a:cs typeface="Arial" panose="020B0604020202020204" pitchFamily="34" charset="0"/>
                  </a:rPr>
                  <a:t>such that </a:t>
                </a:r>
                <a:r>
                  <a:rPr lang="en-US" sz="1600" dirty="0">
                    <a:solidFill>
                      <a:schemeClr val="bg2">
                        <a:lumMod val="10000"/>
                      </a:schemeClr>
                    </a:solidFill>
                    <a:cs typeface="Arial" pitchFamily="34" charset="0"/>
                  </a:rPr>
                  <a:t> </a:t>
                </a:r>
                <a:r>
                  <a:rPr lang="en-US" sz="1600" i="0" dirty="0">
                    <a:solidFill>
                      <a:schemeClr val="bg2">
                        <a:lumMod val="10000"/>
                      </a:schemeClr>
                    </a:solidFill>
                    <a:latin typeface="Cambria Math"/>
                    <a:cs typeface="Arial" pitchFamily="34" charset="0"/>
                  </a:rPr>
                  <a:t>𝑃^(𝑞+1)=𝐼,</a:t>
                </a:r>
                <a:endParaRPr lang="en-US" sz="1600" dirty="0" smtClean="0">
                  <a:solidFill>
                    <a:schemeClr val="bg2">
                      <a:lumMod val="10000"/>
                    </a:schemeClr>
                  </a:solidFill>
                  <a:latin typeface="Cambria Math"/>
                  <a:cs typeface="Arial" pitchFamily="34" charset="0"/>
                </a:endParaRPr>
              </a:p>
              <a:p>
                <a:pPr marL="457200" lvl="1" indent="0">
                  <a:buNone/>
                </a:pPr>
                <a:r>
                  <a:rPr lang="en-US" sz="1600" dirty="0" smtClean="0">
                    <a:solidFill>
                      <a:schemeClr val="tx1">
                        <a:lumMod val="50000"/>
                      </a:schemeClr>
                    </a:solidFill>
                    <a:latin typeface="Arial" panose="020B0604020202020204" pitchFamily="34" charset="0"/>
                    <a:ea typeface="Cambria Math"/>
                    <a:cs typeface="Arial" panose="020B0604020202020204" pitchFamily="34" charset="0"/>
                  </a:rPr>
                  <a:t>     </a:t>
                </a:r>
                <a:r>
                  <a:rPr lang="en-US" sz="1600" dirty="0" smtClean="0">
                    <a:solidFill>
                      <a:schemeClr val="bg2">
                        <a:lumMod val="10000"/>
                      </a:schemeClr>
                    </a:solidFill>
                    <a:latin typeface="Arial" panose="020B0604020202020204" pitchFamily="34" charset="0"/>
                    <a:ea typeface="Cambria Math"/>
                    <a:cs typeface="Arial" panose="020B0604020202020204" pitchFamily="34" charset="0"/>
                  </a:rPr>
                  <a:t>and</a:t>
                </a:r>
                <a:r>
                  <a:rPr lang="en-US" sz="1800" dirty="0" smtClean="0">
                    <a:solidFill>
                      <a:srgbClr val="FF0000"/>
                    </a:solidFill>
                    <a:ea typeface="Cambria Math"/>
                    <a:cs typeface="Arial" pitchFamily="34" charset="0"/>
                  </a:rPr>
                  <a:t> </a:t>
                </a:r>
                <a:r>
                  <a:rPr lang="en-US" sz="1800" i="0" dirty="0">
                    <a:solidFill>
                      <a:schemeClr val="tx1"/>
                    </a:solidFill>
                    <a:latin typeface="Cambria Math"/>
                    <a:ea typeface="Cambria Math"/>
                    <a:cs typeface="Arial" pitchFamily="34" charset="0"/>
                  </a:rPr>
                  <a:t>𝐴</a:t>
                </a:r>
                <a:r>
                  <a:rPr lang="en-US" sz="1800" i="0" dirty="0" smtClean="0">
                    <a:solidFill>
                      <a:schemeClr val="tx1"/>
                    </a:solidFill>
                    <a:latin typeface="Cambria Math"/>
                    <a:ea typeface="Cambria Math"/>
                    <a:cs typeface="Arial" pitchFamily="34" charset="0"/>
                  </a:rPr>
                  <a:t>_</a:t>
                </a:r>
                <a:r>
                  <a:rPr lang="en-US" sz="1800" i="0" dirty="0">
                    <a:solidFill>
                      <a:schemeClr val="tx1"/>
                    </a:solidFill>
                    <a:latin typeface="Cambria Math"/>
                    <a:ea typeface="Cambria Math"/>
                    <a:cs typeface="Arial" pitchFamily="34" charset="0"/>
                  </a:rPr>
                  <a:t>𝑞×</a:t>
                </a:r>
                <a:r>
                  <a:rPr lang="en-US" sz="1800" i="0" dirty="0">
                    <a:solidFill>
                      <a:schemeClr val="tx1"/>
                    </a:solidFill>
                    <a:latin typeface="Cambria Math"/>
                    <a:cs typeface="Arial" pitchFamily="34" charset="0"/>
                  </a:rPr>
                  <a:t>𝑃</a:t>
                </a:r>
                <a:r>
                  <a:rPr lang="en-US" sz="1800" i="0" dirty="0" smtClean="0">
                    <a:solidFill>
                      <a:schemeClr val="bg2">
                        <a:lumMod val="10000"/>
                      </a:schemeClr>
                    </a:solidFill>
                    <a:latin typeface="Cambria Math"/>
                    <a:ea typeface="Cambria Math"/>
                    <a:cs typeface="Arial" pitchFamily="34" charset="0"/>
                  </a:rPr>
                  <a:t>=</a:t>
                </a:r>
                <a:r>
                  <a:rPr lang="en-US" sz="1800" i="0" dirty="0">
                    <a:solidFill>
                      <a:schemeClr val="bg2">
                        <a:lumMod val="10000"/>
                      </a:schemeClr>
                    </a:solidFill>
                    <a:latin typeface="Cambria Math"/>
                    <a:ea typeface="Cambria Math"/>
                    <a:cs typeface="Arial" pitchFamily="34" charset="0"/>
                  </a:rPr>
                  <a:t>〖𝐴_(𝑞−1)×𝑃〗^2=…=〖𝐴_0×𝑃〗^(𝑞+1)</a:t>
                </a:r>
                <a:r>
                  <a:rPr lang="en-US" sz="1800" i="0" dirty="0" smtClean="0">
                    <a:solidFill>
                      <a:schemeClr val="tx1"/>
                    </a:solidFill>
                    <a:latin typeface="Cambria Math"/>
                    <a:ea typeface="Cambria Math"/>
                    <a:cs typeface="Arial" pitchFamily="34" charset="0"/>
                  </a:rPr>
                  <a:t>=</a:t>
                </a:r>
                <a:r>
                  <a:rPr lang="en-US" sz="1800" i="0" dirty="0">
                    <a:solidFill>
                      <a:schemeClr val="tx1"/>
                    </a:solidFill>
                    <a:latin typeface="Cambria Math"/>
                    <a:ea typeface="Cambria Math"/>
                    <a:cs typeface="Arial" pitchFamily="34" charset="0"/>
                  </a:rPr>
                  <a:t>𝐴_0</a:t>
                </a:r>
                <a:endParaRPr lang="en-US" sz="1800" dirty="0" smtClean="0">
                  <a:solidFill>
                    <a:schemeClr val="tx1"/>
                  </a:solidFill>
                  <a:ea typeface="Cambria Math"/>
                  <a:cs typeface="Arial" pitchFamily="34" charset="0"/>
                </a:endParaRPr>
              </a:p>
              <a:p>
                <a:pPr marL="457200" lvl="1" indent="-457200">
                  <a:buNone/>
                </a:pPr>
                <a:r>
                  <a:rPr lang="en-US" sz="1600" b="1" dirty="0" smtClean="0">
                    <a:solidFill>
                      <a:schemeClr val="bg2">
                        <a:lumMod val="10000"/>
                      </a:schemeClr>
                    </a:solidFill>
                    <a:latin typeface="Arial" pitchFamily="34" charset="0"/>
                    <a:cs typeface="Arial" pitchFamily="34" charset="0"/>
                  </a:rPr>
                  <a:t>Theorem 4</a:t>
                </a:r>
                <a:r>
                  <a:rPr lang="en-US" sz="1600" dirty="0" smtClean="0">
                    <a:solidFill>
                      <a:schemeClr val="bg2">
                        <a:lumMod val="10000"/>
                      </a:schemeClr>
                    </a:solidFill>
                    <a:latin typeface="Arial" pitchFamily="34" charset="0"/>
                    <a:cs typeface="Arial" pitchFamily="34" charset="0"/>
                  </a:rPr>
                  <a:t>: </a:t>
                </a:r>
              </a:p>
              <a:p>
                <a:pPr marL="0" indent="0">
                  <a:buNone/>
                </a:pPr>
                <a:r>
                  <a:rPr lang="en-US" sz="1600" dirty="0">
                    <a:solidFill>
                      <a:schemeClr val="bg2">
                        <a:lumMod val="10000"/>
                      </a:schemeClr>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           For streaming stride permutation, a </a:t>
                </a:r>
                <a:r>
                  <a:rPr lang="en-US" sz="1600" b="1" dirty="0">
                    <a:solidFill>
                      <a:srgbClr val="080808"/>
                    </a:solidFill>
                    <a:latin typeface="Arial" pitchFamily="34" charset="0"/>
                    <a:cs typeface="Arial" pitchFamily="34" charset="0"/>
                  </a:rPr>
                  <a:t>constant </a:t>
                </a:r>
                <a:r>
                  <a:rPr lang="en-US" sz="1600" b="1" dirty="0" smtClean="0">
                    <a:solidFill>
                      <a:srgbClr val="080808"/>
                    </a:solidFill>
                    <a:latin typeface="Arial" pitchFamily="34" charset="0"/>
                    <a:cs typeface="Arial" pitchFamily="34" charset="0"/>
                  </a:rPr>
                  <a:t>number</a:t>
                </a:r>
                <a:endParaRPr lang="en-US" sz="1600" dirty="0">
                  <a:solidFill>
                    <a:srgbClr val="FF0000"/>
                  </a:solidFill>
                  <a:latin typeface="Arial" pitchFamily="34" charset="0"/>
                  <a:cs typeface="Arial" pitchFamily="34" charset="0"/>
                </a:endParaRPr>
              </a:p>
              <a:p>
                <a:pPr marL="0" indent="0">
                  <a:buNone/>
                </a:pPr>
                <a:r>
                  <a:rPr lang="en-US" sz="1600" dirty="0">
                    <a:solidFill>
                      <a:srgbClr val="FF0000"/>
                    </a:solidFill>
                    <a:latin typeface="Arial" pitchFamily="34" charset="0"/>
                    <a:cs typeface="Arial" pitchFamily="34" charset="0"/>
                  </a:rPr>
                  <a:t>	 </a:t>
                </a:r>
                <a:r>
                  <a:rPr lang="en-US" sz="1600" dirty="0" smtClean="0">
                    <a:solidFill>
                      <a:srgbClr val="FF0000"/>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of </a:t>
                </a:r>
                <a:r>
                  <a:rPr lang="en-US" sz="1600" dirty="0">
                    <a:solidFill>
                      <a:schemeClr val="bg2">
                        <a:lumMod val="10000"/>
                      </a:schemeClr>
                    </a:solidFill>
                    <a:latin typeface="Arial" pitchFamily="34" charset="0"/>
                    <a:cs typeface="Arial" pitchFamily="34" charset="0"/>
                  </a:rPr>
                  <a:t>address sequences </a:t>
                </a:r>
                <a:r>
                  <a:rPr lang="en-US" sz="1600" dirty="0" smtClean="0">
                    <a:solidFill>
                      <a:schemeClr val="bg2">
                        <a:lumMod val="10000"/>
                      </a:schemeClr>
                    </a:solidFill>
                    <a:latin typeface="Arial" pitchFamily="34" charset="0"/>
                    <a:cs typeface="Arial" pitchFamily="34" charset="0"/>
                  </a:rPr>
                  <a:t>need to </a:t>
                </a:r>
                <a:r>
                  <a:rPr lang="en-US" sz="1600" dirty="0">
                    <a:solidFill>
                      <a:schemeClr val="bg2">
                        <a:lumMod val="10000"/>
                      </a:schemeClr>
                    </a:solidFill>
                    <a:latin typeface="Arial" pitchFamily="34" charset="0"/>
                    <a:cs typeface="Arial" pitchFamily="34" charset="0"/>
                  </a:rPr>
                  <a:t>be </a:t>
                </a:r>
                <a:r>
                  <a:rPr lang="en-US" sz="1600" dirty="0" smtClean="0">
                    <a:solidFill>
                      <a:schemeClr val="bg2">
                        <a:lumMod val="10000"/>
                      </a:schemeClr>
                    </a:solidFill>
                    <a:latin typeface="Arial" pitchFamily="34" charset="0"/>
                    <a:cs typeface="Arial" pitchFamily="34" charset="0"/>
                  </a:rPr>
                  <a:t>generated</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C5B2375A-C00A-4A5F-93BE-FD3EF3F9AD2B}" type="slidenum">
              <a:rPr lang="en-US" smtClean="0"/>
              <a:t>27</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slides show the LUT consumption of our design and the baselines for various 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Compared to the design in [8], our design reduces the LUT consumption by </a:t>
                </a:r>
                <a:r>
                  <a:rPr lang="en-US" altLang="zh-CN" sz="1200" dirty="0" smtClean="0">
                    <a:solidFill>
                      <a:srgbClr val="EEECE1">
                        <a:lumMod val="10000"/>
                      </a:srgbClr>
                    </a:solidFill>
                    <a:latin typeface="Arial" pitchFamily="34" charset="0"/>
                    <a:cs typeface="Arial" pitchFamily="34" charset="0"/>
                  </a:rPr>
                  <a:t>27.3%~75.8%</a:t>
                </a:r>
                <a:r>
                  <a:rPr lang="en-US" baseline="0" dirty="0" smtClean="0"/>
                  <a:t> benefiting from our mapping approach.</a:t>
                </a:r>
              </a:p>
              <a:p>
                <a:endParaRPr lang="en-US" baseline="0" dirty="0" smtClean="0"/>
              </a:p>
              <a:p>
                <a:r>
                  <a:rPr lang="en-US" baseline="0" dirty="0" smtClean="0"/>
                  <a:t>As the design in [9] uses distributed RAM for memory implementation, our design uses </a:t>
                </a:r>
                <a:r>
                  <a:rPr lang="en-US" altLang="zh-CN" sz="1200" dirty="0" smtClean="0">
                    <a:solidFill>
                      <a:srgbClr val="EEECE1">
                        <a:lumMod val="10000"/>
                      </a:srgbClr>
                    </a:solidFill>
                    <a:latin typeface="Arial" pitchFamily="34" charset="0"/>
                    <a:cs typeface="Arial" pitchFamily="34" charset="0"/>
                  </a:rPr>
                  <a:t>42.2%~92.3% less LUTs compared with [9]</a:t>
                </a:r>
                <a:endParaRPr lang="en-US" baseline="0" dirty="0" smtClean="0"/>
              </a:p>
              <a:p>
                <a:endParaRPr lang="en-US" baseline="0" dirty="0" smtClean="0"/>
              </a:p>
            </p:txBody>
          </p:sp>
        </mc:Choice>
        <mc:Fallback xmlns="">
          <p:sp>
            <p:nvSpPr>
              <p:cNvPr id="3" name="Notes Placeholder 2"/>
              <p:cNvSpPr>
                <a:spLocks noGrp="1"/>
              </p:cNvSpPr>
              <p:nvPr>
                <p:ph type="body" idx="1"/>
              </p:nvPr>
            </p:nvSpPr>
            <p:spPr/>
            <p:txBody>
              <a:bodyPr/>
              <a:lstStyle/>
              <a:p>
                <a:r>
                  <a:rPr lang="en-US" baseline="0" dirty="0" smtClean="0"/>
                  <a:t>In the second stage of SPN, memory power consumption issue</a:t>
                </a:r>
              </a:p>
              <a:p>
                <a:endParaRPr lang="en-US" baseline="0" dirty="0" smtClean="0"/>
              </a:p>
              <a:p>
                <a:r>
                  <a:rPr lang="en-US" altLang="zh-CN" sz="2000" dirty="0" smtClean="0">
                    <a:solidFill>
                      <a:schemeClr val="bg2">
                        <a:lumMod val="10000"/>
                      </a:schemeClr>
                    </a:solidFill>
                    <a:latin typeface="Arial" pitchFamily="34" charset="0"/>
                    <a:cs typeface="Arial" pitchFamily="34" charset="0"/>
                  </a:rPr>
                  <a:t>Solution: </a:t>
                </a:r>
                <a:r>
                  <a:rPr lang="en-US" altLang="zh-CN" sz="1800" dirty="0">
                    <a:solidFill>
                      <a:schemeClr val="bg2">
                        <a:lumMod val="10000"/>
                      </a:schemeClr>
                    </a:solidFill>
                    <a:latin typeface="Arial" pitchFamily="34" charset="0"/>
                    <a:cs typeface="Arial" pitchFamily="34" charset="0"/>
                  </a:rPr>
                  <a:t>data remapping </a:t>
                </a:r>
                <a:r>
                  <a:rPr lang="en-US" altLang="zh-CN" sz="1800" dirty="0" smtClean="0">
                    <a:solidFill>
                      <a:schemeClr val="bg2">
                        <a:lumMod val="10000"/>
                      </a:schemeClr>
                    </a:solidFill>
                    <a:latin typeface="Arial" pitchFamily="34" charset="0"/>
                    <a:cs typeface="Arial" pitchFamily="34" charset="0"/>
                  </a:rPr>
                  <a:t>technique</a:t>
                </a:r>
                <a:endParaRPr lang="en-US" sz="1800" dirty="0">
                  <a:solidFill>
                    <a:schemeClr val="bg2">
                      <a:lumMod val="10000"/>
                    </a:schemeClr>
                  </a:solidFill>
                  <a:latin typeface="Arial" pitchFamily="34" charset="0"/>
                  <a:cs typeface="Arial" pitchFamily="34" charset="0"/>
                </a:endParaRPr>
              </a:p>
              <a:p>
                <a:pPr lvl="1">
                  <a:spcBef>
                    <a:spcPts val="600"/>
                  </a:spcBef>
                </a:pPr>
                <a:r>
                  <a:rPr lang="en-US" sz="1600" dirty="0">
                    <a:solidFill>
                      <a:schemeClr val="bg2">
                        <a:lumMod val="10000"/>
                      </a:schemeClr>
                    </a:solidFill>
                    <a:latin typeface="Arial" pitchFamily="34" charset="0"/>
                    <a:cs typeface="Arial" pitchFamily="34" charset="0"/>
                  </a:rPr>
                  <a:t>Use </a:t>
                </a:r>
                <a:r>
                  <a:rPr lang="en-US" sz="1600" dirty="0" smtClean="0">
                    <a:solidFill>
                      <a:schemeClr val="bg2">
                        <a:lumMod val="10000"/>
                      </a:schemeClr>
                    </a:solidFill>
                    <a:latin typeface="Arial" pitchFamily="34" charset="0"/>
                    <a:cs typeface="Arial" pitchFamily="34" charset="0"/>
                  </a:rPr>
                  <a:t>single-port memory blocks in stage 1 of the permutation block</a:t>
                </a:r>
                <a:endParaRPr lang="en-US" sz="1600" dirty="0">
                  <a:solidFill>
                    <a:schemeClr val="bg2">
                      <a:lumMod val="10000"/>
                    </a:schemeClr>
                  </a:solidFill>
                  <a:latin typeface="Arial" pitchFamily="34" charset="0"/>
                  <a:cs typeface="Arial" pitchFamily="34" charset="0"/>
                </a:endParaRPr>
              </a:p>
              <a:p>
                <a:pPr lvl="1"/>
                <a:r>
                  <a:rPr lang="en-US" sz="1600" dirty="0">
                    <a:solidFill>
                      <a:schemeClr val="bg2">
                        <a:lumMod val="10000"/>
                      </a:schemeClr>
                    </a:solidFill>
                    <a:latin typeface="Arial" pitchFamily="34" charset="0"/>
                    <a:cs typeface="Arial" pitchFamily="34" charset="0"/>
                  </a:rPr>
                  <a:t>Use the same address for memory read and </a:t>
                </a:r>
                <a:r>
                  <a:rPr lang="en-US" sz="1600" dirty="0" smtClean="0">
                    <a:solidFill>
                      <a:schemeClr val="bg2">
                        <a:lumMod val="10000"/>
                      </a:schemeClr>
                    </a:solidFill>
                    <a:latin typeface="Arial" pitchFamily="34" charset="0"/>
                    <a:cs typeface="Arial" pitchFamily="34" charset="0"/>
                  </a:rPr>
                  <a:t>write </a:t>
                </a:r>
                <a:endParaRPr lang="en-US" sz="1600" dirty="0">
                  <a:solidFill>
                    <a:schemeClr val="bg2">
                      <a:lumMod val="10000"/>
                    </a:schemeClr>
                  </a:solidFill>
                  <a:latin typeface="Arial" pitchFamily="34" charset="0"/>
                  <a:cs typeface="Arial" pitchFamily="34" charset="0"/>
                </a:endParaRPr>
              </a:p>
              <a:p>
                <a:pPr lvl="1"/>
                <a:r>
                  <a:rPr lang="en-US" altLang="zh-CN" sz="1600" dirty="0" smtClean="0">
                    <a:solidFill>
                      <a:schemeClr val="bg2">
                        <a:lumMod val="10000"/>
                      </a:schemeClr>
                    </a:solidFill>
                    <a:latin typeface="Arial" pitchFamily="34" charset="0"/>
                    <a:cs typeface="Arial" pitchFamily="34" charset="0"/>
                  </a:rPr>
                  <a:t>Logic </a:t>
                </a:r>
                <a:r>
                  <a:rPr lang="en-US" altLang="zh-CN" sz="1600" dirty="0">
                    <a:solidFill>
                      <a:schemeClr val="bg2">
                        <a:lumMod val="10000"/>
                      </a:schemeClr>
                    </a:solidFill>
                    <a:latin typeface="Arial" pitchFamily="34" charset="0"/>
                    <a:cs typeface="Arial" pitchFamily="34" charset="0"/>
                  </a:rPr>
                  <a:t>to update the </a:t>
                </a:r>
                <a:r>
                  <a:rPr lang="en-US" altLang="zh-CN" sz="1600" dirty="0" smtClean="0">
                    <a:solidFill>
                      <a:schemeClr val="bg2">
                        <a:lumMod val="10000"/>
                      </a:schemeClr>
                    </a:solidFill>
                    <a:latin typeface="Arial" pitchFamily="34" charset="0"/>
                    <a:cs typeface="Arial" pitchFamily="34" charset="0"/>
                  </a:rPr>
                  <a:t>memory access </a:t>
                </a:r>
                <a:r>
                  <a:rPr lang="en-US" altLang="zh-CN" sz="1600" dirty="0">
                    <a:solidFill>
                      <a:schemeClr val="bg2">
                        <a:lumMod val="10000"/>
                      </a:schemeClr>
                    </a:solidFill>
                    <a:latin typeface="Arial" pitchFamily="34" charset="0"/>
                    <a:cs typeface="Arial" pitchFamily="34" charset="0"/>
                  </a:rPr>
                  <a:t>address in each </a:t>
                </a:r>
                <a:r>
                  <a:rPr lang="en-US" altLang="zh-CN" sz="1600" dirty="0" smtClean="0">
                    <a:solidFill>
                      <a:schemeClr val="bg2">
                        <a:lumMod val="10000"/>
                      </a:schemeClr>
                    </a:solidFill>
                    <a:latin typeface="Arial" pitchFamily="34" charset="0"/>
                    <a:cs typeface="Arial" pitchFamily="34" charset="0"/>
                  </a:rPr>
                  <a:t>cycle</a:t>
                </a:r>
                <a:endParaRPr lang="en-US" sz="1600" dirty="0" smtClean="0">
                  <a:solidFill>
                    <a:schemeClr val="bg2">
                      <a:lumMod val="10000"/>
                    </a:schemeClr>
                  </a:solidFill>
                  <a:latin typeface="Arial" pitchFamily="34" charset="0"/>
                  <a:cs typeface="Arial" pitchFamily="34" charset="0"/>
                </a:endParaRPr>
              </a:p>
              <a:p>
                <a:r>
                  <a:rPr lang="en-US" sz="1800" dirty="0" smtClean="0">
                    <a:solidFill>
                      <a:schemeClr val="bg2">
                        <a:lumMod val="10000"/>
                      </a:schemeClr>
                    </a:solidFill>
                    <a:latin typeface="Arial" pitchFamily="34" charset="0"/>
                    <a:cs typeface="Arial" pitchFamily="34" charset="0"/>
                  </a:rPr>
                  <a:t>Data Remapping</a:t>
                </a:r>
                <a:r>
                  <a:rPr lang="en-US" sz="2000" dirty="0" smtClean="0">
                    <a:solidFill>
                      <a:schemeClr val="bg2">
                        <a:lumMod val="10000"/>
                      </a:schemeClr>
                    </a:solidFill>
                    <a:latin typeface="Arial" pitchFamily="34" charset="0"/>
                    <a:cs typeface="Arial" pitchFamily="34" charset="0"/>
                  </a:rPr>
                  <a:t>:</a:t>
                </a:r>
              </a:p>
              <a:p>
                <a:pPr lvl="1">
                  <a:buFont typeface="Arial" panose="020B0604020202020204" pitchFamily="34" charset="0"/>
                  <a:buChar char="•"/>
                </a:pPr>
                <a:r>
                  <a:rPr lang="en-US" altLang="zh-CN" sz="1600" dirty="0">
                    <a:solidFill>
                      <a:schemeClr val="bg2">
                        <a:lumMod val="10000"/>
                      </a:schemeClr>
                    </a:solidFill>
                    <a:latin typeface="Arial" pitchFamily="34" charset="0"/>
                    <a:cs typeface="Arial" pitchFamily="34" charset="0"/>
                  </a:rPr>
                  <a:t>P</a:t>
                </a:r>
                <a:r>
                  <a:rPr lang="en-US" altLang="zh-CN" sz="1600" dirty="0" smtClean="0">
                    <a:solidFill>
                      <a:schemeClr val="bg2">
                        <a:lumMod val="10000"/>
                      </a:schemeClr>
                    </a:solidFill>
                    <a:latin typeface="Arial" pitchFamily="34" charset="0"/>
                    <a:cs typeface="Arial" pitchFamily="34" charset="0"/>
                  </a:rPr>
                  <a:t>ermutation matrix </a:t>
                </a:r>
                <a:r>
                  <a:rPr lang="en-US" altLang="zh-CN" sz="1600" i="0" dirty="0" smtClean="0">
                    <a:solidFill>
                      <a:schemeClr val="bg2">
                        <a:lumMod val="10000"/>
                      </a:schemeClr>
                    </a:solidFill>
                    <a:latin typeface="Cambria Math"/>
                    <a:cs typeface="Arial" pitchFamily="34" charset="0"/>
                  </a:rPr>
                  <a:t>𝑃</a:t>
                </a:r>
                <a:r>
                  <a:rPr lang="en-US" sz="1600" dirty="0" smtClean="0">
                    <a:solidFill>
                      <a:schemeClr val="bg2">
                        <a:lumMod val="10000"/>
                      </a:schemeClr>
                    </a:solidFill>
                    <a:latin typeface="Arial" pitchFamily="34" charset="0"/>
                    <a:cs typeface="Arial" pitchFamily="34" charset="0"/>
                  </a:rPr>
                  <a:t> to represent permutation in time </a:t>
                </a:r>
              </a:p>
              <a:p>
                <a:pPr lvl="1">
                  <a:buFont typeface="Arial" panose="020B0604020202020204" pitchFamily="34" charset="0"/>
                  <a:buChar char="•"/>
                </a:pPr>
                <a:r>
                  <a:rPr lang="en-US" sz="1600" dirty="0" smtClean="0">
                    <a:solidFill>
                      <a:schemeClr val="bg2">
                        <a:lumMod val="10000"/>
                      </a:schemeClr>
                    </a:solidFill>
                    <a:latin typeface="Arial" pitchFamily="34" charset="0"/>
                    <a:cs typeface="Arial" pitchFamily="34" charset="0"/>
                  </a:rPr>
                  <a:t>For</a:t>
                </a:r>
                <a:r>
                  <a:rPr lang="en-US" sz="1600" dirty="0" smtClean="0">
                    <a:solidFill>
                      <a:schemeClr val="bg2">
                        <a:lumMod val="10000"/>
                      </a:schemeClr>
                    </a:solidFill>
                    <a:cs typeface="Arial" pitchFamily="34" charset="0"/>
                  </a:rPr>
                  <a:t> </a:t>
                </a:r>
                <a:r>
                  <a:rPr lang="en-US" sz="1600" i="0" dirty="0">
                    <a:solidFill>
                      <a:schemeClr val="bg2">
                        <a:lumMod val="10000"/>
                      </a:schemeClr>
                    </a:solidFill>
                    <a:latin typeface="Cambria Math"/>
                    <a:cs typeface="Arial" pitchFamily="34" charset="0"/>
                  </a:rPr>
                  <a:t>𝑖</a:t>
                </a:r>
                <a:r>
                  <a:rPr lang="en-US" sz="1600" dirty="0" err="1">
                    <a:solidFill>
                      <a:schemeClr val="bg2">
                        <a:lumMod val="10000"/>
                      </a:schemeClr>
                    </a:solidFill>
                    <a:latin typeface="Arial" pitchFamily="34" charset="0"/>
                    <a:cs typeface="Arial" pitchFamily="34" charset="0"/>
                  </a:rPr>
                  <a:t>th</a:t>
                </a:r>
                <a:r>
                  <a:rPr lang="en-US" sz="1600" dirty="0">
                    <a:solidFill>
                      <a:schemeClr val="bg2">
                        <a:lumMod val="10000"/>
                      </a:schemeClr>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permutation, </a:t>
                </a:r>
                <a:r>
                  <a:rPr lang="en-US" altLang="zh-CN" sz="1600" dirty="0" smtClean="0">
                    <a:solidFill>
                      <a:schemeClr val="bg2">
                        <a:lumMod val="10000"/>
                      </a:schemeClr>
                    </a:solidFill>
                    <a:latin typeface="Arial" pitchFamily="34" charset="0"/>
                    <a:cs typeface="Arial" pitchFamily="34" charset="0"/>
                  </a:rPr>
                  <a:t>in </a:t>
                </a:r>
                <a:r>
                  <a:rPr lang="en-US" altLang="zh-CN" sz="1600" dirty="0">
                    <a:solidFill>
                      <a:schemeClr val="bg2">
                        <a:lumMod val="10000"/>
                      </a:schemeClr>
                    </a:solidFill>
                    <a:latin typeface="Arial" pitchFamily="34" charset="0"/>
                    <a:cs typeface="Arial" pitchFamily="34" charset="0"/>
                  </a:rPr>
                  <a:t>cycle </a:t>
                </a:r>
                <a:r>
                  <a:rPr lang="en-US" altLang="zh-CN" sz="1600" i="0" dirty="0">
                    <a:solidFill>
                      <a:schemeClr val="bg2">
                        <a:lumMod val="10000"/>
                      </a:schemeClr>
                    </a:solidFill>
                    <a:latin typeface="Cambria Math"/>
                    <a:cs typeface="Arial" pitchFamily="34" charset="0"/>
                  </a:rPr>
                  <a:t>𝑗</a:t>
                </a:r>
                <a:r>
                  <a:rPr lang="en-US" sz="1600" dirty="0" smtClean="0">
                    <a:solidFill>
                      <a:schemeClr val="bg2">
                        <a:lumMod val="10000"/>
                      </a:schemeClr>
                    </a:solidFill>
                    <a:latin typeface="Arial" pitchFamily="34" charset="0"/>
                    <a:cs typeface="Arial" pitchFamily="34" charset="0"/>
                  </a:rPr>
                  <a:t>, </a:t>
                </a:r>
                <a:r>
                  <a:rPr lang="en-US" altLang="zh-CN" sz="1600" i="0" dirty="0">
                    <a:solidFill>
                      <a:schemeClr val="bg2">
                        <a:lumMod val="10000"/>
                      </a:schemeClr>
                    </a:solidFill>
                    <a:latin typeface="Cambria Math"/>
                    <a:cs typeface="Arial" pitchFamily="34" charset="0"/>
                  </a:rPr>
                  <a:t>𝐴_(𝑖−1)</a:t>
                </a:r>
                <a:r>
                  <a:rPr lang="en-US" altLang="zh-CN" sz="1600" dirty="0">
                    <a:solidFill>
                      <a:schemeClr val="bg2">
                        <a:lumMod val="10000"/>
                      </a:schemeClr>
                    </a:solidFill>
                    <a:latin typeface="Arial" pitchFamily="34" charset="0"/>
                    <a:cs typeface="Arial" pitchFamily="34" charset="0"/>
                  </a:rPr>
                  <a:t>[</a:t>
                </a:r>
                <a:r>
                  <a:rPr lang="en-US" altLang="zh-CN" sz="1600" i="0" dirty="0">
                    <a:solidFill>
                      <a:schemeClr val="bg2">
                        <a:lumMod val="10000"/>
                      </a:schemeClr>
                    </a:solidFill>
                    <a:latin typeface="Cambria Math"/>
                    <a:cs typeface="Arial" pitchFamily="34" charset="0"/>
                  </a:rPr>
                  <a:t>𝑗</a:t>
                </a:r>
                <a:r>
                  <a:rPr lang="en-US" altLang="zh-CN" sz="1600" dirty="0">
                    <a:solidFill>
                      <a:schemeClr val="bg2">
                        <a:lumMod val="10000"/>
                      </a:schemeClr>
                    </a:solidFill>
                    <a:latin typeface="Arial" pitchFamily="34" charset="0"/>
                    <a:cs typeface="Arial" pitchFamily="34" charset="0"/>
                  </a:rPr>
                  <a:t>] </a:t>
                </a:r>
                <a:r>
                  <a:rPr lang="en-US" altLang="zh-CN" sz="1600" dirty="0" smtClean="0">
                    <a:solidFill>
                      <a:schemeClr val="bg2">
                        <a:lumMod val="10000"/>
                      </a:schemeClr>
                    </a:solidFill>
                    <a:latin typeface="Arial" pitchFamily="34" charset="0"/>
                    <a:cs typeface="Arial" pitchFamily="34" charset="0"/>
                  </a:rPr>
                  <a:t>is the address</a:t>
                </a:r>
              </a:p>
              <a:p>
                <a:pPr lvl="1">
                  <a:buFont typeface="Arial" panose="020B0604020202020204" pitchFamily="34" charset="0"/>
                  <a:buChar char="•"/>
                </a:pPr>
                <a:r>
                  <a:rPr lang="en-US" sz="1600" dirty="0" smtClean="0">
                    <a:solidFill>
                      <a:schemeClr val="bg2">
                        <a:lumMod val="10000"/>
                      </a:schemeClr>
                    </a:solidFill>
                    <a:latin typeface="Arial" pitchFamily="34" charset="0"/>
                    <a:cs typeface="Arial" pitchFamily="34" charset="0"/>
                  </a:rPr>
                  <a:t>There always exist a constant </a:t>
                </a:r>
                <a:r>
                  <a:rPr lang="en-US" sz="1600" i="0" dirty="0">
                    <a:solidFill>
                      <a:schemeClr val="bg2">
                        <a:lumMod val="10000"/>
                      </a:schemeClr>
                    </a:solidFill>
                    <a:latin typeface="Cambria Math"/>
                    <a:cs typeface="Arial" pitchFamily="34" charset="0"/>
                  </a:rPr>
                  <a:t>𝑞</a:t>
                </a:r>
                <a:r>
                  <a:rPr lang="en-US" sz="1600" dirty="0">
                    <a:solidFill>
                      <a:schemeClr val="bg2">
                        <a:lumMod val="10000"/>
                      </a:schemeClr>
                    </a:solidFill>
                    <a:cs typeface="Arial" pitchFamily="34" charset="0"/>
                  </a:rPr>
                  <a:t>  </a:t>
                </a:r>
                <a:r>
                  <a:rPr lang="en-US" sz="1600" dirty="0">
                    <a:solidFill>
                      <a:schemeClr val="bg2">
                        <a:lumMod val="10000"/>
                      </a:schemeClr>
                    </a:solidFill>
                    <a:latin typeface="Arial" panose="020B0604020202020204" pitchFamily="34" charset="0"/>
                    <a:cs typeface="Arial" panose="020B0604020202020204" pitchFamily="34" charset="0"/>
                  </a:rPr>
                  <a:t>such that </a:t>
                </a:r>
                <a:r>
                  <a:rPr lang="en-US" sz="1600" dirty="0">
                    <a:solidFill>
                      <a:schemeClr val="bg2">
                        <a:lumMod val="10000"/>
                      </a:schemeClr>
                    </a:solidFill>
                    <a:cs typeface="Arial" pitchFamily="34" charset="0"/>
                  </a:rPr>
                  <a:t> </a:t>
                </a:r>
                <a:r>
                  <a:rPr lang="en-US" sz="1600" i="0" dirty="0">
                    <a:solidFill>
                      <a:schemeClr val="bg2">
                        <a:lumMod val="10000"/>
                      </a:schemeClr>
                    </a:solidFill>
                    <a:latin typeface="Cambria Math"/>
                    <a:cs typeface="Arial" pitchFamily="34" charset="0"/>
                  </a:rPr>
                  <a:t>𝑃^(𝑞+1)=𝐼,</a:t>
                </a:r>
                <a:endParaRPr lang="en-US" sz="1600" dirty="0" smtClean="0">
                  <a:solidFill>
                    <a:schemeClr val="bg2">
                      <a:lumMod val="10000"/>
                    </a:schemeClr>
                  </a:solidFill>
                  <a:latin typeface="Cambria Math"/>
                  <a:cs typeface="Arial" pitchFamily="34" charset="0"/>
                </a:endParaRPr>
              </a:p>
              <a:p>
                <a:pPr marL="457200" lvl="1" indent="0">
                  <a:buNone/>
                </a:pPr>
                <a:r>
                  <a:rPr lang="en-US" sz="1600" dirty="0" smtClean="0">
                    <a:solidFill>
                      <a:schemeClr val="tx1">
                        <a:lumMod val="50000"/>
                      </a:schemeClr>
                    </a:solidFill>
                    <a:latin typeface="Arial" panose="020B0604020202020204" pitchFamily="34" charset="0"/>
                    <a:ea typeface="Cambria Math"/>
                    <a:cs typeface="Arial" panose="020B0604020202020204" pitchFamily="34" charset="0"/>
                  </a:rPr>
                  <a:t>     </a:t>
                </a:r>
                <a:r>
                  <a:rPr lang="en-US" sz="1600" dirty="0" smtClean="0">
                    <a:solidFill>
                      <a:schemeClr val="bg2">
                        <a:lumMod val="10000"/>
                      </a:schemeClr>
                    </a:solidFill>
                    <a:latin typeface="Arial" panose="020B0604020202020204" pitchFamily="34" charset="0"/>
                    <a:ea typeface="Cambria Math"/>
                    <a:cs typeface="Arial" panose="020B0604020202020204" pitchFamily="34" charset="0"/>
                  </a:rPr>
                  <a:t>and</a:t>
                </a:r>
                <a:r>
                  <a:rPr lang="en-US" sz="1800" dirty="0" smtClean="0">
                    <a:solidFill>
                      <a:srgbClr val="FF0000"/>
                    </a:solidFill>
                    <a:ea typeface="Cambria Math"/>
                    <a:cs typeface="Arial" pitchFamily="34" charset="0"/>
                  </a:rPr>
                  <a:t> </a:t>
                </a:r>
                <a:r>
                  <a:rPr lang="en-US" sz="1800" i="0" dirty="0">
                    <a:solidFill>
                      <a:schemeClr val="tx1"/>
                    </a:solidFill>
                    <a:latin typeface="Cambria Math"/>
                    <a:ea typeface="Cambria Math"/>
                    <a:cs typeface="Arial" pitchFamily="34" charset="0"/>
                  </a:rPr>
                  <a:t>𝐴</a:t>
                </a:r>
                <a:r>
                  <a:rPr lang="en-US" sz="1800" i="0" dirty="0" smtClean="0">
                    <a:solidFill>
                      <a:schemeClr val="tx1"/>
                    </a:solidFill>
                    <a:latin typeface="Cambria Math"/>
                    <a:ea typeface="Cambria Math"/>
                    <a:cs typeface="Arial" pitchFamily="34" charset="0"/>
                  </a:rPr>
                  <a:t>_</a:t>
                </a:r>
                <a:r>
                  <a:rPr lang="en-US" sz="1800" i="0" dirty="0">
                    <a:solidFill>
                      <a:schemeClr val="tx1"/>
                    </a:solidFill>
                    <a:latin typeface="Cambria Math"/>
                    <a:ea typeface="Cambria Math"/>
                    <a:cs typeface="Arial" pitchFamily="34" charset="0"/>
                  </a:rPr>
                  <a:t>𝑞×</a:t>
                </a:r>
                <a:r>
                  <a:rPr lang="en-US" sz="1800" i="0" dirty="0">
                    <a:solidFill>
                      <a:schemeClr val="tx1"/>
                    </a:solidFill>
                    <a:latin typeface="Cambria Math"/>
                    <a:cs typeface="Arial" pitchFamily="34" charset="0"/>
                  </a:rPr>
                  <a:t>𝑃</a:t>
                </a:r>
                <a:r>
                  <a:rPr lang="en-US" sz="1800" i="0" dirty="0" smtClean="0">
                    <a:solidFill>
                      <a:schemeClr val="bg2">
                        <a:lumMod val="10000"/>
                      </a:schemeClr>
                    </a:solidFill>
                    <a:latin typeface="Cambria Math"/>
                    <a:ea typeface="Cambria Math"/>
                    <a:cs typeface="Arial" pitchFamily="34" charset="0"/>
                  </a:rPr>
                  <a:t>=</a:t>
                </a:r>
                <a:r>
                  <a:rPr lang="en-US" sz="1800" i="0" dirty="0">
                    <a:solidFill>
                      <a:schemeClr val="bg2">
                        <a:lumMod val="10000"/>
                      </a:schemeClr>
                    </a:solidFill>
                    <a:latin typeface="Cambria Math"/>
                    <a:ea typeface="Cambria Math"/>
                    <a:cs typeface="Arial" pitchFamily="34" charset="0"/>
                  </a:rPr>
                  <a:t>〖𝐴_(𝑞−1)×𝑃〗^2=…=〖𝐴_0×𝑃〗^(𝑞+1)</a:t>
                </a:r>
                <a:r>
                  <a:rPr lang="en-US" sz="1800" i="0" dirty="0" smtClean="0">
                    <a:solidFill>
                      <a:schemeClr val="tx1"/>
                    </a:solidFill>
                    <a:latin typeface="Cambria Math"/>
                    <a:ea typeface="Cambria Math"/>
                    <a:cs typeface="Arial" pitchFamily="34" charset="0"/>
                  </a:rPr>
                  <a:t>=</a:t>
                </a:r>
                <a:r>
                  <a:rPr lang="en-US" sz="1800" i="0" dirty="0">
                    <a:solidFill>
                      <a:schemeClr val="tx1"/>
                    </a:solidFill>
                    <a:latin typeface="Cambria Math"/>
                    <a:ea typeface="Cambria Math"/>
                    <a:cs typeface="Arial" pitchFamily="34" charset="0"/>
                  </a:rPr>
                  <a:t>𝐴_0</a:t>
                </a:r>
                <a:endParaRPr lang="en-US" sz="1800" dirty="0" smtClean="0">
                  <a:solidFill>
                    <a:schemeClr val="tx1"/>
                  </a:solidFill>
                  <a:ea typeface="Cambria Math"/>
                  <a:cs typeface="Arial" pitchFamily="34" charset="0"/>
                </a:endParaRPr>
              </a:p>
              <a:p>
                <a:pPr marL="457200" lvl="1" indent="-457200">
                  <a:buNone/>
                </a:pPr>
                <a:r>
                  <a:rPr lang="en-US" sz="1600" b="1" dirty="0" smtClean="0">
                    <a:solidFill>
                      <a:schemeClr val="bg2">
                        <a:lumMod val="10000"/>
                      </a:schemeClr>
                    </a:solidFill>
                    <a:latin typeface="Arial" pitchFamily="34" charset="0"/>
                    <a:cs typeface="Arial" pitchFamily="34" charset="0"/>
                  </a:rPr>
                  <a:t>Theorem 4</a:t>
                </a:r>
                <a:r>
                  <a:rPr lang="en-US" sz="1600" dirty="0" smtClean="0">
                    <a:solidFill>
                      <a:schemeClr val="bg2">
                        <a:lumMod val="10000"/>
                      </a:schemeClr>
                    </a:solidFill>
                    <a:latin typeface="Arial" pitchFamily="34" charset="0"/>
                    <a:cs typeface="Arial" pitchFamily="34" charset="0"/>
                  </a:rPr>
                  <a:t>: </a:t>
                </a:r>
              </a:p>
              <a:p>
                <a:pPr marL="0" indent="0">
                  <a:buNone/>
                </a:pPr>
                <a:r>
                  <a:rPr lang="en-US" sz="1600" dirty="0">
                    <a:solidFill>
                      <a:schemeClr val="bg2">
                        <a:lumMod val="10000"/>
                      </a:schemeClr>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           For streaming stride permutation, a </a:t>
                </a:r>
                <a:r>
                  <a:rPr lang="en-US" sz="1600" b="1" dirty="0">
                    <a:solidFill>
                      <a:srgbClr val="080808"/>
                    </a:solidFill>
                    <a:latin typeface="Arial" pitchFamily="34" charset="0"/>
                    <a:cs typeface="Arial" pitchFamily="34" charset="0"/>
                  </a:rPr>
                  <a:t>constant </a:t>
                </a:r>
                <a:r>
                  <a:rPr lang="en-US" sz="1600" b="1" dirty="0" smtClean="0">
                    <a:solidFill>
                      <a:srgbClr val="080808"/>
                    </a:solidFill>
                    <a:latin typeface="Arial" pitchFamily="34" charset="0"/>
                    <a:cs typeface="Arial" pitchFamily="34" charset="0"/>
                  </a:rPr>
                  <a:t>number</a:t>
                </a:r>
                <a:endParaRPr lang="en-US" sz="1600" dirty="0">
                  <a:solidFill>
                    <a:srgbClr val="FF0000"/>
                  </a:solidFill>
                  <a:latin typeface="Arial" pitchFamily="34" charset="0"/>
                  <a:cs typeface="Arial" pitchFamily="34" charset="0"/>
                </a:endParaRPr>
              </a:p>
              <a:p>
                <a:pPr marL="0" indent="0">
                  <a:buNone/>
                </a:pPr>
                <a:r>
                  <a:rPr lang="en-US" sz="1600" dirty="0">
                    <a:solidFill>
                      <a:srgbClr val="FF0000"/>
                    </a:solidFill>
                    <a:latin typeface="Arial" pitchFamily="34" charset="0"/>
                    <a:cs typeface="Arial" pitchFamily="34" charset="0"/>
                  </a:rPr>
                  <a:t>	 </a:t>
                </a:r>
                <a:r>
                  <a:rPr lang="en-US" sz="1600" dirty="0" smtClean="0">
                    <a:solidFill>
                      <a:srgbClr val="FF0000"/>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of </a:t>
                </a:r>
                <a:r>
                  <a:rPr lang="en-US" sz="1600" dirty="0">
                    <a:solidFill>
                      <a:schemeClr val="bg2">
                        <a:lumMod val="10000"/>
                      </a:schemeClr>
                    </a:solidFill>
                    <a:latin typeface="Arial" pitchFamily="34" charset="0"/>
                    <a:cs typeface="Arial" pitchFamily="34" charset="0"/>
                  </a:rPr>
                  <a:t>address sequences </a:t>
                </a:r>
                <a:r>
                  <a:rPr lang="en-US" sz="1600" dirty="0" smtClean="0">
                    <a:solidFill>
                      <a:schemeClr val="bg2">
                        <a:lumMod val="10000"/>
                      </a:schemeClr>
                    </a:solidFill>
                    <a:latin typeface="Arial" pitchFamily="34" charset="0"/>
                    <a:cs typeface="Arial" pitchFamily="34" charset="0"/>
                  </a:rPr>
                  <a:t>need to </a:t>
                </a:r>
                <a:r>
                  <a:rPr lang="en-US" sz="1600" dirty="0">
                    <a:solidFill>
                      <a:schemeClr val="bg2">
                        <a:lumMod val="10000"/>
                      </a:schemeClr>
                    </a:solidFill>
                    <a:latin typeface="Arial" pitchFamily="34" charset="0"/>
                    <a:cs typeface="Arial" pitchFamily="34" charset="0"/>
                  </a:rPr>
                  <a:t>be </a:t>
                </a:r>
                <a:r>
                  <a:rPr lang="en-US" sz="1600" dirty="0" smtClean="0">
                    <a:solidFill>
                      <a:schemeClr val="bg2">
                        <a:lumMod val="10000"/>
                      </a:schemeClr>
                    </a:solidFill>
                    <a:latin typeface="Arial" pitchFamily="34" charset="0"/>
                    <a:cs typeface="Arial" pitchFamily="34" charset="0"/>
                  </a:rPr>
                  <a:t>generated</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C5B2375A-C00A-4A5F-93BE-FD3EF3F9AD2B}" type="slidenum">
              <a:rPr lang="en-US" smtClean="0"/>
              <a:t>28</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smtClean="0"/>
                  <a:t>We assume the design throughput is only determined by the data parallelism and the maximum operating frequency reported by the post place-and-route results.</a:t>
                </a:r>
              </a:p>
              <a:p>
                <a:r>
                  <a:rPr lang="en-US" baseline="0" dirty="0" smtClean="0"/>
                  <a:t>The left Fig. demonstrates the design throughput for various N with p = 4. </a:t>
                </a:r>
              </a:p>
              <a:p>
                <a:r>
                  <a:rPr lang="en-US" baseline="0" dirty="0" smtClean="0"/>
                  <a:t>As the problem size increases, the throughput decreases due to the lower achievable maximum operating frequency by the design.</a:t>
                </a:r>
              </a:p>
              <a:p>
                <a:r>
                  <a:rPr lang="en-US" baseline="0" dirty="0" smtClean="0"/>
                  <a:t>As shown in the figure, our design is able to sustain 71%~80% of the DDR3 peak bandwidth, (approximately 10 </a:t>
                </a:r>
                <a:r>
                  <a:rPr lang="en-US" baseline="0" dirty="0" err="1" smtClean="0"/>
                  <a:t>GBytes</a:t>
                </a:r>
                <a:r>
                  <a:rPr lang="en-US" baseline="0" dirty="0" smtClean="0"/>
                  <a:t>/s [13]) for various N with p = 4. </a:t>
                </a:r>
              </a:p>
              <a:p>
                <a:r>
                  <a:rPr lang="en-US" baseline="0" dirty="0" smtClean="0"/>
                  <a:t>We employed a balanced pipelining approach for the purpose of trade off between energy efficiency and throughput.</a:t>
                </a:r>
              </a:p>
              <a:p>
                <a:endParaRPr lang="en-US" baseline="0" dirty="0" smtClean="0"/>
              </a:p>
              <a:p>
                <a:r>
                  <a:rPr lang="en-US" baseline="0" dirty="0" smtClean="0"/>
                  <a:t>Left Fig. shows that compared with the baselines, the throughput is improved significantly (up to 73.2%) in our design, especially for large problem sizes. Such performance</a:t>
                </a:r>
              </a:p>
              <a:p>
                <a:r>
                  <a:rPr lang="en-US" baseline="0" dirty="0" smtClean="0"/>
                  <a:t>improvement can be expected considering that less BRAM blocks and LUTs are used in our design.</a:t>
                </a:r>
              </a:p>
              <a:p>
                <a:endParaRPr lang="en-US" baseline="0" dirty="0" smtClean="0"/>
              </a:p>
              <a:p>
                <a:r>
                  <a:rPr lang="en-US" baseline="0" dirty="0" smtClean="0"/>
                  <a:t>Right fig. demonstrates the design throughput for various p with N = 8192.      </a:t>
                </a:r>
              </a:p>
              <a:p>
                <a:r>
                  <a:rPr lang="en-US" baseline="0" dirty="0" smtClean="0"/>
                  <a:t>This Fig. also shows that the DDR3 peak bandwidth can be easily saturated when p &gt; 16. In such cases, we can only employ the on-chip BRAMs with</a:t>
                </a:r>
              </a:p>
              <a:p>
                <a:r>
                  <a:rPr lang="en-US" baseline="0" dirty="0" smtClean="0"/>
                  <a:t>extremely high bandwidth as the data memory. This also implies that a potential high memory bandwidth utilization may be achieved if using the emerging 3D stacked memory providing up to 16x more throughput than DDR3 [13].</a:t>
                </a:r>
              </a:p>
              <a:p>
                <a:endParaRPr lang="en-US" baseline="0" dirty="0" smtClean="0"/>
              </a:p>
            </p:txBody>
          </p:sp>
        </mc:Choice>
        <mc:Fallback xmlns="">
          <p:sp>
            <p:nvSpPr>
              <p:cNvPr id="3" name="Notes Placeholder 2"/>
              <p:cNvSpPr>
                <a:spLocks noGrp="1"/>
              </p:cNvSpPr>
              <p:nvPr>
                <p:ph type="body" idx="1"/>
              </p:nvPr>
            </p:nvSpPr>
            <p:spPr/>
            <p:txBody>
              <a:bodyPr/>
              <a:lstStyle/>
              <a:p>
                <a:r>
                  <a:rPr lang="en-US" baseline="0" dirty="0" smtClean="0"/>
                  <a:t>In the second stage of SPN, memory power consumption issue</a:t>
                </a:r>
              </a:p>
              <a:p>
                <a:endParaRPr lang="en-US" baseline="0" dirty="0" smtClean="0"/>
              </a:p>
              <a:p>
                <a:r>
                  <a:rPr lang="en-US" altLang="zh-CN" sz="2000" dirty="0" smtClean="0">
                    <a:solidFill>
                      <a:schemeClr val="bg2">
                        <a:lumMod val="10000"/>
                      </a:schemeClr>
                    </a:solidFill>
                    <a:latin typeface="Arial" pitchFamily="34" charset="0"/>
                    <a:cs typeface="Arial" pitchFamily="34" charset="0"/>
                  </a:rPr>
                  <a:t>Solution: </a:t>
                </a:r>
                <a:r>
                  <a:rPr lang="en-US" altLang="zh-CN" sz="1800" dirty="0">
                    <a:solidFill>
                      <a:schemeClr val="bg2">
                        <a:lumMod val="10000"/>
                      </a:schemeClr>
                    </a:solidFill>
                    <a:latin typeface="Arial" pitchFamily="34" charset="0"/>
                    <a:cs typeface="Arial" pitchFamily="34" charset="0"/>
                  </a:rPr>
                  <a:t>data remapping </a:t>
                </a:r>
                <a:r>
                  <a:rPr lang="en-US" altLang="zh-CN" sz="1800" dirty="0" smtClean="0">
                    <a:solidFill>
                      <a:schemeClr val="bg2">
                        <a:lumMod val="10000"/>
                      </a:schemeClr>
                    </a:solidFill>
                    <a:latin typeface="Arial" pitchFamily="34" charset="0"/>
                    <a:cs typeface="Arial" pitchFamily="34" charset="0"/>
                  </a:rPr>
                  <a:t>technique</a:t>
                </a:r>
                <a:endParaRPr lang="en-US" sz="1800" dirty="0">
                  <a:solidFill>
                    <a:schemeClr val="bg2">
                      <a:lumMod val="10000"/>
                    </a:schemeClr>
                  </a:solidFill>
                  <a:latin typeface="Arial" pitchFamily="34" charset="0"/>
                  <a:cs typeface="Arial" pitchFamily="34" charset="0"/>
                </a:endParaRPr>
              </a:p>
              <a:p>
                <a:pPr lvl="1">
                  <a:spcBef>
                    <a:spcPts val="600"/>
                  </a:spcBef>
                </a:pPr>
                <a:r>
                  <a:rPr lang="en-US" sz="1600" dirty="0">
                    <a:solidFill>
                      <a:schemeClr val="bg2">
                        <a:lumMod val="10000"/>
                      </a:schemeClr>
                    </a:solidFill>
                    <a:latin typeface="Arial" pitchFamily="34" charset="0"/>
                    <a:cs typeface="Arial" pitchFamily="34" charset="0"/>
                  </a:rPr>
                  <a:t>Use </a:t>
                </a:r>
                <a:r>
                  <a:rPr lang="en-US" sz="1600" dirty="0" smtClean="0">
                    <a:solidFill>
                      <a:schemeClr val="bg2">
                        <a:lumMod val="10000"/>
                      </a:schemeClr>
                    </a:solidFill>
                    <a:latin typeface="Arial" pitchFamily="34" charset="0"/>
                    <a:cs typeface="Arial" pitchFamily="34" charset="0"/>
                  </a:rPr>
                  <a:t>single-port memory blocks in stage 1 of the permutation block</a:t>
                </a:r>
                <a:endParaRPr lang="en-US" sz="1600" dirty="0">
                  <a:solidFill>
                    <a:schemeClr val="bg2">
                      <a:lumMod val="10000"/>
                    </a:schemeClr>
                  </a:solidFill>
                  <a:latin typeface="Arial" pitchFamily="34" charset="0"/>
                  <a:cs typeface="Arial" pitchFamily="34" charset="0"/>
                </a:endParaRPr>
              </a:p>
              <a:p>
                <a:pPr lvl="1"/>
                <a:r>
                  <a:rPr lang="en-US" sz="1600" dirty="0">
                    <a:solidFill>
                      <a:schemeClr val="bg2">
                        <a:lumMod val="10000"/>
                      </a:schemeClr>
                    </a:solidFill>
                    <a:latin typeface="Arial" pitchFamily="34" charset="0"/>
                    <a:cs typeface="Arial" pitchFamily="34" charset="0"/>
                  </a:rPr>
                  <a:t>Use the same address for memory read and </a:t>
                </a:r>
                <a:r>
                  <a:rPr lang="en-US" sz="1600" dirty="0" smtClean="0">
                    <a:solidFill>
                      <a:schemeClr val="bg2">
                        <a:lumMod val="10000"/>
                      </a:schemeClr>
                    </a:solidFill>
                    <a:latin typeface="Arial" pitchFamily="34" charset="0"/>
                    <a:cs typeface="Arial" pitchFamily="34" charset="0"/>
                  </a:rPr>
                  <a:t>write </a:t>
                </a:r>
                <a:endParaRPr lang="en-US" sz="1600" dirty="0">
                  <a:solidFill>
                    <a:schemeClr val="bg2">
                      <a:lumMod val="10000"/>
                    </a:schemeClr>
                  </a:solidFill>
                  <a:latin typeface="Arial" pitchFamily="34" charset="0"/>
                  <a:cs typeface="Arial" pitchFamily="34" charset="0"/>
                </a:endParaRPr>
              </a:p>
              <a:p>
                <a:pPr lvl="1"/>
                <a:r>
                  <a:rPr lang="en-US" altLang="zh-CN" sz="1600" dirty="0" smtClean="0">
                    <a:solidFill>
                      <a:schemeClr val="bg2">
                        <a:lumMod val="10000"/>
                      </a:schemeClr>
                    </a:solidFill>
                    <a:latin typeface="Arial" pitchFamily="34" charset="0"/>
                    <a:cs typeface="Arial" pitchFamily="34" charset="0"/>
                  </a:rPr>
                  <a:t>Logic </a:t>
                </a:r>
                <a:r>
                  <a:rPr lang="en-US" altLang="zh-CN" sz="1600" dirty="0">
                    <a:solidFill>
                      <a:schemeClr val="bg2">
                        <a:lumMod val="10000"/>
                      </a:schemeClr>
                    </a:solidFill>
                    <a:latin typeface="Arial" pitchFamily="34" charset="0"/>
                    <a:cs typeface="Arial" pitchFamily="34" charset="0"/>
                  </a:rPr>
                  <a:t>to update the </a:t>
                </a:r>
                <a:r>
                  <a:rPr lang="en-US" altLang="zh-CN" sz="1600" dirty="0" smtClean="0">
                    <a:solidFill>
                      <a:schemeClr val="bg2">
                        <a:lumMod val="10000"/>
                      </a:schemeClr>
                    </a:solidFill>
                    <a:latin typeface="Arial" pitchFamily="34" charset="0"/>
                    <a:cs typeface="Arial" pitchFamily="34" charset="0"/>
                  </a:rPr>
                  <a:t>memory access </a:t>
                </a:r>
                <a:r>
                  <a:rPr lang="en-US" altLang="zh-CN" sz="1600" dirty="0">
                    <a:solidFill>
                      <a:schemeClr val="bg2">
                        <a:lumMod val="10000"/>
                      </a:schemeClr>
                    </a:solidFill>
                    <a:latin typeface="Arial" pitchFamily="34" charset="0"/>
                    <a:cs typeface="Arial" pitchFamily="34" charset="0"/>
                  </a:rPr>
                  <a:t>address in each </a:t>
                </a:r>
                <a:r>
                  <a:rPr lang="en-US" altLang="zh-CN" sz="1600" dirty="0" smtClean="0">
                    <a:solidFill>
                      <a:schemeClr val="bg2">
                        <a:lumMod val="10000"/>
                      </a:schemeClr>
                    </a:solidFill>
                    <a:latin typeface="Arial" pitchFamily="34" charset="0"/>
                    <a:cs typeface="Arial" pitchFamily="34" charset="0"/>
                  </a:rPr>
                  <a:t>cycle</a:t>
                </a:r>
                <a:endParaRPr lang="en-US" sz="1600" dirty="0" smtClean="0">
                  <a:solidFill>
                    <a:schemeClr val="bg2">
                      <a:lumMod val="10000"/>
                    </a:schemeClr>
                  </a:solidFill>
                  <a:latin typeface="Arial" pitchFamily="34" charset="0"/>
                  <a:cs typeface="Arial" pitchFamily="34" charset="0"/>
                </a:endParaRPr>
              </a:p>
              <a:p>
                <a:r>
                  <a:rPr lang="en-US" sz="1800" dirty="0" smtClean="0">
                    <a:solidFill>
                      <a:schemeClr val="bg2">
                        <a:lumMod val="10000"/>
                      </a:schemeClr>
                    </a:solidFill>
                    <a:latin typeface="Arial" pitchFamily="34" charset="0"/>
                    <a:cs typeface="Arial" pitchFamily="34" charset="0"/>
                  </a:rPr>
                  <a:t>Data Remapping</a:t>
                </a:r>
                <a:r>
                  <a:rPr lang="en-US" sz="2000" dirty="0" smtClean="0">
                    <a:solidFill>
                      <a:schemeClr val="bg2">
                        <a:lumMod val="10000"/>
                      </a:schemeClr>
                    </a:solidFill>
                    <a:latin typeface="Arial" pitchFamily="34" charset="0"/>
                    <a:cs typeface="Arial" pitchFamily="34" charset="0"/>
                  </a:rPr>
                  <a:t>:</a:t>
                </a:r>
              </a:p>
              <a:p>
                <a:pPr lvl="1">
                  <a:buFont typeface="Arial" panose="020B0604020202020204" pitchFamily="34" charset="0"/>
                  <a:buChar char="•"/>
                </a:pPr>
                <a:r>
                  <a:rPr lang="en-US" altLang="zh-CN" sz="1600" dirty="0">
                    <a:solidFill>
                      <a:schemeClr val="bg2">
                        <a:lumMod val="10000"/>
                      </a:schemeClr>
                    </a:solidFill>
                    <a:latin typeface="Arial" pitchFamily="34" charset="0"/>
                    <a:cs typeface="Arial" pitchFamily="34" charset="0"/>
                  </a:rPr>
                  <a:t>P</a:t>
                </a:r>
                <a:r>
                  <a:rPr lang="en-US" altLang="zh-CN" sz="1600" dirty="0" smtClean="0">
                    <a:solidFill>
                      <a:schemeClr val="bg2">
                        <a:lumMod val="10000"/>
                      </a:schemeClr>
                    </a:solidFill>
                    <a:latin typeface="Arial" pitchFamily="34" charset="0"/>
                    <a:cs typeface="Arial" pitchFamily="34" charset="0"/>
                  </a:rPr>
                  <a:t>ermutation matrix </a:t>
                </a:r>
                <a:r>
                  <a:rPr lang="en-US" altLang="zh-CN" sz="1600" i="0" dirty="0" smtClean="0">
                    <a:solidFill>
                      <a:schemeClr val="bg2">
                        <a:lumMod val="10000"/>
                      </a:schemeClr>
                    </a:solidFill>
                    <a:latin typeface="Cambria Math"/>
                    <a:cs typeface="Arial" pitchFamily="34" charset="0"/>
                  </a:rPr>
                  <a:t>𝑃</a:t>
                </a:r>
                <a:r>
                  <a:rPr lang="en-US" sz="1600" dirty="0" smtClean="0">
                    <a:solidFill>
                      <a:schemeClr val="bg2">
                        <a:lumMod val="10000"/>
                      </a:schemeClr>
                    </a:solidFill>
                    <a:latin typeface="Arial" pitchFamily="34" charset="0"/>
                    <a:cs typeface="Arial" pitchFamily="34" charset="0"/>
                  </a:rPr>
                  <a:t> to represent permutation in time </a:t>
                </a:r>
              </a:p>
              <a:p>
                <a:pPr lvl="1">
                  <a:buFont typeface="Arial" panose="020B0604020202020204" pitchFamily="34" charset="0"/>
                  <a:buChar char="•"/>
                </a:pPr>
                <a:r>
                  <a:rPr lang="en-US" sz="1600" dirty="0" smtClean="0">
                    <a:solidFill>
                      <a:schemeClr val="bg2">
                        <a:lumMod val="10000"/>
                      </a:schemeClr>
                    </a:solidFill>
                    <a:latin typeface="Arial" pitchFamily="34" charset="0"/>
                    <a:cs typeface="Arial" pitchFamily="34" charset="0"/>
                  </a:rPr>
                  <a:t>For</a:t>
                </a:r>
                <a:r>
                  <a:rPr lang="en-US" sz="1600" dirty="0" smtClean="0">
                    <a:solidFill>
                      <a:schemeClr val="bg2">
                        <a:lumMod val="10000"/>
                      </a:schemeClr>
                    </a:solidFill>
                    <a:cs typeface="Arial" pitchFamily="34" charset="0"/>
                  </a:rPr>
                  <a:t> </a:t>
                </a:r>
                <a:r>
                  <a:rPr lang="en-US" sz="1600" i="0" dirty="0">
                    <a:solidFill>
                      <a:schemeClr val="bg2">
                        <a:lumMod val="10000"/>
                      </a:schemeClr>
                    </a:solidFill>
                    <a:latin typeface="Cambria Math"/>
                    <a:cs typeface="Arial" pitchFamily="34" charset="0"/>
                  </a:rPr>
                  <a:t>𝑖</a:t>
                </a:r>
                <a:r>
                  <a:rPr lang="en-US" sz="1600" dirty="0" err="1">
                    <a:solidFill>
                      <a:schemeClr val="bg2">
                        <a:lumMod val="10000"/>
                      </a:schemeClr>
                    </a:solidFill>
                    <a:latin typeface="Arial" pitchFamily="34" charset="0"/>
                    <a:cs typeface="Arial" pitchFamily="34" charset="0"/>
                  </a:rPr>
                  <a:t>th</a:t>
                </a:r>
                <a:r>
                  <a:rPr lang="en-US" sz="1600" dirty="0">
                    <a:solidFill>
                      <a:schemeClr val="bg2">
                        <a:lumMod val="10000"/>
                      </a:schemeClr>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permutation, </a:t>
                </a:r>
                <a:r>
                  <a:rPr lang="en-US" altLang="zh-CN" sz="1600" dirty="0" smtClean="0">
                    <a:solidFill>
                      <a:schemeClr val="bg2">
                        <a:lumMod val="10000"/>
                      </a:schemeClr>
                    </a:solidFill>
                    <a:latin typeface="Arial" pitchFamily="34" charset="0"/>
                    <a:cs typeface="Arial" pitchFamily="34" charset="0"/>
                  </a:rPr>
                  <a:t>in </a:t>
                </a:r>
                <a:r>
                  <a:rPr lang="en-US" altLang="zh-CN" sz="1600" dirty="0">
                    <a:solidFill>
                      <a:schemeClr val="bg2">
                        <a:lumMod val="10000"/>
                      </a:schemeClr>
                    </a:solidFill>
                    <a:latin typeface="Arial" pitchFamily="34" charset="0"/>
                    <a:cs typeface="Arial" pitchFamily="34" charset="0"/>
                  </a:rPr>
                  <a:t>cycle </a:t>
                </a:r>
                <a:r>
                  <a:rPr lang="en-US" altLang="zh-CN" sz="1600" i="0" dirty="0">
                    <a:solidFill>
                      <a:schemeClr val="bg2">
                        <a:lumMod val="10000"/>
                      </a:schemeClr>
                    </a:solidFill>
                    <a:latin typeface="Cambria Math"/>
                    <a:cs typeface="Arial" pitchFamily="34" charset="0"/>
                  </a:rPr>
                  <a:t>𝑗</a:t>
                </a:r>
                <a:r>
                  <a:rPr lang="en-US" sz="1600" dirty="0" smtClean="0">
                    <a:solidFill>
                      <a:schemeClr val="bg2">
                        <a:lumMod val="10000"/>
                      </a:schemeClr>
                    </a:solidFill>
                    <a:latin typeface="Arial" pitchFamily="34" charset="0"/>
                    <a:cs typeface="Arial" pitchFamily="34" charset="0"/>
                  </a:rPr>
                  <a:t>, </a:t>
                </a:r>
                <a:r>
                  <a:rPr lang="en-US" altLang="zh-CN" sz="1600" i="0" dirty="0">
                    <a:solidFill>
                      <a:schemeClr val="bg2">
                        <a:lumMod val="10000"/>
                      </a:schemeClr>
                    </a:solidFill>
                    <a:latin typeface="Cambria Math"/>
                    <a:cs typeface="Arial" pitchFamily="34" charset="0"/>
                  </a:rPr>
                  <a:t>𝐴_(𝑖−1)</a:t>
                </a:r>
                <a:r>
                  <a:rPr lang="en-US" altLang="zh-CN" sz="1600" dirty="0">
                    <a:solidFill>
                      <a:schemeClr val="bg2">
                        <a:lumMod val="10000"/>
                      </a:schemeClr>
                    </a:solidFill>
                    <a:latin typeface="Arial" pitchFamily="34" charset="0"/>
                    <a:cs typeface="Arial" pitchFamily="34" charset="0"/>
                  </a:rPr>
                  <a:t>[</a:t>
                </a:r>
                <a:r>
                  <a:rPr lang="en-US" altLang="zh-CN" sz="1600" i="0" dirty="0">
                    <a:solidFill>
                      <a:schemeClr val="bg2">
                        <a:lumMod val="10000"/>
                      </a:schemeClr>
                    </a:solidFill>
                    <a:latin typeface="Cambria Math"/>
                    <a:cs typeface="Arial" pitchFamily="34" charset="0"/>
                  </a:rPr>
                  <a:t>𝑗</a:t>
                </a:r>
                <a:r>
                  <a:rPr lang="en-US" altLang="zh-CN" sz="1600" dirty="0">
                    <a:solidFill>
                      <a:schemeClr val="bg2">
                        <a:lumMod val="10000"/>
                      </a:schemeClr>
                    </a:solidFill>
                    <a:latin typeface="Arial" pitchFamily="34" charset="0"/>
                    <a:cs typeface="Arial" pitchFamily="34" charset="0"/>
                  </a:rPr>
                  <a:t>] </a:t>
                </a:r>
                <a:r>
                  <a:rPr lang="en-US" altLang="zh-CN" sz="1600" dirty="0" smtClean="0">
                    <a:solidFill>
                      <a:schemeClr val="bg2">
                        <a:lumMod val="10000"/>
                      </a:schemeClr>
                    </a:solidFill>
                    <a:latin typeface="Arial" pitchFamily="34" charset="0"/>
                    <a:cs typeface="Arial" pitchFamily="34" charset="0"/>
                  </a:rPr>
                  <a:t>is the address</a:t>
                </a:r>
              </a:p>
              <a:p>
                <a:pPr lvl="1">
                  <a:buFont typeface="Arial" panose="020B0604020202020204" pitchFamily="34" charset="0"/>
                  <a:buChar char="•"/>
                </a:pPr>
                <a:r>
                  <a:rPr lang="en-US" sz="1600" dirty="0" smtClean="0">
                    <a:solidFill>
                      <a:schemeClr val="bg2">
                        <a:lumMod val="10000"/>
                      </a:schemeClr>
                    </a:solidFill>
                    <a:latin typeface="Arial" pitchFamily="34" charset="0"/>
                    <a:cs typeface="Arial" pitchFamily="34" charset="0"/>
                  </a:rPr>
                  <a:t>There always exist a constant </a:t>
                </a:r>
                <a:r>
                  <a:rPr lang="en-US" sz="1600" i="0" dirty="0">
                    <a:solidFill>
                      <a:schemeClr val="bg2">
                        <a:lumMod val="10000"/>
                      </a:schemeClr>
                    </a:solidFill>
                    <a:latin typeface="Cambria Math"/>
                    <a:cs typeface="Arial" pitchFamily="34" charset="0"/>
                  </a:rPr>
                  <a:t>𝑞</a:t>
                </a:r>
                <a:r>
                  <a:rPr lang="en-US" sz="1600" dirty="0">
                    <a:solidFill>
                      <a:schemeClr val="bg2">
                        <a:lumMod val="10000"/>
                      </a:schemeClr>
                    </a:solidFill>
                    <a:cs typeface="Arial" pitchFamily="34" charset="0"/>
                  </a:rPr>
                  <a:t>  </a:t>
                </a:r>
                <a:r>
                  <a:rPr lang="en-US" sz="1600" dirty="0">
                    <a:solidFill>
                      <a:schemeClr val="bg2">
                        <a:lumMod val="10000"/>
                      </a:schemeClr>
                    </a:solidFill>
                    <a:latin typeface="Arial" panose="020B0604020202020204" pitchFamily="34" charset="0"/>
                    <a:cs typeface="Arial" panose="020B0604020202020204" pitchFamily="34" charset="0"/>
                  </a:rPr>
                  <a:t>such that </a:t>
                </a:r>
                <a:r>
                  <a:rPr lang="en-US" sz="1600" dirty="0">
                    <a:solidFill>
                      <a:schemeClr val="bg2">
                        <a:lumMod val="10000"/>
                      </a:schemeClr>
                    </a:solidFill>
                    <a:cs typeface="Arial" pitchFamily="34" charset="0"/>
                  </a:rPr>
                  <a:t> </a:t>
                </a:r>
                <a:r>
                  <a:rPr lang="en-US" sz="1600" i="0" dirty="0">
                    <a:solidFill>
                      <a:schemeClr val="bg2">
                        <a:lumMod val="10000"/>
                      </a:schemeClr>
                    </a:solidFill>
                    <a:latin typeface="Cambria Math"/>
                    <a:cs typeface="Arial" pitchFamily="34" charset="0"/>
                  </a:rPr>
                  <a:t>𝑃^(𝑞+1)=𝐼,</a:t>
                </a:r>
                <a:endParaRPr lang="en-US" sz="1600" dirty="0" smtClean="0">
                  <a:solidFill>
                    <a:schemeClr val="bg2">
                      <a:lumMod val="10000"/>
                    </a:schemeClr>
                  </a:solidFill>
                  <a:latin typeface="Cambria Math"/>
                  <a:cs typeface="Arial" pitchFamily="34" charset="0"/>
                </a:endParaRPr>
              </a:p>
              <a:p>
                <a:pPr marL="457200" lvl="1" indent="0">
                  <a:buNone/>
                </a:pPr>
                <a:r>
                  <a:rPr lang="en-US" sz="1600" dirty="0" smtClean="0">
                    <a:solidFill>
                      <a:schemeClr val="tx1">
                        <a:lumMod val="50000"/>
                      </a:schemeClr>
                    </a:solidFill>
                    <a:latin typeface="Arial" panose="020B0604020202020204" pitchFamily="34" charset="0"/>
                    <a:ea typeface="Cambria Math"/>
                    <a:cs typeface="Arial" panose="020B0604020202020204" pitchFamily="34" charset="0"/>
                  </a:rPr>
                  <a:t>     </a:t>
                </a:r>
                <a:r>
                  <a:rPr lang="en-US" sz="1600" dirty="0" smtClean="0">
                    <a:solidFill>
                      <a:schemeClr val="bg2">
                        <a:lumMod val="10000"/>
                      </a:schemeClr>
                    </a:solidFill>
                    <a:latin typeface="Arial" panose="020B0604020202020204" pitchFamily="34" charset="0"/>
                    <a:ea typeface="Cambria Math"/>
                    <a:cs typeface="Arial" panose="020B0604020202020204" pitchFamily="34" charset="0"/>
                  </a:rPr>
                  <a:t>and</a:t>
                </a:r>
                <a:r>
                  <a:rPr lang="en-US" sz="1800" dirty="0" smtClean="0">
                    <a:solidFill>
                      <a:srgbClr val="FF0000"/>
                    </a:solidFill>
                    <a:ea typeface="Cambria Math"/>
                    <a:cs typeface="Arial" pitchFamily="34" charset="0"/>
                  </a:rPr>
                  <a:t> </a:t>
                </a:r>
                <a:r>
                  <a:rPr lang="en-US" sz="1800" i="0" dirty="0">
                    <a:solidFill>
                      <a:schemeClr val="tx1"/>
                    </a:solidFill>
                    <a:latin typeface="Cambria Math"/>
                    <a:ea typeface="Cambria Math"/>
                    <a:cs typeface="Arial" pitchFamily="34" charset="0"/>
                  </a:rPr>
                  <a:t>𝐴</a:t>
                </a:r>
                <a:r>
                  <a:rPr lang="en-US" sz="1800" i="0" dirty="0" smtClean="0">
                    <a:solidFill>
                      <a:schemeClr val="tx1"/>
                    </a:solidFill>
                    <a:latin typeface="Cambria Math"/>
                    <a:ea typeface="Cambria Math"/>
                    <a:cs typeface="Arial" pitchFamily="34" charset="0"/>
                  </a:rPr>
                  <a:t>_</a:t>
                </a:r>
                <a:r>
                  <a:rPr lang="en-US" sz="1800" i="0" dirty="0">
                    <a:solidFill>
                      <a:schemeClr val="tx1"/>
                    </a:solidFill>
                    <a:latin typeface="Cambria Math"/>
                    <a:ea typeface="Cambria Math"/>
                    <a:cs typeface="Arial" pitchFamily="34" charset="0"/>
                  </a:rPr>
                  <a:t>𝑞×</a:t>
                </a:r>
                <a:r>
                  <a:rPr lang="en-US" sz="1800" i="0" dirty="0">
                    <a:solidFill>
                      <a:schemeClr val="tx1"/>
                    </a:solidFill>
                    <a:latin typeface="Cambria Math"/>
                    <a:cs typeface="Arial" pitchFamily="34" charset="0"/>
                  </a:rPr>
                  <a:t>𝑃</a:t>
                </a:r>
                <a:r>
                  <a:rPr lang="en-US" sz="1800" i="0" dirty="0" smtClean="0">
                    <a:solidFill>
                      <a:schemeClr val="bg2">
                        <a:lumMod val="10000"/>
                      </a:schemeClr>
                    </a:solidFill>
                    <a:latin typeface="Cambria Math"/>
                    <a:ea typeface="Cambria Math"/>
                    <a:cs typeface="Arial" pitchFamily="34" charset="0"/>
                  </a:rPr>
                  <a:t>=</a:t>
                </a:r>
                <a:r>
                  <a:rPr lang="en-US" sz="1800" i="0" dirty="0">
                    <a:solidFill>
                      <a:schemeClr val="bg2">
                        <a:lumMod val="10000"/>
                      </a:schemeClr>
                    </a:solidFill>
                    <a:latin typeface="Cambria Math"/>
                    <a:ea typeface="Cambria Math"/>
                    <a:cs typeface="Arial" pitchFamily="34" charset="0"/>
                  </a:rPr>
                  <a:t>〖𝐴_(𝑞−1)×𝑃〗^2=…=〖𝐴_0×𝑃〗^(𝑞+1)</a:t>
                </a:r>
                <a:r>
                  <a:rPr lang="en-US" sz="1800" i="0" dirty="0" smtClean="0">
                    <a:solidFill>
                      <a:schemeClr val="tx1"/>
                    </a:solidFill>
                    <a:latin typeface="Cambria Math"/>
                    <a:ea typeface="Cambria Math"/>
                    <a:cs typeface="Arial" pitchFamily="34" charset="0"/>
                  </a:rPr>
                  <a:t>=</a:t>
                </a:r>
                <a:r>
                  <a:rPr lang="en-US" sz="1800" i="0" dirty="0">
                    <a:solidFill>
                      <a:schemeClr val="tx1"/>
                    </a:solidFill>
                    <a:latin typeface="Cambria Math"/>
                    <a:ea typeface="Cambria Math"/>
                    <a:cs typeface="Arial" pitchFamily="34" charset="0"/>
                  </a:rPr>
                  <a:t>𝐴_0</a:t>
                </a:r>
                <a:endParaRPr lang="en-US" sz="1800" dirty="0" smtClean="0">
                  <a:solidFill>
                    <a:schemeClr val="tx1"/>
                  </a:solidFill>
                  <a:ea typeface="Cambria Math"/>
                  <a:cs typeface="Arial" pitchFamily="34" charset="0"/>
                </a:endParaRPr>
              </a:p>
              <a:p>
                <a:pPr marL="457200" lvl="1" indent="-457200">
                  <a:buNone/>
                </a:pPr>
                <a:r>
                  <a:rPr lang="en-US" sz="1600" b="1" dirty="0" smtClean="0">
                    <a:solidFill>
                      <a:schemeClr val="bg2">
                        <a:lumMod val="10000"/>
                      </a:schemeClr>
                    </a:solidFill>
                    <a:latin typeface="Arial" pitchFamily="34" charset="0"/>
                    <a:cs typeface="Arial" pitchFamily="34" charset="0"/>
                  </a:rPr>
                  <a:t>Theorem 4</a:t>
                </a:r>
                <a:r>
                  <a:rPr lang="en-US" sz="1600" dirty="0" smtClean="0">
                    <a:solidFill>
                      <a:schemeClr val="bg2">
                        <a:lumMod val="10000"/>
                      </a:schemeClr>
                    </a:solidFill>
                    <a:latin typeface="Arial" pitchFamily="34" charset="0"/>
                    <a:cs typeface="Arial" pitchFamily="34" charset="0"/>
                  </a:rPr>
                  <a:t>: </a:t>
                </a:r>
              </a:p>
              <a:p>
                <a:pPr marL="0" indent="0">
                  <a:buNone/>
                </a:pPr>
                <a:r>
                  <a:rPr lang="en-US" sz="1600" dirty="0">
                    <a:solidFill>
                      <a:schemeClr val="bg2">
                        <a:lumMod val="10000"/>
                      </a:schemeClr>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           For streaming stride permutation, a </a:t>
                </a:r>
                <a:r>
                  <a:rPr lang="en-US" sz="1600" b="1" dirty="0">
                    <a:solidFill>
                      <a:srgbClr val="080808"/>
                    </a:solidFill>
                    <a:latin typeface="Arial" pitchFamily="34" charset="0"/>
                    <a:cs typeface="Arial" pitchFamily="34" charset="0"/>
                  </a:rPr>
                  <a:t>constant </a:t>
                </a:r>
                <a:r>
                  <a:rPr lang="en-US" sz="1600" b="1" dirty="0" smtClean="0">
                    <a:solidFill>
                      <a:srgbClr val="080808"/>
                    </a:solidFill>
                    <a:latin typeface="Arial" pitchFamily="34" charset="0"/>
                    <a:cs typeface="Arial" pitchFamily="34" charset="0"/>
                  </a:rPr>
                  <a:t>number</a:t>
                </a:r>
                <a:endParaRPr lang="en-US" sz="1600" dirty="0">
                  <a:solidFill>
                    <a:srgbClr val="FF0000"/>
                  </a:solidFill>
                  <a:latin typeface="Arial" pitchFamily="34" charset="0"/>
                  <a:cs typeface="Arial" pitchFamily="34" charset="0"/>
                </a:endParaRPr>
              </a:p>
              <a:p>
                <a:pPr marL="0" indent="0">
                  <a:buNone/>
                </a:pPr>
                <a:r>
                  <a:rPr lang="en-US" sz="1600" dirty="0">
                    <a:solidFill>
                      <a:srgbClr val="FF0000"/>
                    </a:solidFill>
                    <a:latin typeface="Arial" pitchFamily="34" charset="0"/>
                    <a:cs typeface="Arial" pitchFamily="34" charset="0"/>
                  </a:rPr>
                  <a:t>	 </a:t>
                </a:r>
                <a:r>
                  <a:rPr lang="en-US" sz="1600" dirty="0" smtClean="0">
                    <a:solidFill>
                      <a:srgbClr val="FF0000"/>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of </a:t>
                </a:r>
                <a:r>
                  <a:rPr lang="en-US" sz="1600" dirty="0">
                    <a:solidFill>
                      <a:schemeClr val="bg2">
                        <a:lumMod val="10000"/>
                      </a:schemeClr>
                    </a:solidFill>
                    <a:latin typeface="Arial" pitchFamily="34" charset="0"/>
                    <a:cs typeface="Arial" pitchFamily="34" charset="0"/>
                  </a:rPr>
                  <a:t>address sequences </a:t>
                </a:r>
                <a:r>
                  <a:rPr lang="en-US" sz="1600" dirty="0" smtClean="0">
                    <a:solidFill>
                      <a:schemeClr val="bg2">
                        <a:lumMod val="10000"/>
                      </a:schemeClr>
                    </a:solidFill>
                    <a:latin typeface="Arial" pitchFamily="34" charset="0"/>
                    <a:cs typeface="Arial" pitchFamily="34" charset="0"/>
                  </a:rPr>
                  <a:t>need to </a:t>
                </a:r>
                <a:r>
                  <a:rPr lang="en-US" sz="1600" dirty="0">
                    <a:solidFill>
                      <a:schemeClr val="bg2">
                        <a:lumMod val="10000"/>
                      </a:schemeClr>
                    </a:solidFill>
                    <a:latin typeface="Arial" pitchFamily="34" charset="0"/>
                    <a:cs typeface="Arial" pitchFamily="34" charset="0"/>
                  </a:rPr>
                  <a:t>be </a:t>
                </a:r>
                <a:r>
                  <a:rPr lang="en-US" sz="1600" dirty="0" smtClean="0">
                    <a:solidFill>
                      <a:schemeClr val="bg2">
                        <a:lumMod val="10000"/>
                      </a:schemeClr>
                    </a:solidFill>
                    <a:latin typeface="Arial" pitchFamily="34" charset="0"/>
                    <a:cs typeface="Arial" pitchFamily="34" charset="0"/>
                  </a:rPr>
                  <a:t>generated</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C5B2375A-C00A-4A5F-93BE-FD3EF3F9AD2B}" type="slidenum">
              <a:rPr lang="en-US" smtClean="0"/>
              <a:t>29</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permutation can be presented using matrix, the permutation matrix denoted as Pm determines the permutation pattern.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5B2375A-C00A-4A5F-93BE-FD3EF3F9AD2B}" type="slidenum">
              <a:rPr lang="en-US" smtClean="0"/>
              <a:t>3</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smtClean="0"/>
                  <a:t>We also evaluate the energy efficiency of our design. We only focus on the dynamic power consumption of our proposed permutation</a:t>
                </a:r>
              </a:p>
              <a:p>
                <a:r>
                  <a:rPr lang="en-US" baseline="0" dirty="0" smtClean="0"/>
                  <a:t>design and the baselines. The left figure demonstrates the energy efficiency for various N from 128 to 8192</a:t>
                </a:r>
              </a:p>
              <a:p>
                <a:r>
                  <a:rPr lang="en-US" baseline="0" dirty="0" smtClean="0"/>
                  <a:t>with p = 4. It can be observed that the energy efficiency drops significantly when N = 2048. This is due to the</a:t>
                </a:r>
              </a:p>
              <a:p>
                <a:r>
                  <a:rPr lang="en-US" baseline="0" dirty="0" smtClean="0"/>
                  <a:t>fact that the number of BRAMs used starts to increase with N when N &gt; 2048. The result also shows that as the</a:t>
                </a:r>
              </a:p>
              <a:p>
                <a:r>
                  <a:rPr lang="en-US" baseline="0" dirty="0" smtClean="0"/>
                  <a:t>problem size is varied, our design achieves 2.1x~3.5x improvement in energy efficiency compared with design in [8].</a:t>
                </a:r>
              </a:p>
              <a:p>
                <a:endParaRPr lang="en-US" baseline="0" dirty="0" smtClean="0"/>
              </a:p>
              <a:p>
                <a:r>
                  <a:rPr lang="en-US" baseline="0" dirty="0" smtClean="0"/>
                  <a:t>The right figure demonstrates the energy efficiency when varying p</a:t>
                </a:r>
              </a:p>
              <a:p>
                <a:r>
                  <a:rPr lang="en-US" baseline="0" dirty="0" smtClean="0"/>
                  <a:t>with N = 8192. As noted in figure in slides 31, the LUT consumption dramatically increases with p, </a:t>
                </a:r>
              </a:p>
              <a:p>
                <a:r>
                  <a:rPr lang="en-US" baseline="0" dirty="0" smtClean="0"/>
                  <a:t>the energy efficiency decreases significantly accordingly. As shown in the right figure, for</a:t>
                </a:r>
              </a:p>
              <a:p>
                <a:r>
                  <a:rPr lang="en-US" baseline="0" dirty="0" smtClean="0"/>
                  <a:t>various p, our design improves energy efficiency by up to 3.5x compared with the baselines</a:t>
                </a:r>
              </a:p>
            </p:txBody>
          </p:sp>
        </mc:Choice>
        <mc:Fallback xmlns="">
          <p:sp>
            <p:nvSpPr>
              <p:cNvPr id="3" name="Notes Placeholder 2"/>
              <p:cNvSpPr>
                <a:spLocks noGrp="1"/>
              </p:cNvSpPr>
              <p:nvPr>
                <p:ph type="body" idx="1"/>
              </p:nvPr>
            </p:nvSpPr>
            <p:spPr/>
            <p:txBody>
              <a:bodyPr/>
              <a:lstStyle/>
              <a:p>
                <a:r>
                  <a:rPr lang="en-US" baseline="0" dirty="0" smtClean="0"/>
                  <a:t>In the second stage of SPN, memory power consumption issue</a:t>
                </a:r>
              </a:p>
              <a:p>
                <a:endParaRPr lang="en-US" baseline="0" dirty="0" smtClean="0"/>
              </a:p>
              <a:p>
                <a:r>
                  <a:rPr lang="en-US" altLang="zh-CN" sz="2000" dirty="0" smtClean="0">
                    <a:solidFill>
                      <a:schemeClr val="bg2">
                        <a:lumMod val="10000"/>
                      </a:schemeClr>
                    </a:solidFill>
                    <a:latin typeface="Arial" pitchFamily="34" charset="0"/>
                    <a:cs typeface="Arial" pitchFamily="34" charset="0"/>
                  </a:rPr>
                  <a:t>Solution: </a:t>
                </a:r>
                <a:r>
                  <a:rPr lang="en-US" altLang="zh-CN" sz="1800" dirty="0">
                    <a:solidFill>
                      <a:schemeClr val="bg2">
                        <a:lumMod val="10000"/>
                      </a:schemeClr>
                    </a:solidFill>
                    <a:latin typeface="Arial" pitchFamily="34" charset="0"/>
                    <a:cs typeface="Arial" pitchFamily="34" charset="0"/>
                  </a:rPr>
                  <a:t>data remapping </a:t>
                </a:r>
                <a:r>
                  <a:rPr lang="en-US" altLang="zh-CN" sz="1800" dirty="0" smtClean="0">
                    <a:solidFill>
                      <a:schemeClr val="bg2">
                        <a:lumMod val="10000"/>
                      </a:schemeClr>
                    </a:solidFill>
                    <a:latin typeface="Arial" pitchFamily="34" charset="0"/>
                    <a:cs typeface="Arial" pitchFamily="34" charset="0"/>
                  </a:rPr>
                  <a:t>technique</a:t>
                </a:r>
                <a:endParaRPr lang="en-US" sz="1800" dirty="0">
                  <a:solidFill>
                    <a:schemeClr val="bg2">
                      <a:lumMod val="10000"/>
                    </a:schemeClr>
                  </a:solidFill>
                  <a:latin typeface="Arial" pitchFamily="34" charset="0"/>
                  <a:cs typeface="Arial" pitchFamily="34" charset="0"/>
                </a:endParaRPr>
              </a:p>
              <a:p>
                <a:pPr lvl="1">
                  <a:spcBef>
                    <a:spcPts val="600"/>
                  </a:spcBef>
                </a:pPr>
                <a:r>
                  <a:rPr lang="en-US" sz="1600" dirty="0">
                    <a:solidFill>
                      <a:schemeClr val="bg2">
                        <a:lumMod val="10000"/>
                      </a:schemeClr>
                    </a:solidFill>
                    <a:latin typeface="Arial" pitchFamily="34" charset="0"/>
                    <a:cs typeface="Arial" pitchFamily="34" charset="0"/>
                  </a:rPr>
                  <a:t>Use </a:t>
                </a:r>
                <a:r>
                  <a:rPr lang="en-US" sz="1600" dirty="0" smtClean="0">
                    <a:solidFill>
                      <a:schemeClr val="bg2">
                        <a:lumMod val="10000"/>
                      </a:schemeClr>
                    </a:solidFill>
                    <a:latin typeface="Arial" pitchFamily="34" charset="0"/>
                    <a:cs typeface="Arial" pitchFamily="34" charset="0"/>
                  </a:rPr>
                  <a:t>single-port memory blocks in stage 1 of the permutation block</a:t>
                </a:r>
                <a:endParaRPr lang="en-US" sz="1600" dirty="0">
                  <a:solidFill>
                    <a:schemeClr val="bg2">
                      <a:lumMod val="10000"/>
                    </a:schemeClr>
                  </a:solidFill>
                  <a:latin typeface="Arial" pitchFamily="34" charset="0"/>
                  <a:cs typeface="Arial" pitchFamily="34" charset="0"/>
                </a:endParaRPr>
              </a:p>
              <a:p>
                <a:pPr lvl="1"/>
                <a:r>
                  <a:rPr lang="en-US" sz="1600" dirty="0">
                    <a:solidFill>
                      <a:schemeClr val="bg2">
                        <a:lumMod val="10000"/>
                      </a:schemeClr>
                    </a:solidFill>
                    <a:latin typeface="Arial" pitchFamily="34" charset="0"/>
                    <a:cs typeface="Arial" pitchFamily="34" charset="0"/>
                  </a:rPr>
                  <a:t>Use the same address for memory read and </a:t>
                </a:r>
                <a:r>
                  <a:rPr lang="en-US" sz="1600" dirty="0" smtClean="0">
                    <a:solidFill>
                      <a:schemeClr val="bg2">
                        <a:lumMod val="10000"/>
                      </a:schemeClr>
                    </a:solidFill>
                    <a:latin typeface="Arial" pitchFamily="34" charset="0"/>
                    <a:cs typeface="Arial" pitchFamily="34" charset="0"/>
                  </a:rPr>
                  <a:t>write </a:t>
                </a:r>
                <a:endParaRPr lang="en-US" sz="1600" dirty="0">
                  <a:solidFill>
                    <a:schemeClr val="bg2">
                      <a:lumMod val="10000"/>
                    </a:schemeClr>
                  </a:solidFill>
                  <a:latin typeface="Arial" pitchFamily="34" charset="0"/>
                  <a:cs typeface="Arial" pitchFamily="34" charset="0"/>
                </a:endParaRPr>
              </a:p>
              <a:p>
                <a:pPr lvl="1"/>
                <a:r>
                  <a:rPr lang="en-US" altLang="zh-CN" sz="1600" dirty="0" smtClean="0">
                    <a:solidFill>
                      <a:schemeClr val="bg2">
                        <a:lumMod val="10000"/>
                      </a:schemeClr>
                    </a:solidFill>
                    <a:latin typeface="Arial" pitchFamily="34" charset="0"/>
                    <a:cs typeface="Arial" pitchFamily="34" charset="0"/>
                  </a:rPr>
                  <a:t>Logic </a:t>
                </a:r>
                <a:r>
                  <a:rPr lang="en-US" altLang="zh-CN" sz="1600" dirty="0">
                    <a:solidFill>
                      <a:schemeClr val="bg2">
                        <a:lumMod val="10000"/>
                      </a:schemeClr>
                    </a:solidFill>
                    <a:latin typeface="Arial" pitchFamily="34" charset="0"/>
                    <a:cs typeface="Arial" pitchFamily="34" charset="0"/>
                  </a:rPr>
                  <a:t>to update the </a:t>
                </a:r>
                <a:r>
                  <a:rPr lang="en-US" altLang="zh-CN" sz="1600" dirty="0" smtClean="0">
                    <a:solidFill>
                      <a:schemeClr val="bg2">
                        <a:lumMod val="10000"/>
                      </a:schemeClr>
                    </a:solidFill>
                    <a:latin typeface="Arial" pitchFamily="34" charset="0"/>
                    <a:cs typeface="Arial" pitchFamily="34" charset="0"/>
                  </a:rPr>
                  <a:t>memory access </a:t>
                </a:r>
                <a:r>
                  <a:rPr lang="en-US" altLang="zh-CN" sz="1600" dirty="0">
                    <a:solidFill>
                      <a:schemeClr val="bg2">
                        <a:lumMod val="10000"/>
                      </a:schemeClr>
                    </a:solidFill>
                    <a:latin typeface="Arial" pitchFamily="34" charset="0"/>
                    <a:cs typeface="Arial" pitchFamily="34" charset="0"/>
                  </a:rPr>
                  <a:t>address in each </a:t>
                </a:r>
                <a:r>
                  <a:rPr lang="en-US" altLang="zh-CN" sz="1600" dirty="0" smtClean="0">
                    <a:solidFill>
                      <a:schemeClr val="bg2">
                        <a:lumMod val="10000"/>
                      </a:schemeClr>
                    </a:solidFill>
                    <a:latin typeface="Arial" pitchFamily="34" charset="0"/>
                    <a:cs typeface="Arial" pitchFamily="34" charset="0"/>
                  </a:rPr>
                  <a:t>cycle</a:t>
                </a:r>
                <a:endParaRPr lang="en-US" sz="1600" dirty="0" smtClean="0">
                  <a:solidFill>
                    <a:schemeClr val="bg2">
                      <a:lumMod val="10000"/>
                    </a:schemeClr>
                  </a:solidFill>
                  <a:latin typeface="Arial" pitchFamily="34" charset="0"/>
                  <a:cs typeface="Arial" pitchFamily="34" charset="0"/>
                </a:endParaRPr>
              </a:p>
              <a:p>
                <a:r>
                  <a:rPr lang="en-US" sz="1800" dirty="0" smtClean="0">
                    <a:solidFill>
                      <a:schemeClr val="bg2">
                        <a:lumMod val="10000"/>
                      </a:schemeClr>
                    </a:solidFill>
                    <a:latin typeface="Arial" pitchFamily="34" charset="0"/>
                    <a:cs typeface="Arial" pitchFamily="34" charset="0"/>
                  </a:rPr>
                  <a:t>Data Remapping</a:t>
                </a:r>
                <a:r>
                  <a:rPr lang="en-US" sz="2000" dirty="0" smtClean="0">
                    <a:solidFill>
                      <a:schemeClr val="bg2">
                        <a:lumMod val="10000"/>
                      </a:schemeClr>
                    </a:solidFill>
                    <a:latin typeface="Arial" pitchFamily="34" charset="0"/>
                    <a:cs typeface="Arial" pitchFamily="34" charset="0"/>
                  </a:rPr>
                  <a:t>:</a:t>
                </a:r>
              </a:p>
              <a:p>
                <a:pPr lvl="1">
                  <a:buFont typeface="Arial" panose="020B0604020202020204" pitchFamily="34" charset="0"/>
                  <a:buChar char="•"/>
                </a:pPr>
                <a:r>
                  <a:rPr lang="en-US" altLang="zh-CN" sz="1600" dirty="0">
                    <a:solidFill>
                      <a:schemeClr val="bg2">
                        <a:lumMod val="10000"/>
                      </a:schemeClr>
                    </a:solidFill>
                    <a:latin typeface="Arial" pitchFamily="34" charset="0"/>
                    <a:cs typeface="Arial" pitchFamily="34" charset="0"/>
                  </a:rPr>
                  <a:t>P</a:t>
                </a:r>
                <a:r>
                  <a:rPr lang="en-US" altLang="zh-CN" sz="1600" dirty="0" smtClean="0">
                    <a:solidFill>
                      <a:schemeClr val="bg2">
                        <a:lumMod val="10000"/>
                      </a:schemeClr>
                    </a:solidFill>
                    <a:latin typeface="Arial" pitchFamily="34" charset="0"/>
                    <a:cs typeface="Arial" pitchFamily="34" charset="0"/>
                  </a:rPr>
                  <a:t>ermutation matrix </a:t>
                </a:r>
                <a:r>
                  <a:rPr lang="en-US" altLang="zh-CN" sz="1600" i="0" dirty="0" smtClean="0">
                    <a:solidFill>
                      <a:schemeClr val="bg2">
                        <a:lumMod val="10000"/>
                      </a:schemeClr>
                    </a:solidFill>
                    <a:latin typeface="Cambria Math"/>
                    <a:cs typeface="Arial" pitchFamily="34" charset="0"/>
                  </a:rPr>
                  <a:t>𝑃</a:t>
                </a:r>
                <a:r>
                  <a:rPr lang="en-US" sz="1600" dirty="0" smtClean="0">
                    <a:solidFill>
                      <a:schemeClr val="bg2">
                        <a:lumMod val="10000"/>
                      </a:schemeClr>
                    </a:solidFill>
                    <a:latin typeface="Arial" pitchFamily="34" charset="0"/>
                    <a:cs typeface="Arial" pitchFamily="34" charset="0"/>
                  </a:rPr>
                  <a:t> to represent permutation in time </a:t>
                </a:r>
              </a:p>
              <a:p>
                <a:pPr lvl="1">
                  <a:buFont typeface="Arial" panose="020B0604020202020204" pitchFamily="34" charset="0"/>
                  <a:buChar char="•"/>
                </a:pPr>
                <a:r>
                  <a:rPr lang="en-US" sz="1600" dirty="0" smtClean="0">
                    <a:solidFill>
                      <a:schemeClr val="bg2">
                        <a:lumMod val="10000"/>
                      </a:schemeClr>
                    </a:solidFill>
                    <a:latin typeface="Arial" pitchFamily="34" charset="0"/>
                    <a:cs typeface="Arial" pitchFamily="34" charset="0"/>
                  </a:rPr>
                  <a:t>For</a:t>
                </a:r>
                <a:r>
                  <a:rPr lang="en-US" sz="1600" dirty="0" smtClean="0">
                    <a:solidFill>
                      <a:schemeClr val="bg2">
                        <a:lumMod val="10000"/>
                      </a:schemeClr>
                    </a:solidFill>
                    <a:cs typeface="Arial" pitchFamily="34" charset="0"/>
                  </a:rPr>
                  <a:t> </a:t>
                </a:r>
                <a:r>
                  <a:rPr lang="en-US" sz="1600" i="0" dirty="0">
                    <a:solidFill>
                      <a:schemeClr val="bg2">
                        <a:lumMod val="10000"/>
                      </a:schemeClr>
                    </a:solidFill>
                    <a:latin typeface="Cambria Math"/>
                    <a:cs typeface="Arial" pitchFamily="34" charset="0"/>
                  </a:rPr>
                  <a:t>𝑖</a:t>
                </a:r>
                <a:r>
                  <a:rPr lang="en-US" sz="1600" dirty="0" err="1">
                    <a:solidFill>
                      <a:schemeClr val="bg2">
                        <a:lumMod val="10000"/>
                      </a:schemeClr>
                    </a:solidFill>
                    <a:latin typeface="Arial" pitchFamily="34" charset="0"/>
                    <a:cs typeface="Arial" pitchFamily="34" charset="0"/>
                  </a:rPr>
                  <a:t>th</a:t>
                </a:r>
                <a:r>
                  <a:rPr lang="en-US" sz="1600" dirty="0">
                    <a:solidFill>
                      <a:schemeClr val="bg2">
                        <a:lumMod val="10000"/>
                      </a:schemeClr>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permutation, </a:t>
                </a:r>
                <a:r>
                  <a:rPr lang="en-US" altLang="zh-CN" sz="1600" dirty="0" smtClean="0">
                    <a:solidFill>
                      <a:schemeClr val="bg2">
                        <a:lumMod val="10000"/>
                      </a:schemeClr>
                    </a:solidFill>
                    <a:latin typeface="Arial" pitchFamily="34" charset="0"/>
                    <a:cs typeface="Arial" pitchFamily="34" charset="0"/>
                  </a:rPr>
                  <a:t>in </a:t>
                </a:r>
                <a:r>
                  <a:rPr lang="en-US" altLang="zh-CN" sz="1600" dirty="0">
                    <a:solidFill>
                      <a:schemeClr val="bg2">
                        <a:lumMod val="10000"/>
                      </a:schemeClr>
                    </a:solidFill>
                    <a:latin typeface="Arial" pitchFamily="34" charset="0"/>
                    <a:cs typeface="Arial" pitchFamily="34" charset="0"/>
                  </a:rPr>
                  <a:t>cycle </a:t>
                </a:r>
                <a:r>
                  <a:rPr lang="en-US" altLang="zh-CN" sz="1600" i="0" dirty="0">
                    <a:solidFill>
                      <a:schemeClr val="bg2">
                        <a:lumMod val="10000"/>
                      </a:schemeClr>
                    </a:solidFill>
                    <a:latin typeface="Cambria Math"/>
                    <a:cs typeface="Arial" pitchFamily="34" charset="0"/>
                  </a:rPr>
                  <a:t>𝑗</a:t>
                </a:r>
                <a:r>
                  <a:rPr lang="en-US" sz="1600" dirty="0" smtClean="0">
                    <a:solidFill>
                      <a:schemeClr val="bg2">
                        <a:lumMod val="10000"/>
                      </a:schemeClr>
                    </a:solidFill>
                    <a:latin typeface="Arial" pitchFamily="34" charset="0"/>
                    <a:cs typeface="Arial" pitchFamily="34" charset="0"/>
                  </a:rPr>
                  <a:t>, </a:t>
                </a:r>
                <a:r>
                  <a:rPr lang="en-US" altLang="zh-CN" sz="1600" i="0" dirty="0">
                    <a:solidFill>
                      <a:schemeClr val="bg2">
                        <a:lumMod val="10000"/>
                      </a:schemeClr>
                    </a:solidFill>
                    <a:latin typeface="Cambria Math"/>
                    <a:cs typeface="Arial" pitchFamily="34" charset="0"/>
                  </a:rPr>
                  <a:t>𝐴_(𝑖−1)</a:t>
                </a:r>
                <a:r>
                  <a:rPr lang="en-US" altLang="zh-CN" sz="1600" dirty="0">
                    <a:solidFill>
                      <a:schemeClr val="bg2">
                        <a:lumMod val="10000"/>
                      </a:schemeClr>
                    </a:solidFill>
                    <a:latin typeface="Arial" pitchFamily="34" charset="0"/>
                    <a:cs typeface="Arial" pitchFamily="34" charset="0"/>
                  </a:rPr>
                  <a:t>[</a:t>
                </a:r>
                <a:r>
                  <a:rPr lang="en-US" altLang="zh-CN" sz="1600" i="0" dirty="0">
                    <a:solidFill>
                      <a:schemeClr val="bg2">
                        <a:lumMod val="10000"/>
                      </a:schemeClr>
                    </a:solidFill>
                    <a:latin typeface="Cambria Math"/>
                    <a:cs typeface="Arial" pitchFamily="34" charset="0"/>
                  </a:rPr>
                  <a:t>𝑗</a:t>
                </a:r>
                <a:r>
                  <a:rPr lang="en-US" altLang="zh-CN" sz="1600" dirty="0">
                    <a:solidFill>
                      <a:schemeClr val="bg2">
                        <a:lumMod val="10000"/>
                      </a:schemeClr>
                    </a:solidFill>
                    <a:latin typeface="Arial" pitchFamily="34" charset="0"/>
                    <a:cs typeface="Arial" pitchFamily="34" charset="0"/>
                  </a:rPr>
                  <a:t>] </a:t>
                </a:r>
                <a:r>
                  <a:rPr lang="en-US" altLang="zh-CN" sz="1600" dirty="0" smtClean="0">
                    <a:solidFill>
                      <a:schemeClr val="bg2">
                        <a:lumMod val="10000"/>
                      </a:schemeClr>
                    </a:solidFill>
                    <a:latin typeface="Arial" pitchFamily="34" charset="0"/>
                    <a:cs typeface="Arial" pitchFamily="34" charset="0"/>
                  </a:rPr>
                  <a:t>is the address</a:t>
                </a:r>
              </a:p>
              <a:p>
                <a:pPr lvl="1">
                  <a:buFont typeface="Arial" panose="020B0604020202020204" pitchFamily="34" charset="0"/>
                  <a:buChar char="•"/>
                </a:pPr>
                <a:r>
                  <a:rPr lang="en-US" sz="1600" dirty="0" smtClean="0">
                    <a:solidFill>
                      <a:schemeClr val="bg2">
                        <a:lumMod val="10000"/>
                      </a:schemeClr>
                    </a:solidFill>
                    <a:latin typeface="Arial" pitchFamily="34" charset="0"/>
                    <a:cs typeface="Arial" pitchFamily="34" charset="0"/>
                  </a:rPr>
                  <a:t>There always exist a constant </a:t>
                </a:r>
                <a:r>
                  <a:rPr lang="en-US" sz="1600" i="0" dirty="0">
                    <a:solidFill>
                      <a:schemeClr val="bg2">
                        <a:lumMod val="10000"/>
                      </a:schemeClr>
                    </a:solidFill>
                    <a:latin typeface="Cambria Math"/>
                    <a:cs typeface="Arial" pitchFamily="34" charset="0"/>
                  </a:rPr>
                  <a:t>𝑞</a:t>
                </a:r>
                <a:r>
                  <a:rPr lang="en-US" sz="1600" dirty="0">
                    <a:solidFill>
                      <a:schemeClr val="bg2">
                        <a:lumMod val="10000"/>
                      </a:schemeClr>
                    </a:solidFill>
                    <a:cs typeface="Arial" pitchFamily="34" charset="0"/>
                  </a:rPr>
                  <a:t>  </a:t>
                </a:r>
                <a:r>
                  <a:rPr lang="en-US" sz="1600" dirty="0">
                    <a:solidFill>
                      <a:schemeClr val="bg2">
                        <a:lumMod val="10000"/>
                      </a:schemeClr>
                    </a:solidFill>
                    <a:latin typeface="Arial" panose="020B0604020202020204" pitchFamily="34" charset="0"/>
                    <a:cs typeface="Arial" panose="020B0604020202020204" pitchFamily="34" charset="0"/>
                  </a:rPr>
                  <a:t>such that </a:t>
                </a:r>
                <a:r>
                  <a:rPr lang="en-US" sz="1600" dirty="0">
                    <a:solidFill>
                      <a:schemeClr val="bg2">
                        <a:lumMod val="10000"/>
                      </a:schemeClr>
                    </a:solidFill>
                    <a:cs typeface="Arial" pitchFamily="34" charset="0"/>
                  </a:rPr>
                  <a:t> </a:t>
                </a:r>
                <a:r>
                  <a:rPr lang="en-US" sz="1600" i="0" dirty="0">
                    <a:solidFill>
                      <a:schemeClr val="bg2">
                        <a:lumMod val="10000"/>
                      </a:schemeClr>
                    </a:solidFill>
                    <a:latin typeface="Cambria Math"/>
                    <a:cs typeface="Arial" pitchFamily="34" charset="0"/>
                  </a:rPr>
                  <a:t>𝑃^(𝑞+1)=𝐼,</a:t>
                </a:r>
                <a:endParaRPr lang="en-US" sz="1600" dirty="0" smtClean="0">
                  <a:solidFill>
                    <a:schemeClr val="bg2">
                      <a:lumMod val="10000"/>
                    </a:schemeClr>
                  </a:solidFill>
                  <a:latin typeface="Cambria Math"/>
                  <a:cs typeface="Arial" pitchFamily="34" charset="0"/>
                </a:endParaRPr>
              </a:p>
              <a:p>
                <a:pPr marL="457200" lvl="1" indent="0">
                  <a:buNone/>
                </a:pPr>
                <a:r>
                  <a:rPr lang="en-US" sz="1600" dirty="0" smtClean="0">
                    <a:solidFill>
                      <a:schemeClr val="tx1">
                        <a:lumMod val="50000"/>
                      </a:schemeClr>
                    </a:solidFill>
                    <a:latin typeface="Arial" panose="020B0604020202020204" pitchFamily="34" charset="0"/>
                    <a:ea typeface="Cambria Math"/>
                    <a:cs typeface="Arial" panose="020B0604020202020204" pitchFamily="34" charset="0"/>
                  </a:rPr>
                  <a:t>     </a:t>
                </a:r>
                <a:r>
                  <a:rPr lang="en-US" sz="1600" dirty="0" smtClean="0">
                    <a:solidFill>
                      <a:schemeClr val="bg2">
                        <a:lumMod val="10000"/>
                      </a:schemeClr>
                    </a:solidFill>
                    <a:latin typeface="Arial" panose="020B0604020202020204" pitchFamily="34" charset="0"/>
                    <a:ea typeface="Cambria Math"/>
                    <a:cs typeface="Arial" panose="020B0604020202020204" pitchFamily="34" charset="0"/>
                  </a:rPr>
                  <a:t>and</a:t>
                </a:r>
                <a:r>
                  <a:rPr lang="en-US" sz="1800" dirty="0" smtClean="0">
                    <a:solidFill>
                      <a:srgbClr val="FF0000"/>
                    </a:solidFill>
                    <a:ea typeface="Cambria Math"/>
                    <a:cs typeface="Arial" pitchFamily="34" charset="0"/>
                  </a:rPr>
                  <a:t> </a:t>
                </a:r>
                <a:r>
                  <a:rPr lang="en-US" sz="1800" i="0" dirty="0">
                    <a:solidFill>
                      <a:schemeClr val="tx1"/>
                    </a:solidFill>
                    <a:latin typeface="Cambria Math"/>
                    <a:ea typeface="Cambria Math"/>
                    <a:cs typeface="Arial" pitchFamily="34" charset="0"/>
                  </a:rPr>
                  <a:t>𝐴</a:t>
                </a:r>
                <a:r>
                  <a:rPr lang="en-US" sz="1800" i="0" dirty="0" smtClean="0">
                    <a:solidFill>
                      <a:schemeClr val="tx1"/>
                    </a:solidFill>
                    <a:latin typeface="Cambria Math"/>
                    <a:ea typeface="Cambria Math"/>
                    <a:cs typeface="Arial" pitchFamily="34" charset="0"/>
                  </a:rPr>
                  <a:t>_</a:t>
                </a:r>
                <a:r>
                  <a:rPr lang="en-US" sz="1800" i="0" dirty="0">
                    <a:solidFill>
                      <a:schemeClr val="tx1"/>
                    </a:solidFill>
                    <a:latin typeface="Cambria Math"/>
                    <a:ea typeface="Cambria Math"/>
                    <a:cs typeface="Arial" pitchFamily="34" charset="0"/>
                  </a:rPr>
                  <a:t>𝑞×</a:t>
                </a:r>
                <a:r>
                  <a:rPr lang="en-US" sz="1800" i="0" dirty="0">
                    <a:solidFill>
                      <a:schemeClr val="tx1"/>
                    </a:solidFill>
                    <a:latin typeface="Cambria Math"/>
                    <a:cs typeface="Arial" pitchFamily="34" charset="0"/>
                  </a:rPr>
                  <a:t>𝑃</a:t>
                </a:r>
                <a:r>
                  <a:rPr lang="en-US" sz="1800" i="0" dirty="0" smtClean="0">
                    <a:solidFill>
                      <a:schemeClr val="bg2">
                        <a:lumMod val="10000"/>
                      </a:schemeClr>
                    </a:solidFill>
                    <a:latin typeface="Cambria Math"/>
                    <a:ea typeface="Cambria Math"/>
                    <a:cs typeface="Arial" pitchFamily="34" charset="0"/>
                  </a:rPr>
                  <a:t>=</a:t>
                </a:r>
                <a:r>
                  <a:rPr lang="en-US" sz="1800" i="0" dirty="0">
                    <a:solidFill>
                      <a:schemeClr val="bg2">
                        <a:lumMod val="10000"/>
                      </a:schemeClr>
                    </a:solidFill>
                    <a:latin typeface="Cambria Math"/>
                    <a:ea typeface="Cambria Math"/>
                    <a:cs typeface="Arial" pitchFamily="34" charset="0"/>
                  </a:rPr>
                  <a:t>〖𝐴_(𝑞−1)×𝑃〗^2=…=〖𝐴_0×𝑃〗^(𝑞+1)</a:t>
                </a:r>
                <a:r>
                  <a:rPr lang="en-US" sz="1800" i="0" dirty="0" smtClean="0">
                    <a:solidFill>
                      <a:schemeClr val="tx1"/>
                    </a:solidFill>
                    <a:latin typeface="Cambria Math"/>
                    <a:ea typeface="Cambria Math"/>
                    <a:cs typeface="Arial" pitchFamily="34" charset="0"/>
                  </a:rPr>
                  <a:t>=</a:t>
                </a:r>
                <a:r>
                  <a:rPr lang="en-US" sz="1800" i="0" dirty="0">
                    <a:solidFill>
                      <a:schemeClr val="tx1"/>
                    </a:solidFill>
                    <a:latin typeface="Cambria Math"/>
                    <a:ea typeface="Cambria Math"/>
                    <a:cs typeface="Arial" pitchFamily="34" charset="0"/>
                  </a:rPr>
                  <a:t>𝐴_0</a:t>
                </a:r>
                <a:endParaRPr lang="en-US" sz="1800" dirty="0" smtClean="0">
                  <a:solidFill>
                    <a:schemeClr val="tx1"/>
                  </a:solidFill>
                  <a:ea typeface="Cambria Math"/>
                  <a:cs typeface="Arial" pitchFamily="34" charset="0"/>
                </a:endParaRPr>
              </a:p>
              <a:p>
                <a:pPr marL="457200" lvl="1" indent="-457200">
                  <a:buNone/>
                </a:pPr>
                <a:r>
                  <a:rPr lang="en-US" sz="1600" b="1" dirty="0" smtClean="0">
                    <a:solidFill>
                      <a:schemeClr val="bg2">
                        <a:lumMod val="10000"/>
                      </a:schemeClr>
                    </a:solidFill>
                    <a:latin typeface="Arial" pitchFamily="34" charset="0"/>
                    <a:cs typeface="Arial" pitchFamily="34" charset="0"/>
                  </a:rPr>
                  <a:t>Theorem 4</a:t>
                </a:r>
                <a:r>
                  <a:rPr lang="en-US" sz="1600" dirty="0" smtClean="0">
                    <a:solidFill>
                      <a:schemeClr val="bg2">
                        <a:lumMod val="10000"/>
                      </a:schemeClr>
                    </a:solidFill>
                    <a:latin typeface="Arial" pitchFamily="34" charset="0"/>
                    <a:cs typeface="Arial" pitchFamily="34" charset="0"/>
                  </a:rPr>
                  <a:t>: </a:t>
                </a:r>
              </a:p>
              <a:p>
                <a:pPr marL="0" indent="0">
                  <a:buNone/>
                </a:pPr>
                <a:r>
                  <a:rPr lang="en-US" sz="1600" dirty="0">
                    <a:solidFill>
                      <a:schemeClr val="bg2">
                        <a:lumMod val="10000"/>
                      </a:schemeClr>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           For streaming stride permutation, a </a:t>
                </a:r>
                <a:r>
                  <a:rPr lang="en-US" sz="1600" b="1" dirty="0">
                    <a:solidFill>
                      <a:srgbClr val="080808"/>
                    </a:solidFill>
                    <a:latin typeface="Arial" pitchFamily="34" charset="0"/>
                    <a:cs typeface="Arial" pitchFamily="34" charset="0"/>
                  </a:rPr>
                  <a:t>constant </a:t>
                </a:r>
                <a:r>
                  <a:rPr lang="en-US" sz="1600" b="1" dirty="0" smtClean="0">
                    <a:solidFill>
                      <a:srgbClr val="080808"/>
                    </a:solidFill>
                    <a:latin typeface="Arial" pitchFamily="34" charset="0"/>
                    <a:cs typeface="Arial" pitchFamily="34" charset="0"/>
                  </a:rPr>
                  <a:t>number</a:t>
                </a:r>
                <a:endParaRPr lang="en-US" sz="1600" dirty="0">
                  <a:solidFill>
                    <a:srgbClr val="FF0000"/>
                  </a:solidFill>
                  <a:latin typeface="Arial" pitchFamily="34" charset="0"/>
                  <a:cs typeface="Arial" pitchFamily="34" charset="0"/>
                </a:endParaRPr>
              </a:p>
              <a:p>
                <a:pPr marL="0" indent="0">
                  <a:buNone/>
                </a:pPr>
                <a:r>
                  <a:rPr lang="en-US" sz="1600" dirty="0">
                    <a:solidFill>
                      <a:srgbClr val="FF0000"/>
                    </a:solidFill>
                    <a:latin typeface="Arial" pitchFamily="34" charset="0"/>
                    <a:cs typeface="Arial" pitchFamily="34" charset="0"/>
                  </a:rPr>
                  <a:t>	 </a:t>
                </a:r>
                <a:r>
                  <a:rPr lang="en-US" sz="1600" dirty="0" smtClean="0">
                    <a:solidFill>
                      <a:srgbClr val="FF0000"/>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of </a:t>
                </a:r>
                <a:r>
                  <a:rPr lang="en-US" sz="1600" dirty="0">
                    <a:solidFill>
                      <a:schemeClr val="bg2">
                        <a:lumMod val="10000"/>
                      </a:schemeClr>
                    </a:solidFill>
                    <a:latin typeface="Arial" pitchFamily="34" charset="0"/>
                    <a:cs typeface="Arial" pitchFamily="34" charset="0"/>
                  </a:rPr>
                  <a:t>address sequences </a:t>
                </a:r>
                <a:r>
                  <a:rPr lang="en-US" sz="1600" dirty="0" smtClean="0">
                    <a:solidFill>
                      <a:schemeClr val="bg2">
                        <a:lumMod val="10000"/>
                      </a:schemeClr>
                    </a:solidFill>
                    <a:latin typeface="Arial" pitchFamily="34" charset="0"/>
                    <a:cs typeface="Arial" pitchFamily="34" charset="0"/>
                  </a:rPr>
                  <a:t>need to </a:t>
                </a:r>
                <a:r>
                  <a:rPr lang="en-US" sz="1600" dirty="0">
                    <a:solidFill>
                      <a:schemeClr val="bg2">
                        <a:lumMod val="10000"/>
                      </a:schemeClr>
                    </a:solidFill>
                    <a:latin typeface="Arial" pitchFamily="34" charset="0"/>
                    <a:cs typeface="Arial" pitchFamily="34" charset="0"/>
                  </a:rPr>
                  <a:t>be </a:t>
                </a:r>
                <a:r>
                  <a:rPr lang="en-US" sz="1600" dirty="0" smtClean="0">
                    <a:solidFill>
                      <a:schemeClr val="bg2">
                        <a:lumMod val="10000"/>
                      </a:schemeClr>
                    </a:solidFill>
                    <a:latin typeface="Arial" pitchFamily="34" charset="0"/>
                    <a:cs typeface="Arial" pitchFamily="34" charset="0"/>
                  </a:rPr>
                  <a:t>generated</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C5B2375A-C00A-4A5F-93BE-FD3EF3F9AD2B}" type="slidenum">
              <a:rPr lang="en-US" smtClean="0"/>
              <a:t>30</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B2375A-C00A-4A5F-93BE-FD3EF3F9AD2B}" type="slidenum">
              <a:rPr lang="en-US" smtClean="0"/>
              <a:t>31</a:t>
            </a:fld>
            <a:endParaRPr lang="en-US"/>
          </a:p>
        </p:txBody>
      </p:sp>
    </p:spTree>
    <p:extLst>
      <p:ext uri="{BB962C8B-B14F-4D97-AF65-F5344CB8AC3E}">
        <p14:creationId xmlns:p14="http://schemas.microsoft.com/office/powerpoint/2010/main" val="950722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B2375A-C00A-4A5F-93BE-FD3EF3F9AD2B}" type="slidenum">
              <a:rPr lang="en-US" smtClean="0"/>
              <a:t>32</a:t>
            </a:fld>
            <a:endParaRPr lang="en-US"/>
          </a:p>
        </p:txBody>
      </p:sp>
    </p:spTree>
    <p:extLst>
      <p:ext uri="{BB962C8B-B14F-4D97-AF65-F5344CB8AC3E}">
        <p14:creationId xmlns:p14="http://schemas.microsoft.com/office/powerpoint/2010/main" val="95072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Data permutations widely exist in data or signal processing algorithms, such as FFT, bitonic sorting, </a:t>
            </a:r>
            <a:r>
              <a:rPr lang="en-US" baseline="0" dirty="0" err="1" smtClean="0"/>
              <a:t>viterbi</a:t>
            </a:r>
            <a:r>
              <a:rPr lang="en-US" baseline="0" dirty="0" smtClean="0"/>
              <a:t> decoding, etc.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these algorithms are kernels of various applications.</a:t>
            </a:r>
            <a:endParaRPr lang="en-US" dirty="0"/>
          </a:p>
        </p:txBody>
      </p:sp>
      <p:sp>
        <p:nvSpPr>
          <p:cNvPr id="4" name="Slide Number Placeholder 3"/>
          <p:cNvSpPr>
            <a:spLocks noGrp="1"/>
          </p:cNvSpPr>
          <p:nvPr>
            <p:ph type="sldNum" sz="quarter" idx="10"/>
          </p:nvPr>
        </p:nvSpPr>
        <p:spPr/>
        <p:txBody>
          <a:bodyPr/>
          <a:lstStyle/>
          <a:p>
            <a:fld id="{C5B2375A-C00A-4A5F-93BE-FD3EF3F9AD2B}" type="slidenum">
              <a:rPr lang="en-US" smtClean="0"/>
              <a:t>4</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2">
                    <a:lumMod val="10000"/>
                  </a:schemeClr>
                </a:solidFill>
                <a:latin typeface="Arial" panose="020B0604020202020204" pitchFamily="34" charset="0"/>
                <a:cs typeface="Arial" panose="020B0604020202020204" pitchFamily="34" charset="0"/>
              </a:rPr>
              <a:t>Data permutations can be realized using memory, registers, or wires</a:t>
            </a:r>
            <a:endParaRPr lang="en-US" sz="1200" b="1" baseline="0" dirty="0" smtClean="0">
              <a:solidFill>
                <a:schemeClr val="bg2">
                  <a:lumMod val="1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2">
                  <a:lumMod val="1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2">
                    <a:lumMod val="10000"/>
                  </a:schemeClr>
                </a:solidFill>
                <a:latin typeface="Arial" panose="020B0604020202020204" pitchFamily="34" charset="0"/>
                <a:cs typeface="Arial" panose="020B0604020202020204" pitchFamily="34" charset="0"/>
              </a:rPr>
              <a:t>parallel architecture shown in the figure b) uses wires to do data permutation.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2">
                    <a:lumMod val="10000"/>
                  </a:schemeClr>
                </a:solidFill>
                <a:latin typeface="Arial" panose="020B0604020202020204" pitchFamily="34" charset="0"/>
                <a:cs typeface="Arial" panose="020B0604020202020204" pitchFamily="34" charset="0"/>
              </a:rPr>
              <a:t>Pipeline architecture and shared memory use memory or registers to do data permutation.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2">
                  <a:lumMod val="1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2">
                    <a:lumMod val="10000"/>
                  </a:schemeClr>
                </a:solidFill>
                <a:latin typeface="Arial" panose="020B0604020202020204" pitchFamily="34" charset="0"/>
                <a:cs typeface="Arial" panose="020B0604020202020204" pitchFamily="34" charset="0"/>
              </a:rPr>
              <a:t>For example, the delay feedback or commutator in the hardware implementation of FFT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2">
                  <a:lumMod val="1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2">
                  <a:lumMod val="10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5B2375A-C00A-4A5F-93BE-FD3EF3F9AD2B}" type="slidenum">
              <a:rPr lang="en-US" smtClean="0"/>
              <a:t>5</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Streaming</a:t>
            </a:r>
            <a:r>
              <a:rPr lang="en-US" baseline="0" dirty="0" smtClean="0"/>
              <a:t> architectures are popular for hardware implementation of data or signal processing algorithms,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due to their higher data parallelism, higher throughput, and simple control scheme.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key issue for implementing streaming architecture is how to realize permutation on streaming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figure below shows how data sequences are permuted by streaming permutation: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data sequences are flowing into the stream permutation block, 4 inputs per clock cycles,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a certain delay, the permuted data sequences flow out of the block, and also 4 outputs per clock cycle.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 required to explain)</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With continuous input of data streams, the throughput of this design is 4 data results per clock cycles.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Assuming the data width per output is 32-bit, the clock period is 4 ns, then the throughput is 32 Gb/s.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5B2375A-C00A-4A5F-93BE-FD3EF3F9AD2B}" type="slidenum">
              <a:rPr lang="en-US" smtClean="0"/>
              <a:t>6</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2">
                    <a:lumMod val="10000"/>
                  </a:schemeClr>
                </a:solidFill>
                <a:latin typeface="Arial" pitchFamily="34" charset="0"/>
                <a:cs typeface="Arial" pitchFamily="34" charset="0"/>
              </a:rPr>
              <a:t>In summary, the problem to be solved in this paper is to permute</a:t>
            </a:r>
            <a:r>
              <a:rPr lang="en-US" baseline="0" dirty="0" smtClean="0">
                <a:solidFill>
                  <a:schemeClr val="bg2">
                    <a:lumMod val="10000"/>
                  </a:schemeClr>
                </a:solidFill>
                <a:latin typeface="Arial" pitchFamily="34" charset="0"/>
                <a:cs typeface="Arial" pitchFamily="34" charset="0"/>
              </a:rPr>
              <a:t> streaming data with a fixed data parallelism.</a:t>
            </a:r>
          </a:p>
          <a:p>
            <a:endParaRPr lang="en-US" dirty="0" smtClean="0">
              <a:solidFill>
                <a:schemeClr val="bg2">
                  <a:lumMod val="10000"/>
                </a:schemeClr>
              </a:solidFill>
              <a:latin typeface="Arial" pitchFamily="34" charset="0"/>
              <a:cs typeface="Arial" pitchFamily="34" charset="0"/>
            </a:endParaRPr>
          </a:p>
          <a:p>
            <a:r>
              <a:rPr lang="en-US" dirty="0" smtClean="0">
                <a:solidFill>
                  <a:schemeClr val="bg2">
                    <a:lumMod val="10000"/>
                  </a:schemeClr>
                </a:solidFill>
                <a:latin typeface="Arial" pitchFamily="34" charset="0"/>
                <a:cs typeface="Arial" pitchFamily="34" charset="0"/>
              </a:rPr>
              <a:t>We have streaming data input and output.</a:t>
            </a:r>
          </a:p>
          <a:p>
            <a:r>
              <a:rPr lang="en-US" dirty="0" smtClean="0">
                <a:solidFill>
                  <a:schemeClr val="bg2">
                    <a:lumMod val="10000"/>
                  </a:schemeClr>
                </a:solidFill>
                <a:latin typeface="Arial" pitchFamily="34" charset="0"/>
                <a:cs typeface="Arial" pitchFamily="34" charset="0"/>
              </a:rPr>
              <a:t>Each cycle p data inputs and</a:t>
            </a:r>
            <a:r>
              <a:rPr lang="en-US" baseline="0" dirty="0" smtClean="0">
                <a:solidFill>
                  <a:schemeClr val="bg2">
                    <a:lumMod val="10000"/>
                  </a:schemeClr>
                </a:solidFill>
                <a:latin typeface="Arial" pitchFamily="34" charset="0"/>
                <a:cs typeface="Arial" pitchFamily="34" charset="0"/>
              </a:rPr>
              <a:t> outputs.</a:t>
            </a:r>
          </a:p>
          <a:p>
            <a:r>
              <a:rPr lang="en-US" baseline="0" dirty="0" smtClean="0">
                <a:solidFill>
                  <a:schemeClr val="bg2">
                    <a:lumMod val="10000"/>
                  </a:schemeClr>
                </a:solidFill>
                <a:latin typeface="Arial" pitchFamily="34" charset="0"/>
                <a:cs typeface="Arial" pitchFamily="34" charset="0"/>
              </a:rPr>
              <a:t>Data permutations are performed between adjacent computation stages.</a:t>
            </a:r>
          </a:p>
          <a:p>
            <a:endParaRPr lang="en-US" dirty="0" smtClean="0">
              <a:solidFill>
                <a:schemeClr val="bg2">
                  <a:lumMod val="10000"/>
                </a:schemeClr>
              </a:solidFill>
              <a:latin typeface="Arial" pitchFamily="34" charset="0"/>
              <a:cs typeface="Arial" pitchFamily="34" charset="0"/>
            </a:endParaRPr>
          </a:p>
          <a:p>
            <a:r>
              <a:rPr lang="en-US" dirty="0" smtClean="0">
                <a:solidFill>
                  <a:schemeClr val="bg2">
                    <a:lumMod val="10000"/>
                  </a:schemeClr>
                </a:solidFill>
                <a:latin typeface="Arial" pitchFamily="34" charset="0"/>
                <a:cs typeface="Arial" pitchFamily="34" charset="0"/>
              </a:rPr>
              <a:t>Fig.  shows the architectural framework within which we propose our data permutation approach using FPGA as the target platform. </a:t>
            </a:r>
          </a:p>
        </p:txBody>
      </p:sp>
      <p:sp>
        <p:nvSpPr>
          <p:cNvPr id="4" name="Slide Number Placeholder 3"/>
          <p:cNvSpPr>
            <a:spLocks noGrp="1"/>
          </p:cNvSpPr>
          <p:nvPr>
            <p:ph type="sldNum" sz="quarter" idx="10"/>
          </p:nvPr>
        </p:nvSpPr>
        <p:spPr/>
        <p:txBody>
          <a:bodyPr/>
          <a:lstStyle/>
          <a:p>
            <a:fld id="{C5B2375A-C00A-4A5F-93BE-FD3EF3F9AD2B}" type="slidenum">
              <a:rPr lang="en-US" smtClean="0"/>
              <a:t>7</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5B2375A-C00A-4A5F-93BE-FD3EF3F9AD2B}" type="slidenum">
              <a:rPr lang="en-US" smtClean="0"/>
              <a:t>8</a:t>
            </a:fld>
            <a:endParaRPr lang="en-US" dirty="0"/>
          </a:p>
        </p:txBody>
      </p:sp>
    </p:spTree>
    <p:extLst>
      <p:ext uri="{BB962C8B-B14F-4D97-AF65-F5344CB8AC3E}">
        <p14:creationId xmlns:p14="http://schemas.microsoft.com/office/powerpoint/2010/main" val="95072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have been work proposed to</a:t>
            </a:r>
            <a:r>
              <a:rPr lang="en-US" baseline="0" dirty="0" smtClean="0"/>
              <a:t> realize permutation on streaming data, however mostly focused on specific permutation patterns, such as stride permutation in FFT.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related work, the author developed a streaming architecture for realizing stride permutation on array processor.</a:t>
            </a:r>
            <a:endParaRPr lang="en-US" dirty="0"/>
          </a:p>
        </p:txBody>
      </p:sp>
      <p:sp>
        <p:nvSpPr>
          <p:cNvPr id="4" name="Slide Number Placeholder 3"/>
          <p:cNvSpPr>
            <a:spLocks noGrp="1"/>
          </p:cNvSpPr>
          <p:nvPr>
            <p:ph type="sldNum" sz="quarter" idx="10"/>
          </p:nvPr>
        </p:nvSpPr>
        <p:spPr/>
        <p:txBody>
          <a:bodyPr/>
          <a:lstStyle/>
          <a:p>
            <a:fld id="{C5B2375A-C00A-4A5F-93BE-FD3EF3F9AD2B}" type="slidenum">
              <a:rPr lang="en-US" smtClean="0"/>
              <a:t>9</a:t>
            </a:fld>
            <a:endParaRPr lang="en-US" dirty="0"/>
          </a:p>
        </p:txBody>
      </p:sp>
    </p:spTree>
    <p:extLst>
      <p:ext uri="{BB962C8B-B14F-4D97-AF65-F5344CB8AC3E}">
        <p14:creationId xmlns:p14="http://schemas.microsoft.com/office/powerpoint/2010/main" val="950722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a:xfrm>
            <a:off x="3581400" y="6324600"/>
            <a:ext cx="2133600" cy="365125"/>
          </a:xfrm>
        </p:spPr>
        <p:txBody>
          <a:bodyPr/>
          <a:lstStyle>
            <a:lvl1pPr algn="ctr">
              <a:defRPr/>
            </a:lvl1pPr>
          </a:lstStyle>
          <a:p>
            <a:fld id="{0AB6AC52-F552-42DD-ADE9-9A83081CC6A9}" type="slidenum">
              <a:rPr lang="en-US" smtClean="0"/>
              <a:pPr/>
              <a:t>‹#›</a:t>
            </a:fld>
            <a:endParaRPr lang="en-US"/>
          </a:p>
        </p:txBody>
      </p:sp>
    </p:spTree>
    <p:extLst>
      <p:ext uri="{BB962C8B-B14F-4D97-AF65-F5344CB8AC3E}">
        <p14:creationId xmlns:p14="http://schemas.microsoft.com/office/powerpoint/2010/main" val="31122510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3581400" y="6324600"/>
            <a:ext cx="2133600" cy="365125"/>
          </a:xfrm>
        </p:spPr>
        <p:txBody>
          <a:bodyPr/>
          <a:lstStyle>
            <a:lvl1pPr algn="ctr">
              <a:defRPr/>
            </a:lvl1pPr>
          </a:lstStyle>
          <a:p>
            <a:fld id="{0AB6AC52-F552-42DD-ADE9-9A83081CC6A9}" type="slidenum">
              <a:rPr lang="en-US" smtClean="0"/>
              <a:pPr/>
              <a:t>‹#›</a:t>
            </a:fld>
            <a:endParaRPr lang="en-US"/>
          </a:p>
        </p:txBody>
      </p:sp>
    </p:spTree>
    <p:extLst>
      <p:ext uri="{BB962C8B-B14F-4D97-AF65-F5344CB8AC3E}">
        <p14:creationId xmlns:p14="http://schemas.microsoft.com/office/powerpoint/2010/main" val="11728656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581400" y="6324600"/>
            <a:ext cx="2133600" cy="365125"/>
          </a:xfrm>
        </p:spPr>
        <p:txBody>
          <a:bodyPr/>
          <a:lstStyle>
            <a:lvl1pPr algn="ctr">
              <a:defRPr/>
            </a:lvl1pPr>
          </a:lstStyle>
          <a:p>
            <a:fld id="{0AB6AC52-F552-42DD-ADE9-9A83081CC6A9}" type="slidenum">
              <a:rPr lang="en-US" smtClean="0"/>
              <a:pPr/>
              <a:t>‹#›</a:t>
            </a:fld>
            <a:endParaRPr lang="en-US"/>
          </a:p>
        </p:txBody>
      </p:sp>
    </p:spTree>
    <p:extLst>
      <p:ext uri="{BB962C8B-B14F-4D97-AF65-F5344CB8AC3E}">
        <p14:creationId xmlns:p14="http://schemas.microsoft.com/office/powerpoint/2010/main" val="36730427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10"/>
          </p:nvPr>
        </p:nvSpPr>
        <p:spPr>
          <a:xfrm>
            <a:off x="3581400" y="6324600"/>
            <a:ext cx="2133600" cy="365125"/>
          </a:xfrm>
        </p:spPr>
        <p:txBody>
          <a:bodyPr/>
          <a:lstStyle>
            <a:lvl1pPr algn="ctr">
              <a:defRPr/>
            </a:lvl1pPr>
          </a:lstStyle>
          <a:p>
            <a:fld id="{0AB6AC52-F552-42DD-ADE9-9A83081CC6A9}" type="slidenum">
              <a:rPr lang="en-US" smtClean="0"/>
              <a:pPr/>
              <a:t>‹#›</a:t>
            </a:fld>
            <a:endParaRPr lang="en-US"/>
          </a:p>
        </p:txBody>
      </p:sp>
    </p:spTree>
    <p:extLst>
      <p:ext uri="{BB962C8B-B14F-4D97-AF65-F5344CB8AC3E}">
        <p14:creationId xmlns:p14="http://schemas.microsoft.com/office/powerpoint/2010/main" val="2287534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3581400" y="6324600"/>
            <a:ext cx="2133600" cy="365125"/>
          </a:xfrm>
        </p:spPr>
        <p:txBody>
          <a:bodyPr/>
          <a:lstStyle>
            <a:lvl1pPr algn="ctr">
              <a:defRPr/>
            </a:lvl1pPr>
          </a:lstStyle>
          <a:p>
            <a:fld id="{0AB6AC52-F552-42DD-ADE9-9A83081CC6A9}" type="slidenum">
              <a:rPr lang="en-US" smtClean="0"/>
              <a:pPr/>
              <a:t>‹#›</a:t>
            </a:fld>
            <a:endParaRPr lang="en-US"/>
          </a:p>
        </p:txBody>
      </p:sp>
    </p:spTree>
    <p:extLst>
      <p:ext uri="{BB962C8B-B14F-4D97-AF65-F5344CB8AC3E}">
        <p14:creationId xmlns:p14="http://schemas.microsoft.com/office/powerpoint/2010/main" val="11242732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2732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5803900"/>
            <a:ext cx="9144000" cy="1052513"/>
          </a:xfrm>
          <a:prstGeom prst="rect">
            <a:avLst/>
          </a:prstGeom>
          <a:solidFill>
            <a:schemeClr val="tx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defRPr/>
            </a:pPr>
            <a:endParaRPr lang="en-US">
              <a:solidFill>
                <a:srgbClr val="FFFFFF"/>
              </a:solidFill>
              <a:ea typeface="ＭＳ Ｐゴシック" pitchFamily="34" charset="-128"/>
            </a:endParaRPr>
          </a:p>
        </p:txBody>
      </p:sp>
      <p:sp>
        <p:nvSpPr>
          <p:cNvPr id="8" name="Rectangle 7"/>
          <p:cNvSpPr>
            <a:spLocks noChangeArrowheads="1"/>
          </p:cNvSpPr>
          <p:nvPr/>
        </p:nvSpPr>
        <p:spPr bwMode="auto">
          <a:xfrm flipV="1">
            <a:off x="0" y="5778500"/>
            <a:ext cx="9144000" cy="50800"/>
          </a:xfrm>
          <a:prstGeom prst="rect">
            <a:avLst/>
          </a:prstGeom>
          <a:solidFill>
            <a:srgbClr val="FFCC00"/>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defRPr/>
            </a:pPr>
            <a:endParaRPr lang="en-US">
              <a:solidFill>
                <a:srgbClr val="990000"/>
              </a:solidFill>
              <a:ea typeface="ＭＳ Ｐゴシック" pitchFamily="34" charset="-128"/>
            </a:endParaRPr>
          </a:p>
        </p:txBody>
      </p:sp>
      <p:pic>
        <p:nvPicPr>
          <p:cNvPr id="1028" name="Picture 10" descr="Small Use Shield_GoldOnTrans.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1025" y="238125"/>
            <a:ext cx="74771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1-lineWordmark_GoldOnCard_NoBG.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97700" y="6462713"/>
            <a:ext cx="18224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Formal_Viterbi_GoldOnCard_NoBG.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2100" y="6138863"/>
            <a:ext cx="17414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6AC52-F552-42DD-ADE9-9A83081CC6A9}" type="slidenum">
              <a:rPr lang="en-US" smtClean="0"/>
              <a:t>‹#›</a:t>
            </a:fld>
            <a:endParaRPr lang="en-US"/>
          </a:p>
        </p:txBody>
      </p:sp>
    </p:spTree>
    <p:extLst>
      <p:ext uri="{BB962C8B-B14F-4D97-AF65-F5344CB8AC3E}">
        <p14:creationId xmlns:p14="http://schemas.microsoft.com/office/powerpoint/2010/main" val="406778281"/>
      </p:ext>
    </p:extLst>
  </p:cSld>
  <p:clrMap bg1="lt1" tx1="dk1" bg2="lt2" tx2="dk2" accent1="accent1" accent2="accent2" accent3="accent3" accent4="accent4" accent5="accent5" accent6="accent6" hlink="hlink" folHlink="folHlink"/>
  <p:sldLayoutIdLst>
    <p:sldLayoutId id="2147483662" r:id="rId1"/>
    <p:sldLayoutId id="2147483681" r:id="rId2"/>
    <p:sldLayoutId id="2147483665" r:id="rId3"/>
    <p:sldLayoutId id="2147483677" r:id="rId4"/>
    <p:sldLayoutId id="2147483678" r:id="rId5"/>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flipV="1">
            <a:off x="0" y="5778500"/>
            <a:ext cx="9144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1" name="Picture 10" descr="Small Use Shield_GoldOnTrans.eps"/>
          <p:cNvPicPr>
            <a:picLocks noChangeAspect="1"/>
          </p:cNvPicPr>
          <p:nvPr/>
        </p:nvPicPr>
        <p:blipFill>
          <a:blip r:embed="rId3"/>
          <a:stretch>
            <a:fillRect/>
          </a:stretch>
        </p:blipFill>
        <p:spPr>
          <a:xfrm>
            <a:off x="8201027" y="238127"/>
            <a:ext cx="748239" cy="748239"/>
          </a:xfrm>
          <a:prstGeom prst="rect">
            <a:avLst/>
          </a:prstGeom>
        </p:spPr>
      </p:pic>
      <p:pic>
        <p:nvPicPr>
          <p:cNvPr id="9" name="Picture 8" descr="1-lineWordmark_GoldOnCard_NoBG.eps"/>
          <p:cNvPicPr>
            <a:picLocks noChangeAspect="1"/>
          </p:cNvPicPr>
          <p:nvPr/>
        </p:nvPicPr>
        <p:blipFill>
          <a:blip r:embed="rId4"/>
          <a:stretch>
            <a:fillRect/>
          </a:stretch>
        </p:blipFill>
        <p:spPr>
          <a:xfrm>
            <a:off x="6997700" y="6462029"/>
            <a:ext cx="1822126" cy="154821"/>
          </a:xfrm>
          <a:prstGeom prst="rect">
            <a:avLst/>
          </a:prstGeom>
        </p:spPr>
      </p:pic>
      <p:pic>
        <p:nvPicPr>
          <p:cNvPr id="10" name="Picture 9" descr="Formal_Viterbi_GoldOnCard_NoBG.eps"/>
          <p:cNvPicPr>
            <a:picLocks noChangeAspect="1"/>
          </p:cNvPicPr>
          <p:nvPr/>
        </p:nvPicPr>
        <p:blipFill>
          <a:blip r:embed="rId5"/>
          <a:stretch>
            <a:fillRect/>
          </a:stretch>
        </p:blipFill>
        <p:spPr>
          <a:xfrm>
            <a:off x="292102" y="6138309"/>
            <a:ext cx="1741688" cy="470075"/>
          </a:xfrm>
          <a:prstGeom prst="rect">
            <a:avLst/>
          </a:prstGeom>
        </p:spPr>
      </p:pic>
    </p:spTree>
    <p:extLst>
      <p:ext uri="{BB962C8B-B14F-4D97-AF65-F5344CB8AC3E}">
        <p14:creationId xmlns:p14="http://schemas.microsoft.com/office/powerpoint/2010/main" val="3397344277"/>
      </p:ext>
    </p:extLst>
  </p:cSld>
  <p:clrMap bg1="dk1" tx1="lt1" bg2="dk2" tx2="lt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36.png"/><Relationship Id="rId5" Type="http://schemas.openxmlformats.org/officeDocument/2006/relationships/package" Target="../embeddings/Microsoft_Visio_Drawing4444.vsdx"/><Relationship Id="rId6" Type="http://schemas.openxmlformats.org/officeDocument/2006/relationships/image" Target="../media/image30.emf"/><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1.png"/><Relationship Id="rId5" Type="http://schemas.openxmlformats.org/officeDocument/2006/relationships/package" Target="../embeddings/Microsoft_Visio_Drawing5555.vsdx"/><Relationship Id="rId6" Type="http://schemas.openxmlformats.org/officeDocument/2006/relationships/image" Target="../media/image31.emf"/><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package" Target="../embeddings/Microsoft_Visio_Drawing6666.vsdx"/><Relationship Id="rId5" Type="http://schemas.openxmlformats.org/officeDocument/2006/relationships/image" Target="../media/image36.emf"/><Relationship Id="rId6" Type="http://schemas.openxmlformats.org/officeDocument/2006/relationships/package" Target="../embeddings/Microsoft_Visio_Drawing7777.vsdx"/><Relationship Id="rId7" Type="http://schemas.openxmlformats.org/officeDocument/2006/relationships/image" Target="../media/image37.emf"/><Relationship Id="rId1" Type="http://schemas.openxmlformats.org/officeDocument/2006/relationships/vmlDrawing" Target="../drawings/vmlDrawing7.vml"/><Relationship Id="rId2"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7.png"/><Relationship Id="rId5" Type="http://schemas.openxmlformats.org/officeDocument/2006/relationships/image" Target="../media/image49.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0.png"/><Relationship Id="rId5" Type="http://schemas.openxmlformats.org/officeDocument/2006/relationships/image" Target="../media/image52.pn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package" Target="../embeddings/Microsoft_Visio_Drawing1111.vsdx"/><Relationship Id="rId7" Type="http://schemas.openxmlformats.org/officeDocument/2006/relationships/image" Target="../media/image7.emf"/><Relationship Id="rId8" Type="http://schemas.openxmlformats.org/officeDocument/2006/relationships/image" Target="../media/image9.jpeg"/><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1.png"/><Relationship Id="rId5" Type="http://schemas.openxmlformats.org/officeDocument/2006/relationships/image" Target="../media/image12.gif"/><Relationship Id="rId6" Type="http://schemas.openxmlformats.org/officeDocument/2006/relationships/image" Target="../media/image13.png"/><Relationship Id="rId7" Type="http://schemas.openxmlformats.org/officeDocument/2006/relationships/image" Target="../media/image14.jpeg"/><Relationship Id="rId8" Type="http://schemas.openxmlformats.org/officeDocument/2006/relationships/image" Target="../media/image15.gif"/><Relationship Id="rId9" Type="http://schemas.openxmlformats.org/officeDocument/2006/relationships/package" Target="../embeddings/Microsoft_Visio_Drawing2222.vsdx"/><Relationship Id="rId10"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Visio_2003-2010_Drawing1111.vsd"/><Relationship Id="rId5" Type="http://schemas.openxmlformats.org/officeDocument/2006/relationships/image" Target="../media/image16.emf"/><Relationship Id="rId6" Type="http://schemas.openxmlformats.org/officeDocument/2006/relationships/oleObject" Target="../embeddings/Microsoft_Visio_2003-2010_Drawing2222.vsd"/><Relationship Id="rId7" Type="http://schemas.openxmlformats.org/officeDocument/2006/relationships/image" Target="../media/image17.emf"/><Relationship Id="rId8" Type="http://schemas.openxmlformats.org/officeDocument/2006/relationships/oleObject" Target="../embeddings/Microsoft_Visio_2003-2010_Drawing3333.vsd"/><Relationship Id="rId9"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6.png"/><Relationship Id="rId5" Type="http://schemas.openxmlformats.org/officeDocument/2006/relationships/package" Target="../embeddings/Microsoft_Visio_Drawing3333.vsdx"/><Relationship Id="rId6"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0" y="533400"/>
            <a:ext cx="9129299" cy="2200275"/>
          </a:xfrm>
          <a:prstGeom prst="rect">
            <a:avLst/>
          </a:prstGeom>
        </p:spPr>
        <p:txBody>
          <a:bodyPr vert="horz" lIns="91440" tIns="45720" rIns="91440" bIns="45720" rtlCol="0" anchor="ctr">
            <a:normAutofit/>
          </a:bodyPr>
          <a:lstStyle/>
          <a:p>
            <a:pPr algn="ctr">
              <a:spcBef>
                <a:spcPct val="0"/>
              </a:spcBef>
              <a:defRPr/>
            </a:pPr>
            <a:r>
              <a:rPr lang="en-US" sz="3200" b="1" dirty="0" smtClean="0">
                <a:solidFill>
                  <a:schemeClr val="tx2"/>
                </a:solidFill>
                <a:latin typeface="Arial"/>
                <a:ea typeface="+mj-ea"/>
                <a:cs typeface="Arial"/>
              </a:rPr>
              <a:t>Optimizing Interconnection Complexity for</a:t>
            </a:r>
          </a:p>
          <a:p>
            <a:pPr algn="ctr">
              <a:spcBef>
                <a:spcPct val="0"/>
              </a:spcBef>
              <a:defRPr/>
            </a:pPr>
            <a:r>
              <a:rPr lang="en-US" sz="3200" b="1" dirty="0" smtClean="0">
                <a:solidFill>
                  <a:schemeClr val="tx2"/>
                </a:solidFill>
                <a:latin typeface="Arial"/>
                <a:ea typeface="+mj-ea"/>
                <a:cs typeface="Arial"/>
              </a:rPr>
              <a:t>Realizing Fixed Permutation in Data and Signal Processing Algorithms</a:t>
            </a:r>
            <a:endParaRPr lang="en-US" sz="3200" b="1" dirty="0">
              <a:solidFill>
                <a:schemeClr val="tx2"/>
              </a:solidFill>
              <a:latin typeface="Arial"/>
              <a:ea typeface="+mj-ea"/>
              <a:cs typeface="Arial"/>
            </a:endParaRPr>
          </a:p>
        </p:txBody>
      </p:sp>
      <p:sp>
        <p:nvSpPr>
          <p:cNvPr id="4" name="Subtitle 2"/>
          <p:cNvSpPr txBox="1">
            <a:spLocks/>
          </p:cNvSpPr>
          <p:nvPr/>
        </p:nvSpPr>
        <p:spPr>
          <a:xfrm>
            <a:off x="647700" y="2514600"/>
            <a:ext cx="7429500" cy="1546861"/>
          </a:xfrm>
          <a:prstGeom prst="rect">
            <a:avLst/>
          </a:prstGeom>
        </p:spPr>
        <p:txBody>
          <a:bodyPr vert="horz" lIns="91440" tIns="45720" rIns="91440" bIns="45720" rtlCol="0">
            <a:noAutofit/>
          </a:bodyPr>
          <a:lstStyle/>
          <a:p>
            <a:pPr algn="ctr">
              <a:lnSpc>
                <a:spcPct val="120000"/>
              </a:lnSpc>
              <a:spcBef>
                <a:spcPct val="20000"/>
              </a:spcBef>
              <a:defRPr/>
            </a:pPr>
            <a:r>
              <a:rPr lang="en-US" sz="2400" dirty="0">
                <a:latin typeface="Times New Roman" pitchFamily="18" charset="0"/>
                <a:cs typeface="Times New Roman" pitchFamily="18" charset="0"/>
              </a:rPr>
              <a:t>Ren Chen, </a:t>
            </a:r>
            <a:r>
              <a:rPr lang="en-US" sz="2400" dirty="0" smtClean="0">
                <a:latin typeface="Times New Roman" pitchFamily="18" charset="0"/>
                <a:cs typeface="Times New Roman" pitchFamily="18" charset="0"/>
              </a:rPr>
              <a:t>Viktor </a:t>
            </a:r>
            <a:r>
              <a:rPr lang="en-US" sz="2400" dirty="0">
                <a:latin typeface="Times New Roman" pitchFamily="18" charset="0"/>
                <a:cs typeface="Times New Roman" pitchFamily="18" charset="0"/>
              </a:rPr>
              <a:t>K. Prasanna</a:t>
            </a:r>
            <a:endParaRPr lang="en-US" sz="2400" dirty="0" smtClean="0">
              <a:latin typeface="Times New Roman" pitchFamily="18" charset="0"/>
              <a:cs typeface="Times New Roman" pitchFamily="18" charset="0"/>
            </a:endParaRPr>
          </a:p>
          <a:p>
            <a:pPr algn="ctr">
              <a:lnSpc>
                <a:spcPct val="120000"/>
              </a:lnSpc>
              <a:spcBef>
                <a:spcPct val="20000"/>
              </a:spcBef>
              <a:defRPr/>
            </a:pPr>
            <a:r>
              <a:rPr lang="en-US" sz="2000" i="1" dirty="0">
                <a:latin typeface="Times New Roman"/>
                <a:cs typeface="Times New Roman"/>
              </a:rPr>
              <a:t>Ming Hsieh Department of Electrical </a:t>
            </a:r>
            <a:r>
              <a:rPr lang="en-US" sz="2000" i="1" dirty="0" smtClean="0">
                <a:latin typeface="Times New Roman"/>
                <a:cs typeface="Times New Roman"/>
              </a:rPr>
              <a:t>Engineering</a:t>
            </a:r>
          </a:p>
          <a:p>
            <a:pPr algn="ctr">
              <a:lnSpc>
                <a:spcPct val="120000"/>
              </a:lnSpc>
              <a:spcBef>
                <a:spcPct val="20000"/>
              </a:spcBef>
              <a:defRPr/>
            </a:pPr>
            <a:r>
              <a:rPr lang="en-US" sz="2400" b="1" dirty="0" smtClean="0">
                <a:latin typeface="Times New Roman"/>
                <a:cs typeface="Times New Roman"/>
              </a:rPr>
              <a:t>Presented by:</a:t>
            </a:r>
          </a:p>
          <a:p>
            <a:pPr algn="ctr">
              <a:lnSpc>
                <a:spcPct val="120000"/>
              </a:lnSpc>
              <a:spcBef>
                <a:spcPct val="20000"/>
              </a:spcBef>
              <a:defRPr/>
            </a:pPr>
            <a:r>
              <a:rPr lang="en-US" sz="2000" i="1" dirty="0" err="1" smtClean="0">
                <a:latin typeface="Times New Roman"/>
                <a:cs typeface="Times New Roman"/>
              </a:rPr>
              <a:t>Ajitesh</a:t>
            </a:r>
            <a:r>
              <a:rPr lang="en-US" sz="2000" i="1" dirty="0" smtClean="0">
                <a:latin typeface="Times New Roman"/>
                <a:cs typeface="Times New Roman"/>
              </a:rPr>
              <a:t> Srivastava, Department of Computer Science</a:t>
            </a:r>
          </a:p>
          <a:p>
            <a:pPr algn="ctr">
              <a:lnSpc>
                <a:spcPct val="120000"/>
              </a:lnSpc>
              <a:spcBef>
                <a:spcPct val="20000"/>
              </a:spcBef>
              <a:defRPr/>
            </a:pPr>
            <a:r>
              <a:rPr lang="en-US" sz="2000" i="1" dirty="0" smtClean="0">
                <a:latin typeface="Times New Roman"/>
                <a:cs typeface="Times New Roman"/>
              </a:rPr>
              <a:t>University </a:t>
            </a:r>
            <a:r>
              <a:rPr lang="en-US" sz="2000" i="1" dirty="0">
                <a:latin typeface="Times New Roman"/>
                <a:cs typeface="Times New Roman"/>
              </a:rPr>
              <a:t>of Southern </a:t>
            </a:r>
            <a:r>
              <a:rPr lang="en-US" sz="2000" i="1" dirty="0" smtClean="0">
                <a:latin typeface="Times New Roman"/>
                <a:cs typeface="Times New Roman"/>
              </a:rPr>
              <a:t>California</a:t>
            </a:r>
          </a:p>
          <a:p>
            <a:pPr algn="ctr">
              <a:lnSpc>
                <a:spcPct val="120000"/>
              </a:lnSpc>
              <a:spcBef>
                <a:spcPct val="20000"/>
              </a:spcBef>
              <a:defRPr/>
            </a:pPr>
            <a:endParaRPr lang="en-US" sz="2000" i="1" dirty="0">
              <a:latin typeface="Times New Roman"/>
              <a:cs typeface="Times New Roman"/>
            </a:endParaRPr>
          </a:p>
          <a:p>
            <a:pPr algn="ctr">
              <a:lnSpc>
                <a:spcPct val="120000"/>
              </a:lnSpc>
              <a:spcBef>
                <a:spcPct val="20000"/>
              </a:spcBef>
              <a:defRPr/>
            </a:pPr>
            <a:r>
              <a:rPr lang="en-US" sz="2400" b="1" dirty="0" smtClean="0">
                <a:solidFill>
                  <a:schemeClr val="tx2"/>
                </a:solidFill>
                <a:latin typeface="Times New Roman"/>
                <a:cs typeface="Times New Roman"/>
              </a:rPr>
              <a:t>Ganges.usc.edu/wiki/TAPAS</a:t>
            </a:r>
            <a:endParaRPr lang="en-US" b="1" dirty="0">
              <a:solidFill>
                <a:schemeClr val="tx2"/>
              </a:solidFill>
              <a:latin typeface="Times New Roman"/>
              <a:cs typeface="Times New Roman"/>
            </a:endParaRPr>
          </a:p>
        </p:txBody>
      </p:sp>
    </p:spTree>
    <p:extLst>
      <p:ext uri="{BB962C8B-B14F-4D97-AF65-F5344CB8AC3E}">
        <p14:creationId xmlns:p14="http://schemas.microsoft.com/office/powerpoint/2010/main" val="3398110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182256"/>
            <a:ext cx="8229600" cy="258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Slide Number Placeholder 1"/>
          <p:cNvSpPr>
            <a:spLocks noGrp="1"/>
          </p:cNvSpPr>
          <p:nvPr>
            <p:ph type="sldNum" sz="quarter" idx="10"/>
          </p:nvPr>
        </p:nvSpPr>
        <p:spPr/>
        <p:txBody>
          <a:bodyPr/>
          <a:lstStyle/>
          <a:p>
            <a:fld id="{0AB6AC52-F552-42DD-ADE9-9A83081CC6A9}" type="slidenum">
              <a:rPr lang="en-US" smtClean="0"/>
              <a:t>10</a:t>
            </a:fld>
            <a:endParaRPr lang="en-US"/>
          </a:p>
        </p:txBody>
      </p:sp>
      <p:sp>
        <p:nvSpPr>
          <p:cNvPr id="6" name="Title 1"/>
          <p:cNvSpPr txBox="1">
            <a:spLocks/>
          </p:cNvSpPr>
          <p:nvPr/>
        </p:nvSpPr>
        <p:spPr>
          <a:xfrm>
            <a:off x="0"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smtClean="0">
                <a:latin typeface="Arial" pitchFamily="34" charset="0"/>
                <a:cs typeface="Arial" pitchFamily="34" charset="0"/>
              </a:rPr>
              <a:t>Related Work (DAC ’12, M. </a:t>
            </a:r>
            <a:r>
              <a:rPr lang="en-US" sz="2400" b="1" dirty="0" err="1" smtClean="0">
                <a:latin typeface="Arial" pitchFamily="34" charset="0"/>
                <a:cs typeface="Arial" pitchFamily="34" charset="0"/>
              </a:rPr>
              <a:t>Zuluaga</a:t>
            </a:r>
            <a:r>
              <a:rPr lang="en-US" sz="2400" b="1" dirty="0">
                <a:latin typeface="Arial" pitchFamily="34" charset="0"/>
                <a:cs typeface="Arial" pitchFamily="34" charset="0"/>
              </a:rPr>
              <a:t> and </a:t>
            </a:r>
            <a:r>
              <a:rPr lang="en-US" sz="2400" b="1" dirty="0" smtClean="0">
                <a:latin typeface="Arial" pitchFamily="34" charset="0"/>
                <a:cs typeface="Arial" pitchFamily="34" charset="0"/>
              </a:rPr>
              <a:t>M. </a:t>
            </a:r>
            <a:r>
              <a:rPr lang="en-US" sz="2400" b="1" dirty="0" err="1">
                <a:latin typeface="Arial" pitchFamily="34" charset="0"/>
                <a:cs typeface="Arial" pitchFamily="34" charset="0"/>
              </a:rPr>
              <a:t>Püschel</a:t>
            </a:r>
            <a:r>
              <a:rPr lang="en-US" sz="2400" b="1" dirty="0">
                <a:latin typeface="Arial" pitchFamily="34" charset="0"/>
                <a:cs typeface="Arial" pitchFamily="34" charset="0"/>
              </a:rPr>
              <a:t>)</a:t>
            </a:r>
          </a:p>
        </p:txBody>
      </p:sp>
      <p:sp>
        <p:nvSpPr>
          <p:cNvPr id="15" name="Content Placeholder 4"/>
          <p:cNvSpPr txBox="1">
            <a:spLocks/>
          </p:cNvSpPr>
          <p:nvPr/>
        </p:nvSpPr>
        <p:spPr>
          <a:xfrm>
            <a:off x="228600" y="1059080"/>
            <a:ext cx="8610600" cy="472257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2000" dirty="0">
                <a:solidFill>
                  <a:schemeClr val="bg2">
                    <a:lumMod val="10000"/>
                  </a:schemeClr>
                </a:solidFill>
                <a:latin typeface="Arial" panose="020B0604020202020204" pitchFamily="34" charset="0"/>
                <a:cs typeface="Arial" panose="020B0604020202020204" pitchFamily="34" charset="0"/>
              </a:rPr>
              <a:t>Domain-specific language based</a:t>
            </a:r>
          </a:p>
          <a:p>
            <a:pPr>
              <a:buFont typeface="Wingdings"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Hardware generator for data permutations in sorting</a:t>
            </a:r>
          </a:p>
          <a:p>
            <a:pPr>
              <a:buFont typeface="Wingdings" pitchFamily="2" charset="2"/>
              <a:buChar char="§"/>
            </a:pPr>
            <a:endParaRPr lang="en-US" sz="2000" dirty="0" smtClean="0">
              <a:solidFill>
                <a:schemeClr val="bg2">
                  <a:lumMod val="10000"/>
                </a:schemeClr>
              </a:solidFill>
              <a:latin typeface="Arial" panose="020B0604020202020204" pitchFamily="34" charset="0"/>
              <a:cs typeface="Arial" panose="020B0604020202020204" pitchFamily="34" charset="0"/>
            </a:endParaRPr>
          </a:p>
          <a:p>
            <a:pPr marL="0" indent="0">
              <a:buFont typeface="Arial" charset="0"/>
              <a:buNone/>
            </a:pPr>
            <a:r>
              <a:rPr lang="en-US" sz="2000" dirty="0" smtClean="0">
                <a:solidFill>
                  <a:schemeClr val="bg2">
                    <a:lumMod val="10000"/>
                  </a:schemeClr>
                </a:solidFill>
                <a:latin typeface="Arial" panose="020B0604020202020204" pitchFamily="34" charset="0"/>
                <a:cs typeface="Arial" panose="020B0604020202020204" pitchFamily="34" charset="0"/>
              </a:rPr>
              <a:t>     </a:t>
            </a:r>
          </a:p>
          <a:p>
            <a:pPr lvl="1">
              <a:buFont typeface="Arial" pitchFamily="34" charset="0"/>
              <a:buChar char="‒"/>
            </a:pPr>
            <a:endParaRPr lang="en-US" sz="2000" dirty="0" smtClean="0">
              <a:solidFill>
                <a:schemeClr val="bg2">
                  <a:lumMod val="10000"/>
                </a:schemeClr>
              </a:solidFill>
              <a:latin typeface="Arial" panose="020B0604020202020204" pitchFamily="34" charset="0"/>
              <a:cs typeface="Arial" panose="020B0604020202020204" pitchFamily="34" charset="0"/>
            </a:endParaRPr>
          </a:p>
          <a:p>
            <a:pPr lvl="1">
              <a:buFont typeface="Arial" pitchFamily="34" charset="0"/>
              <a:buChar char="‒"/>
            </a:pPr>
            <a:endParaRPr lang="en-US" sz="2000" baseline="30000" dirty="0" smtClean="0">
              <a:solidFill>
                <a:schemeClr val="bg2">
                  <a:lumMod val="10000"/>
                </a:schemeClr>
              </a:solidFill>
              <a:latin typeface="Arial" panose="020B0604020202020204" pitchFamily="34" charset="0"/>
              <a:cs typeface="Arial" panose="020B0604020202020204" pitchFamily="34" charset="0"/>
            </a:endParaRPr>
          </a:p>
          <a:p>
            <a:pPr lvl="1">
              <a:buFont typeface="Arial" pitchFamily="34" charset="0"/>
              <a:buChar char="‒"/>
            </a:pPr>
            <a:endParaRPr lang="en-US" sz="2000" baseline="30000" dirty="0" smtClean="0">
              <a:solidFill>
                <a:schemeClr val="bg2">
                  <a:lumMod val="10000"/>
                </a:schemeClr>
              </a:solidFill>
              <a:latin typeface="Arial" panose="020B0604020202020204" pitchFamily="34" charset="0"/>
              <a:cs typeface="Arial" panose="020B0604020202020204" pitchFamily="34" charset="0"/>
            </a:endParaRPr>
          </a:p>
          <a:p>
            <a:pPr lvl="1"/>
            <a:endParaRPr lang="en-US" altLang="zh-CN" sz="2000" dirty="0" smtClean="0">
              <a:solidFill>
                <a:schemeClr val="bg2">
                  <a:lumMod val="10000"/>
                </a:schemeClr>
              </a:solidFill>
              <a:latin typeface="Arial" panose="020B0604020202020204" pitchFamily="34" charset="0"/>
              <a:cs typeface="Arial" panose="020B0604020202020204" pitchFamily="34" charset="0"/>
            </a:endParaRPr>
          </a:p>
          <a:p>
            <a:pPr lvl="1"/>
            <a:endParaRPr lang="en-US" sz="2000" dirty="0">
              <a:solidFill>
                <a:schemeClr val="bg2">
                  <a:lumMod val="10000"/>
                </a:schemeClr>
              </a:solidFill>
              <a:latin typeface="Arial" panose="020B0604020202020204" pitchFamily="34" charset="0"/>
              <a:cs typeface="Arial" panose="020B0604020202020204" pitchFamily="34" charset="0"/>
            </a:endParaRPr>
          </a:p>
        </p:txBody>
      </p:sp>
      <p:pic>
        <p:nvPicPr>
          <p:cNvPr id="4608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533399" y="1872342"/>
            <a:ext cx="4114801" cy="1305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a:stretch/>
        </p:blipFill>
        <p:spPr bwMode="auto">
          <a:xfrm>
            <a:off x="4571921" y="1890486"/>
            <a:ext cx="4267279" cy="135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05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Slide Number Placeholder 1"/>
          <p:cNvSpPr>
            <a:spLocks noGrp="1"/>
          </p:cNvSpPr>
          <p:nvPr>
            <p:ph type="sldNum" sz="quarter" idx="10"/>
          </p:nvPr>
        </p:nvSpPr>
        <p:spPr/>
        <p:txBody>
          <a:bodyPr/>
          <a:lstStyle/>
          <a:p>
            <a:fld id="{0AB6AC52-F552-42DD-ADE9-9A83081CC6A9}" type="slidenum">
              <a:rPr lang="en-US" smtClean="0"/>
              <a:t>11</a:t>
            </a:fld>
            <a:endParaRPr lang="en-US"/>
          </a:p>
        </p:txBody>
      </p:sp>
      <p:sp>
        <p:nvSpPr>
          <p:cNvPr id="6" name="Title 1"/>
          <p:cNvSpPr txBox="1">
            <a:spLocks/>
          </p:cNvSpPr>
          <p:nvPr/>
        </p:nvSpPr>
        <p:spPr>
          <a:xfrm>
            <a:off x="0"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smtClean="0">
                <a:latin typeface="Arial" pitchFamily="34" charset="0"/>
                <a:cs typeface="Arial" pitchFamily="34" charset="0"/>
              </a:rPr>
              <a:t>Proposed Design Approach</a:t>
            </a:r>
            <a:endParaRPr lang="en-US" sz="24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Content Placeholder 4"/>
              <p:cNvSpPr txBox="1">
                <a:spLocks/>
              </p:cNvSpPr>
              <p:nvPr/>
            </p:nvSpPr>
            <p:spPr>
              <a:xfrm>
                <a:off x="228599" y="1059080"/>
                <a:ext cx="8915399" cy="472257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Drawbacks of the state-of-the-art</a:t>
                </a:r>
              </a:p>
              <a:p>
                <a:pPr lvl="1">
                  <a:spcBef>
                    <a:spcPts val="600"/>
                  </a:spcBef>
                  <a:buFont typeface="Wingdings" pitchFamily="2" charset="2"/>
                  <a:buChar char="§"/>
                </a:pPr>
                <a:r>
                  <a:rPr lang="en-US" sz="1600" dirty="0">
                    <a:solidFill>
                      <a:schemeClr val="bg2">
                        <a:lumMod val="10000"/>
                      </a:schemeClr>
                    </a:solidFill>
                    <a:latin typeface="Arial" panose="020B0604020202020204" pitchFamily="34" charset="0"/>
                    <a:cs typeface="Arial" panose="020B0604020202020204" pitchFamily="34" charset="0"/>
                  </a:rPr>
                  <a:t>Only </a:t>
                </a:r>
                <a:r>
                  <a:rPr lang="en-US" sz="1600" dirty="0" smtClean="0">
                    <a:solidFill>
                      <a:schemeClr val="bg2">
                        <a:lumMod val="10000"/>
                      </a:schemeClr>
                    </a:solidFill>
                    <a:latin typeface="Arial" panose="020B0604020202020204" pitchFamily="34" charset="0"/>
                    <a:cs typeface="Arial" panose="020B0604020202020204" pitchFamily="34" charset="0"/>
                  </a:rPr>
                  <a:t>supports </a:t>
                </a:r>
                <a:r>
                  <a:rPr lang="en-US" sz="1600" dirty="0">
                    <a:solidFill>
                      <a:schemeClr val="bg2">
                        <a:lumMod val="10000"/>
                      </a:schemeClr>
                    </a:solidFill>
                    <a:latin typeface="Arial" panose="020B0604020202020204" pitchFamily="34" charset="0"/>
                    <a:cs typeface="Arial" panose="020B0604020202020204" pitchFamily="34" charset="0"/>
                  </a:rPr>
                  <a:t>specific permutation </a:t>
                </a:r>
                <a:r>
                  <a:rPr lang="en-US" sz="1600" dirty="0" smtClean="0">
                    <a:solidFill>
                      <a:schemeClr val="bg2">
                        <a:lumMod val="10000"/>
                      </a:schemeClr>
                    </a:solidFill>
                    <a:latin typeface="Arial" panose="020B0604020202020204" pitchFamily="34" charset="0"/>
                    <a:cs typeface="Arial" panose="020B0604020202020204" pitchFamily="34" charset="0"/>
                  </a:rPr>
                  <a:t>patterns</a:t>
                </a:r>
                <a:endParaRPr lang="en-US" sz="1600" dirty="0">
                  <a:solidFill>
                    <a:schemeClr val="bg2">
                      <a:lumMod val="10000"/>
                    </a:schemeClr>
                  </a:solidFill>
                  <a:latin typeface="Arial" panose="020B0604020202020204" pitchFamily="34" charset="0"/>
                  <a:cs typeface="Arial" panose="020B0604020202020204" pitchFamily="34" charset="0"/>
                </a:endParaRPr>
              </a:p>
              <a:p>
                <a:pPr lvl="1">
                  <a:spcBef>
                    <a:spcPts val="600"/>
                  </a:spcBef>
                  <a:buFont typeface="Wingdings"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Design scalability needs to be improved</a:t>
                </a:r>
              </a:p>
              <a:p>
                <a:pPr lvl="1">
                  <a:spcBef>
                    <a:spcPts val="600"/>
                  </a:spcBef>
                  <a:buFont typeface="Wingdings"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Interconnection complexity is not considered</a:t>
                </a:r>
              </a:p>
              <a:p>
                <a:pPr lvl="1">
                  <a:spcBef>
                    <a:spcPts val="600"/>
                  </a:spcBef>
                  <a:buFont typeface="Wingdings" pitchFamily="2" charset="2"/>
                  <a:buChar char="§"/>
                </a:pPr>
                <a:endParaRPr lang="en-US" sz="1600" dirty="0">
                  <a:solidFill>
                    <a:schemeClr val="bg2">
                      <a:lumMod val="10000"/>
                    </a:schemeClr>
                  </a:solidFill>
                  <a:latin typeface="Arial" panose="020B0604020202020204" pitchFamily="34" charset="0"/>
                  <a:cs typeface="Arial" panose="020B0604020202020204" pitchFamily="34" charset="0"/>
                </a:endParaRPr>
              </a:p>
              <a:p>
                <a:pPr>
                  <a:spcBef>
                    <a:spcPts val="1200"/>
                  </a:spcBef>
                  <a:buFont typeface="Wingdings" pitchFamily="2" charset="2"/>
                  <a:buChar char="§"/>
                </a:pPr>
                <a:r>
                  <a:rPr lang="en-US" sz="2000" dirty="0">
                    <a:solidFill>
                      <a:schemeClr val="bg2">
                        <a:lumMod val="10000"/>
                      </a:schemeClr>
                    </a:solidFill>
                    <a:latin typeface="Arial" panose="020B0604020202020204" pitchFamily="34" charset="0"/>
                    <a:cs typeface="Arial" panose="020B0604020202020204" pitchFamily="34" charset="0"/>
                  </a:rPr>
                  <a:t>We propose a </a:t>
                </a:r>
                <a:r>
                  <a:rPr lang="en-US" sz="2000" dirty="0" smtClean="0">
                    <a:solidFill>
                      <a:schemeClr val="bg2">
                        <a:lumMod val="10000"/>
                      </a:schemeClr>
                    </a:solidFill>
                    <a:latin typeface="Arial" panose="020B0604020202020204" pitchFamily="34" charset="0"/>
                    <a:cs typeface="Arial" panose="020B0604020202020204" pitchFamily="34" charset="0"/>
                  </a:rPr>
                  <a:t>mapping approach to obtain a streaming permutation architecture</a:t>
                </a:r>
                <a:endParaRPr lang="en-US" sz="1600" dirty="0" smtClean="0">
                  <a:solidFill>
                    <a:schemeClr val="bg2">
                      <a:lumMod val="10000"/>
                    </a:schemeClr>
                  </a:solidFill>
                  <a:latin typeface="Arial" panose="020B0604020202020204" pitchFamily="34" charset="0"/>
                  <a:cs typeface="Arial" panose="020B0604020202020204" pitchFamily="34" charset="0"/>
                </a:endParaRPr>
              </a:p>
              <a:p>
                <a:pPr lvl="1">
                  <a:spcBef>
                    <a:spcPts val="600"/>
                  </a:spcBef>
                  <a:buFont typeface="Wingdings"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Utilizes </a:t>
                </a:r>
                <a:r>
                  <a:rPr lang="en-US" sz="1600" dirty="0" smtClean="0">
                    <a:solidFill>
                      <a:srgbClr val="C00000"/>
                    </a:solidFill>
                    <a:latin typeface="Arial" panose="020B0604020202020204" pitchFamily="34" charset="0"/>
                    <a:cs typeface="Arial" panose="020B0604020202020204" pitchFamily="34" charset="0"/>
                  </a:rPr>
                  <a:t>Benes network</a:t>
                </a:r>
                <a:r>
                  <a:rPr lang="en-US" sz="1600" dirty="0" smtClean="0">
                    <a:solidFill>
                      <a:schemeClr val="bg2">
                        <a:lumMod val="10000"/>
                      </a:schemeClr>
                    </a:solidFill>
                    <a:latin typeface="Arial" panose="020B0604020202020204" pitchFamily="34" charset="0"/>
                    <a:cs typeface="Arial" panose="020B0604020202020204" pitchFamily="34" charset="0"/>
                  </a:rPr>
                  <a:t> for building datapath and generating control logic</a:t>
                </a:r>
              </a:p>
              <a:p>
                <a:pPr lvl="1">
                  <a:spcBef>
                    <a:spcPts val="600"/>
                  </a:spcBef>
                  <a:buFont typeface="Wingdings" pitchFamily="2" charset="2"/>
                  <a:buChar char="§"/>
                </a:pPr>
                <a:r>
                  <a:rPr lang="en-US" sz="1600" dirty="0">
                    <a:solidFill>
                      <a:schemeClr val="bg2">
                        <a:lumMod val="10000"/>
                      </a:schemeClr>
                    </a:solidFill>
                    <a:latin typeface="Arial" panose="020B0604020202020204" pitchFamily="34" charset="0"/>
                    <a:cs typeface="Arial" panose="020B0604020202020204" pitchFamily="34" charset="0"/>
                  </a:rPr>
                  <a:t>Highly optimized </a:t>
                </a:r>
                <a:r>
                  <a:rPr lang="en-US" sz="1600" dirty="0" err="1" smtClean="0">
                    <a:solidFill>
                      <a:schemeClr val="bg2">
                        <a:lumMod val="10000"/>
                      </a:schemeClr>
                    </a:solidFill>
                    <a:latin typeface="Arial" panose="020B0604020202020204" pitchFamily="34" charset="0"/>
                    <a:cs typeface="Arial" panose="020B0604020202020204" pitchFamily="34" charset="0"/>
                  </a:rPr>
                  <a:t>wrt</a:t>
                </a:r>
                <a:r>
                  <a:rPr lang="en-US" sz="1600" dirty="0" smtClean="0">
                    <a:solidFill>
                      <a:schemeClr val="bg2">
                        <a:lumMod val="10000"/>
                      </a:schemeClr>
                    </a:solidFill>
                    <a:latin typeface="Arial" panose="020B0604020202020204" pitchFamily="34" charset="0"/>
                    <a:cs typeface="Arial" panose="020B0604020202020204" pitchFamily="34" charset="0"/>
                  </a:rPr>
                  <a:t>. memory efficiency and interconnection complexity</a:t>
                </a:r>
                <a:endParaRPr lang="en-US" sz="1600" dirty="0">
                  <a:solidFill>
                    <a:schemeClr val="bg2">
                      <a:lumMod val="10000"/>
                    </a:schemeClr>
                  </a:solidFill>
                  <a:latin typeface="Arial" panose="020B0604020202020204" pitchFamily="34" charset="0"/>
                  <a:cs typeface="Arial" panose="020B0604020202020204" pitchFamily="34" charset="0"/>
                </a:endParaRPr>
              </a:p>
              <a:p>
                <a:pPr lvl="1">
                  <a:spcBef>
                    <a:spcPts val="600"/>
                  </a:spcBef>
                  <a:buFont typeface="Wingdings" pitchFamily="2" charset="2"/>
                  <a:buChar char="§"/>
                </a:pPr>
                <a:r>
                  <a:rPr lang="en-US" sz="1600" dirty="0">
                    <a:solidFill>
                      <a:schemeClr val="bg2">
                        <a:lumMod val="10000"/>
                      </a:schemeClr>
                    </a:solidFill>
                    <a:latin typeface="Arial" panose="020B0604020202020204" pitchFamily="34" charset="0"/>
                    <a:cs typeface="Arial" panose="020B0604020202020204" pitchFamily="34" charset="0"/>
                  </a:rPr>
                  <a:t>S</a:t>
                </a:r>
                <a:r>
                  <a:rPr lang="en-US" sz="1600" dirty="0" smtClean="0">
                    <a:solidFill>
                      <a:schemeClr val="bg2">
                        <a:lumMod val="10000"/>
                      </a:schemeClr>
                    </a:solidFill>
                    <a:latin typeface="Arial" panose="020B0604020202020204" pitchFamily="34" charset="0"/>
                    <a:cs typeface="Arial" panose="020B0604020202020204" pitchFamily="34" charset="0"/>
                  </a:rPr>
                  <a:t>calable with problem size </a:t>
                </a:r>
                <a14:m>
                  <m:oMath xmlns:m="http://schemas.openxmlformats.org/officeDocument/2006/math">
                    <m:r>
                      <a:rPr lang="en-US" sz="1600" i="1" dirty="0" smtClean="0">
                        <a:solidFill>
                          <a:schemeClr val="bg2">
                            <a:lumMod val="10000"/>
                          </a:schemeClr>
                        </a:solidFill>
                        <a:latin typeface="Cambria Math"/>
                        <a:cs typeface="Arial" panose="020B0604020202020204" pitchFamily="34" charset="0"/>
                      </a:rPr>
                      <m:t>𝑁</m:t>
                    </m:r>
                  </m:oMath>
                </a14:m>
                <a:r>
                  <a:rPr lang="en-US" sz="1600" dirty="0" smtClean="0">
                    <a:solidFill>
                      <a:schemeClr val="bg2">
                        <a:lumMod val="10000"/>
                      </a:schemeClr>
                    </a:solidFill>
                    <a:latin typeface="Arial" panose="020B0604020202020204" pitchFamily="34" charset="0"/>
                    <a:cs typeface="Arial" panose="020B0604020202020204" pitchFamily="34" charset="0"/>
                  </a:rPr>
                  <a:t> and data parallelism </a:t>
                </a:r>
                <a14:m>
                  <m:oMath xmlns:m="http://schemas.openxmlformats.org/officeDocument/2006/math">
                    <m:r>
                      <a:rPr lang="en-US" sz="1600" i="1" dirty="0" smtClean="0">
                        <a:solidFill>
                          <a:schemeClr val="bg2">
                            <a:lumMod val="10000"/>
                          </a:schemeClr>
                        </a:solidFill>
                        <a:latin typeface="Cambria Math"/>
                        <a:cs typeface="Arial" panose="020B0604020202020204" pitchFamily="34" charset="0"/>
                      </a:rPr>
                      <m:t>𝑝</m:t>
                    </m:r>
                  </m:oMath>
                </a14:m>
                <a:endParaRPr lang="en-US" sz="1600" dirty="0" smtClean="0">
                  <a:solidFill>
                    <a:schemeClr val="bg2">
                      <a:lumMod val="10000"/>
                    </a:schemeClr>
                  </a:solidFill>
                  <a:latin typeface="Arial" panose="020B0604020202020204" pitchFamily="34" charset="0"/>
                  <a:cs typeface="Arial" panose="020B0604020202020204" pitchFamily="34" charset="0"/>
                </a:endParaRPr>
              </a:p>
              <a:p>
                <a:pPr lvl="1">
                  <a:spcBef>
                    <a:spcPts val="600"/>
                  </a:spcBef>
                  <a:buFont typeface="Wingdings"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Supports processing </a:t>
                </a:r>
                <a:r>
                  <a:rPr lang="en-US" sz="1600" dirty="0">
                    <a:solidFill>
                      <a:srgbClr val="C00000"/>
                    </a:solidFill>
                    <a:latin typeface="Arial" panose="020B0604020202020204" pitchFamily="34" charset="0"/>
                    <a:cs typeface="Arial" panose="020B0604020202020204" pitchFamily="34" charset="0"/>
                  </a:rPr>
                  <a:t>continuous data </a:t>
                </a:r>
                <a:r>
                  <a:rPr lang="en-US" sz="1600" dirty="0" smtClean="0">
                    <a:solidFill>
                      <a:srgbClr val="C00000"/>
                    </a:solidFill>
                    <a:latin typeface="Arial" panose="020B0604020202020204" pitchFamily="34" charset="0"/>
                    <a:cs typeface="Arial" panose="020B0604020202020204" pitchFamily="34" charset="0"/>
                  </a:rPr>
                  <a:t>streams</a:t>
                </a:r>
              </a:p>
              <a:p>
                <a:pPr lvl="1">
                  <a:spcBef>
                    <a:spcPts val="600"/>
                  </a:spcBef>
                  <a:buFont typeface="Wingdings" pitchFamily="2" charset="2"/>
                  <a:buChar char="§"/>
                </a:pPr>
                <a:r>
                  <a:rPr lang="en-US" sz="1600" dirty="0" smtClean="0">
                    <a:solidFill>
                      <a:srgbClr val="C00000"/>
                    </a:solidFill>
                    <a:latin typeface="Arial" panose="020B0604020202020204" pitchFamily="34" charset="0"/>
                    <a:cs typeface="Arial" panose="020B0604020202020204" pitchFamily="34" charset="0"/>
                  </a:rPr>
                  <a:t>Design automation tool</a:t>
                </a:r>
              </a:p>
              <a:p>
                <a:pPr>
                  <a:buFont typeface="Wingdings" pitchFamily="2" charset="2"/>
                  <a:buChar char="§"/>
                </a:pPr>
                <a:endParaRPr lang="en-US" sz="1600" dirty="0" smtClean="0">
                  <a:solidFill>
                    <a:schemeClr val="bg2">
                      <a:lumMod val="10000"/>
                    </a:schemeClr>
                  </a:solidFill>
                  <a:latin typeface="Arial" panose="020B0604020202020204" pitchFamily="34" charset="0"/>
                  <a:cs typeface="Arial" panose="020B0604020202020204" pitchFamily="34" charset="0"/>
                </a:endParaRPr>
              </a:p>
              <a:p>
                <a:pPr lvl="1">
                  <a:buFont typeface="Wingdings" pitchFamily="2" charset="2"/>
                  <a:buChar char="§"/>
                </a:pPr>
                <a:endParaRPr lang="en-US" sz="1600" dirty="0" smtClean="0">
                  <a:solidFill>
                    <a:schemeClr val="bg2">
                      <a:lumMod val="10000"/>
                    </a:schemeClr>
                  </a:solidFill>
                  <a:latin typeface="Arial" panose="020B0604020202020204" pitchFamily="34" charset="0"/>
                  <a:cs typeface="Arial" panose="020B0604020202020204" pitchFamily="34" charset="0"/>
                </a:endParaRPr>
              </a:p>
            </p:txBody>
          </p:sp>
        </mc:Choice>
        <mc:Fallback xmlns="">
          <p:sp>
            <p:nvSpPr>
              <p:cNvPr id="23" name="Content Placeholder 4"/>
              <p:cNvSpPr txBox="1">
                <a:spLocks noRot="1" noChangeAspect="1" noMove="1" noResize="1" noEditPoints="1" noAdjustHandles="1" noChangeArrowheads="1" noChangeShapeType="1" noTextEdit="1"/>
              </p:cNvSpPr>
              <p:nvPr/>
            </p:nvSpPr>
            <p:spPr>
              <a:xfrm>
                <a:off x="228599" y="1059080"/>
                <a:ext cx="8915399" cy="4722576"/>
              </a:xfrm>
              <a:prstGeom prst="rect">
                <a:avLst/>
              </a:prstGeom>
              <a:blipFill rotWithShape="1">
                <a:blip r:embed="rId3"/>
                <a:stretch>
                  <a:fillRect l="-547" t="-517"/>
                </a:stretch>
              </a:blipFill>
            </p:spPr>
            <p:txBody>
              <a:bodyPr/>
              <a:lstStyle/>
              <a:p>
                <a:r>
                  <a:rPr lang="en-US">
                    <a:noFill/>
                  </a:rPr>
                  <a:t> </a:t>
                </a:r>
              </a:p>
            </p:txBody>
          </p:sp>
        </mc:Fallback>
      </mc:AlternateContent>
    </p:spTree>
    <p:extLst>
      <p:ext uri="{BB962C8B-B14F-4D97-AF65-F5344CB8AC3E}">
        <p14:creationId xmlns:p14="http://schemas.microsoft.com/office/powerpoint/2010/main" val="525640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22250" y="1272927"/>
            <a:ext cx="8693150" cy="5116513"/>
          </a:xfrm>
          <a:prstGeom prst="rect">
            <a:avLst/>
          </a:prstGeom>
        </p:spPr>
        <p:txBody>
          <a:bodyPr/>
          <a:lstStyle/>
          <a:p>
            <a:pPr>
              <a:buFont typeface="Wingdings" panose="05000000000000000000" pitchFamily="2" charset="2"/>
              <a:buChar char="§"/>
            </a:pPr>
            <a:r>
              <a:rPr lang="en-US" sz="2000" dirty="0">
                <a:solidFill>
                  <a:schemeClr val="bg1">
                    <a:lumMod val="75000"/>
                  </a:schemeClr>
                </a:solidFill>
                <a:latin typeface="Arial" pitchFamily="34" charset="0"/>
                <a:cs typeface="Arial" pitchFamily="34" charset="0"/>
              </a:rPr>
              <a:t>Introduction</a:t>
            </a:r>
          </a:p>
          <a:p>
            <a:pPr>
              <a:buFont typeface="Wingdings" panose="05000000000000000000" pitchFamily="2" charset="2"/>
              <a:buChar char="§"/>
            </a:pPr>
            <a:r>
              <a:rPr lang="en-US" sz="2000" dirty="0">
                <a:solidFill>
                  <a:schemeClr val="bg1">
                    <a:lumMod val="75000"/>
                  </a:schemeClr>
                </a:solidFill>
                <a:latin typeface="Arial" pitchFamily="34" charset="0"/>
                <a:cs typeface="Arial" pitchFamily="34" charset="0"/>
              </a:rPr>
              <a:t>Background and Related </a:t>
            </a:r>
            <a:r>
              <a:rPr lang="en-US" sz="2000" dirty="0" smtClean="0">
                <a:solidFill>
                  <a:schemeClr val="bg1">
                    <a:lumMod val="75000"/>
                  </a:schemeClr>
                </a:solidFill>
                <a:latin typeface="Arial" pitchFamily="34" charset="0"/>
                <a:cs typeface="Arial" pitchFamily="34" charset="0"/>
              </a:rPr>
              <a:t>Work</a:t>
            </a:r>
            <a:endParaRPr lang="en-US" sz="2000" dirty="0">
              <a:solidFill>
                <a:schemeClr val="bg1">
                  <a:lumMod val="75000"/>
                </a:schemeClr>
              </a:solidFill>
              <a:latin typeface="Arial" pitchFamily="34" charset="0"/>
              <a:cs typeface="Arial" pitchFamily="34" charset="0"/>
            </a:endParaRPr>
          </a:p>
          <a:p>
            <a:pPr>
              <a:buFont typeface="Wingdings" panose="05000000000000000000" pitchFamily="2" charset="2"/>
              <a:buChar char="§"/>
            </a:pPr>
            <a:r>
              <a:rPr lang="en-US" sz="2000" dirty="0">
                <a:solidFill>
                  <a:schemeClr val="bg2">
                    <a:lumMod val="10000"/>
                  </a:schemeClr>
                </a:solidFill>
                <a:latin typeface="Arial" pitchFamily="34" charset="0"/>
                <a:cs typeface="Arial" pitchFamily="34" charset="0"/>
              </a:rPr>
              <a:t>High </a:t>
            </a:r>
            <a:r>
              <a:rPr lang="en-US" sz="2000" dirty="0" smtClean="0">
                <a:solidFill>
                  <a:schemeClr val="bg2">
                    <a:lumMod val="10000"/>
                  </a:schemeClr>
                </a:solidFill>
                <a:latin typeface="Arial" pitchFamily="34" charset="0"/>
                <a:cs typeface="Arial" pitchFamily="34" charset="0"/>
              </a:rPr>
              <a:t>Throughput and </a:t>
            </a:r>
            <a:r>
              <a:rPr lang="en-US" sz="2000" dirty="0">
                <a:solidFill>
                  <a:schemeClr val="bg2">
                    <a:lumMod val="10000"/>
                  </a:schemeClr>
                </a:solidFill>
                <a:latin typeface="Arial" pitchFamily="34" charset="0"/>
                <a:cs typeface="Arial" pitchFamily="34" charset="0"/>
              </a:rPr>
              <a:t>Energy Efficient </a:t>
            </a:r>
            <a:r>
              <a:rPr lang="en-US" sz="2000" dirty="0" smtClean="0">
                <a:solidFill>
                  <a:schemeClr val="bg2">
                    <a:lumMod val="10000"/>
                  </a:schemeClr>
                </a:solidFill>
                <a:latin typeface="Arial" pitchFamily="34" charset="0"/>
                <a:cs typeface="Arial" pitchFamily="34" charset="0"/>
              </a:rPr>
              <a:t>Design</a:t>
            </a:r>
            <a:endParaRPr lang="en-US" sz="2000" dirty="0">
              <a:solidFill>
                <a:schemeClr val="bg1">
                  <a:lumMod val="75000"/>
                </a:schemeClr>
              </a:solidFill>
              <a:latin typeface="Arial" pitchFamily="34" charset="0"/>
              <a:cs typeface="Arial" pitchFamily="34" charset="0"/>
            </a:endParaRPr>
          </a:p>
          <a:p>
            <a:pPr>
              <a:buFont typeface="Wingdings" panose="05000000000000000000" pitchFamily="2" charset="2"/>
              <a:buChar char="§"/>
            </a:pPr>
            <a:r>
              <a:rPr lang="en-US" sz="2000" dirty="0">
                <a:solidFill>
                  <a:schemeClr val="bg1">
                    <a:lumMod val="75000"/>
                  </a:schemeClr>
                </a:solidFill>
                <a:latin typeface="Arial" pitchFamily="34" charset="0"/>
                <a:cs typeface="Arial" pitchFamily="34" charset="0"/>
              </a:rPr>
              <a:t>Experimental Results</a:t>
            </a:r>
          </a:p>
          <a:p>
            <a:pPr>
              <a:buFont typeface="Wingdings" panose="05000000000000000000" pitchFamily="2" charset="2"/>
              <a:buChar char="§"/>
            </a:pPr>
            <a:r>
              <a:rPr lang="en-US" sz="2000" dirty="0">
                <a:solidFill>
                  <a:schemeClr val="bg1">
                    <a:lumMod val="75000"/>
                  </a:schemeClr>
                </a:solidFill>
                <a:latin typeface="Arial" pitchFamily="34" charset="0"/>
                <a:cs typeface="Arial" pitchFamily="34" charset="0"/>
              </a:rPr>
              <a:t>Conclusion and Future Work</a:t>
            </a:r>
          </a:p>
          <a:p>
            <a:pPr lvl="1">
              <a:buFont typeface="Wingdings" panose="05000000000000000000" pitchFamily="2" charset="2"/>
              <a:buChar char="§"/>
            </a:pPr>
            <a:endParaRPr lang="en-US" sz="2000" dirty="0">
              <a:solidFill>
                <a:schemeClr val="bg2">
                  <a:lumMod val="10000"/>
                </a:schemeClr>
              </a:solidFill>
              <a:latin typeface="Arial" pitchFamily="34" charset="0"/>
              <a:cs typeface="Arial" pitchFamily="34" charset="0"/>
            </a:endParaRPr>
          </a:p>
        </p:txBody>
      </p:sp>
      <p:sp>
        <p:nvSpPr>
          <p:cNvPr id="7" name="TextBox 1"/>
          <p:cNvSpPr txBox="1">
            <a:spLocks noChangeArrowheads="1"/>
          </p:cNvSpPr>
          <p:nvPr/>
        </p:nvSpPr>
        <p:spPr bwMode="auto">
          <a:xfrm>
            <a:off x="1019175" y="285750"/>
            <a:ext cx="7229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defTabSz="457200" fontAlgn="base">
              <a:spcBef>
                <a:spcPct val="0"/>
              </a:spcBef>
              <a:spcAft>
                <a:spcPct val="0"/>
              </a:spcAft>
              <a:defRPr sz="2800" b="1">
                <a:latin typeface="Arial" pitchFamily="34" charset="0"/>
                <a:ea typeface="ＭＳ Ｐゴシック" pitchFamily="34" charset="-128"/>
                <a:cs typeface="Arial" pitchFamily="34" charset="0"/>
              </a:defRPr>
            </a:lvl1pPr>
            <a:lvl2pPr marL="742950" indent="-285750" eaLnBrk="0" hangingPunct="0">
              <a:defRPr>
                <a:latin typeface="Calibri" pitchFamily="34" charset="0"/>
                <a:ea typeface="ＭＳ Ｐゴシック" pitchFamily="34" charset="-128"/>
              </a:defRPr>
            </a:lvl2pPr>
            <a:lvl3pPr marL="1143000" indent="-228600" eaLnBrk="0" hangingPunct="0">
              <a:defRPr>
                <a:latin typeface="Calibri" pitchFamily="34" charset="0"/>
                <a:ea typeface="ＭＳ Ｐゴシック" pitchFamily="34" charset="-128"/>
              </a:defRPr>
            </a:lvl3pPr>
            <a:lvl4pPr marL="1600200" indent="-228600" eaLnBrk="0" hangingPunct="0">
              <a:defRPr>
                <a:latin typeface="Calibri" pitchFamily="34" charset="0"/>
                <a:ea typeface="ＭＳ Ｐゴシック" pitchFamily="34" charset="-128"/>
              </a:defRPr>
            </a:lvl4pPr>
            <a:lvl5pPr marL="2057400" indent="-228600" eaLnBrk="0" hangingPunct="0">
              <a:defRPr>
                <a:latin typeface="Calibri" pitchFamily="34" charset="0"/>
                <a:ea typeface="ＭＳ Ｐゴシック" pitchFamily="34" charset="-128"/>
              </a:defRPr>
            </a:lvl5pPr>
            <a:lvl6pPr marL="2514600" indent="-228600" defTabSz="457200" eaLnBrk="0" fontAlgn="base" hangingPunct="0">
              <a:spcBef>
                <a:spcPct val="0"/>
              </a:spcBef>
              <a:spcAft>
                <a:spcPct val="0"/>
              </a:spcAft>
              <a:defRPr>
                <a:latin typeface="Calibri" pitchFamily="34" charset="0"/>
                <a:ea typeface="ＭＳ Ｐゴシック" pitchFamily="34" charset="-128"/>
              </a:defRPr>
            </a:lvl6pPr>
            <a:lvl7pPr marL="2971800" indent="-228600" defTabSz="457200" eaLnBrk="0" fontAlgn="base" hangingPunct="0">
              <a:spcBef>
                <a:spcPct val="0"/>
              </a:spcBef>
              <a:spcAft>
                <a:spcPct val="0"/>
              </a:spcAft>
              <a:defRPr>
                <a:latin typeface="Calibri" pitchFamily="34" charset="0"/>
                <a:ea typeface="ＭＳ Ｐゴシック" pitchFamily="34" charset="-128"/>
              </a:defRPr>
            </a:lvl7pPr>
            <a:lvl8pPr marL="3429000" indent="-228600" defTabSz="457200" eaLnBrk="0" fontAlgn="base" hangingPunct="0">
              <a:spcBef>
                <a:spcPct val="0"/>
              </a:spcBef>
              <a:spcAft>
                <a:spcPct val="0"/>
              </a:spcAft>
              <a:defRPr>
                <a:latin typeface="Calibri" pitchFamily="34" charset="0"/>
                <a:ea typeface="ＭＳ Ｐゴシック" pitchFamily="34" charset="-128"/>
              </a:defRPr>
            </a:lvl8pPr>
            <a:lvl9pPr marL="3886200" indent="-228600" defTabSz="457200" eaLnBrk="0" fontAlgn="base" hangingPunct="0">
              <a:spcBef>
                <a:spcPct val="0"/>
              </a:spcBef>
              <a:spcAft>
                <a:spcPct val="0"/>
              </a:spcAft>
              <a:defRPr>
                <a:latin typeface="Calibri" pitchFamily="34" charset="0"/>
                <a:ea typeface="ＭＳ Ｐゴシック" pitchFamily="34" charset="-128"/>
              </a:defRPr>
            </a:lvl9pPr>
          </a:lstStyle>
          <a:p>
            <a:r>
              <a:rPr lang="en-US" sz="2400" dirty="0" smtClean="0"/>
              <a:t>Outline</a:t>
            </a:r>
            <a:endParaRPr lang="en-US" dirty="0"/>
          </a:p>
        </p:txBody>
      </p:sp>
      <p:sp>
        <p:nvSpPr>
          <p:cNvPr id="2" name="Slide Number Placeholder 1"/>
          <p:cNvSpPr>
            <a:spLocks noGrp="1"/>
          </p:cNvSpPr>
          <p:nvPr>
            <p:ph type="sldNum" sz="quarter" idx="10"/>
          </p:nvPr>
        </p:nvSpPr>
        <p:spPr/>
        <p:txBody>
          <a:bodyPr/>
          <a:lstStyle/>
          <a:p>
            <a:fld id="{0AB6AC52-F552-42DD-ADE9-9A83081CC6A9}" type="slidenum">
              <a:rPr lang="en-US" smtClean="0"/>
              <a:t>12</a:t>
            </a:fld>
            <a:endParaRPr lang="en-US"/>
          </a:p>
        </p:txBody>
      </p:sp>
    </p:spTree>
    <p:extLst>
      <p:ext uri="{BB962C8B-B14F-4D97-AF65-F5344CB8AC3E}">
        <p14:creationId xmlns:p14="http://schemas.microsoft.com/office/powerpoint/2010/main" val="306343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Slide Number Placeholder 1"/>
          <p:cNvSpPr>
            <a:spLocks noGrp="1"/>
          </p:cNvSpPr>
          <p:nvPr>
            <p:ph type="sldNum" sz="quarter" idx="10"/>
          </p:nvPr>
        </p:nvSpPr>
        <p:spPr/>
        <p:txBody>
          <a:bodyPr/>
          <a:lstStyle/>
          <a:p>
            <a:fld id="{0AB6AC52-F552-42DD-ADE9-9A83081CC6A9}" type="slidenum">
              <a:rPr lang="en-US" smtClean="0"/>
              <a:t>13</a:t>
            </a:fld>
            <a:endParaRPr lang="en-US"/>
          </a:p>
        </p:txBody>
      </p:sp>
      <p:sp>
        <p:nvSpPr>
          <p:cNvPr id="6" name="Title 1"/>
          <p:cNvSpPr txBox="1">
            <a:spLocks/>
          </p:cNvSpPr>
          <p:nvPr/>
        </p:nvSpPr>
        <p:spPr>
          <a:xfrm>
            <a:off x="0"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smtClean="0">
                <a:latin typeface="Arial" pitchFamily="34" charset="0"/>
                <a:cs typeface="Arial" pitchFamily="34" charset="0"/>
              </a:rPr>
              <a:t>Benes Network</a:t>
            </a:r>
            <a:endParaRPr lang="en-US" sz="24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Content Placeholder 4"/>
              <p:cNvSpPr txBox="1">
                <a:spLocks/>
              </p:cNvSpPr>
              <p:nvPr/>
            </p:nvSpPr>
            <p:spPr>
              <a:xfrm>
                <a:off x="228600" y="1059080"/>
                <a:ext cx="8610600" cy="472257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Multistage network to realize all </a:t>
                </a:r>
                <a14:m>
                  <m:oMath xmlns:m="http://schemas.openxmlformats.org/officeDocument/2006/math">
                    <m:r>
                      <a:rPr lang="en-US" sz="2000" i="1" dirty="0" smtClean="0">
                        <a:solidFill>
                          <a:schemeClr val="bg2">
                            <a:lumMod val="10000"/>
                          </a:schemeClr>
                        </a:solidFill>
                        <a:latin typeface="Cambria Math"/>
                        <a:cs typeface="Arial" panose="020B0604020202020204" pitchFamily="34" charset="0"/>
                      </a:rPr>
                      <m:t>𝑛</m:t>
                    </m:r>
                    <m:r>
                      <a:rPr lang="en-US" sz="2000" b="0" i="1" dirty="0" smtClean="0">
                        <a:solidFill>
                          <a:schemeClr val="bg2">
                            <a:lumMod val="10000"/>
                          </a:schemeClr>
                        </a:solidFill>
                        <a:latin typeface="Cambria Math"/>
                        <a:cs typeface="Arial" panose="020B0604020202020204" pitchFamily="34" charset="0"/>
                      </a:rPr>
                      <m:t>!</m:t>
                    </m:r>
                  </m:oMath>
                </a14:m>
                <a:r>
                  <a:rPr lang="en-US" sz="1600" dirty="0" smtClean="0">
                    <a:solidFill>
                      <a:schemeClr val="bg2">
                        <a:lumMod val="10000"/>
                      </a:schemeClr>
                    </a:solidFill>
                    <a:latin typeface="Arial" panose="020B0604020202020204" pitchFamily="34" charset="0"/>
                    <a:cs typeface="Arial" panose="020B0604020202020204" pitchFamily="34" charset="0"/>
                  </a:rPr>
                  <a:t> </a:t>
                </a:r>
                <a:r>
                  <a:rPr lang="en-US" sz="2000" dirty="0" smtClean="0">
                    <a:solidFill>
                      <a:schemeClr val="bg2">
                        <a:lumMod val="10000"/>
                      </a:schemeClr>
                    </a:solidFill>
                    <a:latin typeface="Arial" panose="020B0604020202020204" pitchFamily="34" charset="0"/>
                    <a:cs typeface="Arial" panose="020B0604020202020204" pitchFamily="34" charset="0"/>
                  </a:rPr>
                  <a:t>permutations</a:t>
                </a:r>
                <a:endParaRPr lang="en-US" sz="1600" dirty="0" smtClean="0">
                  <a:solidFill>
                    <a:schemeClr val="bg2">
                      <a:lumMod val="10000"/>
                    </a:schemeClr>
                  </a:solidFill>
                  <a:latin typeface="Arial" panose="020B0604020202020204" pitchFamily="34" charset="0"/>
                  <a:cs typeface="Arial" panose="020B0604020202020204" pitchFamily="34" charset="0"/>
                </a:endParaRPr>
              </a:p>
              <a:p>
                <a:pPr>
                  <a:buFont typeface="Wingdings" pitchFamily="2" charset="2"/>
                  <a:buChar char="§"/>
                </a:pPr>
                <a:r>
                  <a:rPr lang="en-US" sz="2000" dirty="0" err="1" smtClean="0">
                    <a:solidFill>
                      <a:schemeClr val="bg2">
                        <a:lumMod val="10000"/>
                      </a:schemeClr>
                    </a:solidFill>
                    <a:latin typeface="Arial" panose="020B0604020202020204" pitchFamily="34" charset="0"/>
                    <a:cs typeface="Arial" panose="020B0604020202020204" pitchFamily="34" charset="0"/>
                  </a:rPr>
                  <a:t>Rearrangeably</a:t>
                </a:r>
                <a:r>
                  <a:rPr lang="en-US" sz="2000" dirty="0" smtClean="0">
                    <a:solidFill>
                      <a:schemeClr val="bg2">
                        <a:lumMod val="10000"/>
                      </a:schemeClr>
                    </a:solidFill>
                    <a:latin typeface="Arial" panose="020B0604020202020204" pitchFamily="34" charset="0"/>
                    <a:cs typeface="Arial" panose="020B0604020202020204" pitchFamily="34" charset="0"/>
                  </a:rPr>
                  <a:t> non-blocking</a:t>
                </a:r>
              </a:p>
            </p:txBody>
          </p:sp>
        </mc:Choice>
        <mc:Fallback xmlns="">
          <p:sp>
            <p:nvSpPr>
              <p:cNvPr id="23" name="Content Placeholder 4"/>
              <p:cNvSpPr txBox="1">
                <a:spLocks noRot="1" noChangeAspect="1" noMove="1" noResize="1" noEditPoints="1" noAdjustHandles="1" noChangeArrowheads="1" noChangeShapeType="1" noTextEdit="1"/>
              </p:cNvSpPr>
              <p:nvPr/>
            </p:nvSpPr>
            <p:spPr>
              <a:xfrm>
                <a:off x="228600" y="1059080"/>
                <a:ext cx="8610600" cy="4722576"/>
              </a:xfrm>
              <a:prstGeom prst="rect">
                <a:avLst/>
              </a:prstGeom>
              <a:blipFill rotWithShape="1">
                <a:blip r:embed="rId3"/>
                <a:stretch>
                  <a:fillRect l="-637" t="-51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5679" name="Picture 6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317" y="2438401"/>
            <a:ext cx="4692083" cy="265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610600" y="2362200"/>
            <a:ext cx="304800" cy="3810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5680" name="Picture 6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33600"/>
            <a:ext cx="4035830" cy="313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44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Content Placeholder 4"/>
              <p:cNvSpPr txBox="1">
                <a:spLocks/>
              </p:cNvSpPr>
              <p:nvPr/>
            </p:nvSpPr>
            <p:spPr>
              <a:xfrm>
                <a:off x="222250" y="1055687"/>
                <a:ext cx="8921750" cy="511651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000" dirty="0" smtClean="0">
                    <a:solidFill>
                      <a:schemeClr val="bg2">
                        <a:lumMod val="10000"/>
                      </a:schemeClr>
                    </a:solidFill>
                    <a:latin typeface="Arial" pitchFamily="34" charset="0"/>
                    <a:cs typeface="Arial" pitchFamily="34" charset="0"/>
                  </a:rPr>
                  <a:t>Parameterized architecture</a:t>
                </a:r>
              </a:p>
              <a:p>
                <a:pPr lvl="1">
                  <a:buFont typeface="Wingdings" panose="05000000000000000000" pitchFamily="2" charset="2"/>
                  <a:buChar char="§"/>
                </a:pPr>
                <a:r>
                  <a:rPr lang="en-US" sz="1600" dirty="0" smtClean="0">
                    <a:solidFill>
                      <a:schemeClr val="bg2">
                        <a:lumMod val="10000"/>
                      </a:schemeClr>
                    </a:solidFill>
                    <a:latin typeface="Arial" pitchFamily="34" charset="0"/>
                    <a:cs typeface="Arial" pitchFamily="34" charset="0"/>
                  </a:rPr>
                  <a:t>Problem size </a:t>
                </a:r>
                <a14:m>
                  <m:oMath xmlns:m="http://schemas.openxmlformats.org/officeDocument/2006/math">
                    <m:r>
                      <a:rPr lang="en-US" sz="1600" i="1" dirty="0" smtClean="0">
                        <a:solidFill>
                          <a:schemeClr val="bg2">
                            <a:lumMod val="10000"/>
                          </a:schemeClr>
                        </a:solidFill>
                        <a:latin typeface="Cambria Math"/>
                        <a:cs typeface="Arial" pitchFamily="34" charset="0"/>
                      </a:rPr>
                      <m:t>𝑁</m:t>
                    </m:r>
                  </m:oMath>
                </a14:m>
                <a:endParaRPr lang="en-US" sz="1600" dirty="0" smtClean="0">
                  <a:solidFill>
                    <a:schemeClr val="bg2">
                      <a:lumMod val="10000"/>
                    </a:schemeClr>
                  </a:solidFill>
                  <a:latin typeface="Arial" pitchFamily="34" charset="0"/>
                  <a:cs typeface="Arial" pitchFamily="34" charset="0"/>
                </a:endParaRPr>
              </a:p>
              <a:p>
                <a:pPr lvl="1">
                  <a:buFont typeface="Wingdings" panose="05000000000000000000" pitchFamily="2" charset="2"/>
                  <a:buChar char="§"/>
                </a:pPr>
                <a:r>
                  <a:rPr lang="en-US" sz="1600" dirty="0" smtClean="0">
                    <a:solidFill>
                      <a:schemeClr val="bg2">
                        <a:lumMod val="10000"/>
                      </a:schemeClr>
                    </a:solidFill>
                    <a:latin typeface="Arial" pitchFamily="34" charset="0"/>
                    <a:cs typeface="Arial" pitchFamily="34" charset="0"/>
                  </a:rPr>
                  <a:t>Data parallelism </a:t>
                </a:r>
                <a14:m>
                  <m:oMath xmlns:m="http://schemas.openxmlformats.org/officeDocument/2006/math">
                    <m:r>
                      <a:rPr lang="en-US" sz="1600" i="1" dirty="0" smtClean="0">
                        <a:solidFill>
                          <a:schemeClr val="bg2">
                            <a:lumMod val="10000"/>
                          </a:schemeClr>
                        </a:solidFill>
                        <a:latin typeface="Cambria Math"/>
                        <a:cs typeface="Arial" pitchFamily="34" charset="0"/>
                      </a:rPr>
                      <m:t>𝑝</m:t>
                    </m:r>
                  </m:oMath>
                </a14:m>
                <a:endParaRPr lang="en-US" sz="1600" dirty="0" smtClean="0">
                  <a:solidFill>
                    <a:schemeClr val="bg2">
                      <a:lumMod val="10000"/>
                    </a:schemeClr>
                  </a:solidFill>
                  <a:latin typeface="Arial" pitchFamily="34" charset="0"/>
                  <a:cs typeface="Arial" pitchFamily="34" charset="0"/>
                </a:endParaRPr>
              </a:p>
              <a:p>
                <a:pPr>
                  <a:buFont typeface="Wingdings" panose="05000000000000000000" pitchFamily="2" charset="2"/>
                  <a:buChar char="§"/>
                </a:pPr>
                <a:r>
                  <a:rPr lang="en-US" sz="2000" dirty="0" smtClean="0">
                    <a:solidFill>
                      <a:schemeClr val="bg2">
                        <a:lumMod val="10000"/>
                      </a:schemeClr>
                    </a:solidFill>
                    <a:latin typeface="Arial" pitchFamily="34" charset="0"/>
                    <a:cs typeface="Arial" pitchFamily="34" charset="0"/>
                  </a:rPr>
                  <a:t>Memory based</a:t>
                </a:r>
              </a:p>
              <a:p>
                <a:pPr lvl="1">
                  <a:buFont typeface="Wingdings" panose="05000000000000000000" pitchFamily="2" charset="2"/>
                  <a:buChar char="§"/>
                </a:pPr>
                <a14:m>
                  <m:oMath xmlns:m="http://schemas.openxmlformats.org/officeDocument/2006/math">
                    <m:r>
                      <a:rPr lang="en-US" sz="1600" i="1" dirty="0" smtClean="0">
                        <a:solidFill>
                          <a:schemeClr val="bg2">
                            <a:lumMod val="10000"/>
                          </a:schemeClr>
                        </a:solidFill>
                        <a:latin typeface="Cambria Math"/>
                        <a:cs typeface="Arial" pitchFamily="34" charset="0"/>
                      </a:rPr>
                      <m:t>𝑝</m:t>
                    </m:r>
                  </m:oMath>
                </a14:m>
                <a:r>
                  <a:rPr lang="en-US" sz="1600" dirty="0" smtClean="0">
                    <a:solidFill>
                      <a:schemeClr val="bg2">
                        <a:lumMod val="10000"/>
                      </a:schemeClr>
                    </a:solidFill>
                    <a:latin typeface="Arial" pitchFamily="34" charset="0"/>
                    <a:cs typeface="Arial" pitchFamily="34" charset="0"/>
                  </a:rPr>
                  <a:t> independent memory blocks</a:t>
                </a:r>
              </a:p>
              <a:p>
                <a:pPr lvl="1">
                  <a:buFont typeface="Wingdings" panose="05000000000000000000" pitchFamily="2" charset="2"/>
                  <a:buChar char="§"/>
                </a:pPr>
                <a:r>
                  <a:rPr lang="en-US" sz="1600" dirty="0" smtClean="0">
                    <a:solidFill>
                      <a:schemeClr val="bg2">
                        <a:lumMod val="10000"/>
                      </a:schemeClr>
                    </a:solidFill>
                    <a:latin typeface="Arial" pitchFamily="34" charset="0"/>
                    <a:cs typeface="Arial" pitchFamily="34" charset="0"/>
                  </a:rPr>
                  <a:t>Each of size </a:t>
                </a:r>
                <a14:m>
                  <m:oMath xmlns:m="http://schemas.openxmlformats.org/officeDocument/2006/math">
                    <m:r>
                      <a:rPr lang="en-US" sz="1600" i="1" dirty="0" smtClean="0">
                        <a:solidFill>
                          <a:schemeClr val="bg2">
                            <a:lumMod val="10000"/>
                          </a:schemeClr>
                        </a:solidFill>
                        <a:latin typeface="Cambria Math"/>
                        <a:cs typeface="Arial" pitchFamily="34" charset="0"/>
                      </a:rPr>
                      <m:t>𝑁</m:t>
                    </m:r>
                    <m:r>
                      <a:rPr lang="en-US" sz="1600" i="1" dirty="0" smtClean="0">
                        <a:solidFill>
                          <a:schemeClr val="bg2">
                            <a:lumMod val="10000"/>
                          </a:schemeClr>
                        </a:solidFill>
                        <a:latin typeface="Cambria Math"/>
                        <a:cs typeface="Arial" pitchFamily="34" charset="0"/>
                      </a:rPr>
                      <m:t>/</m:t>
                    </m:r>
                    <m:r>
                      <a:rPr lang="en-US" sz="1600" i="1" dirty="0" smtClean="0">
                        <a:solidFill>
                          <a:schemeClr val="bg2">
                            <a:lumMod val="10000"/>
                          </a:schemeClr>
                        </a:solidFill>
                        <a:latin typeface="Cambria Math"/>
                        <a:cs typeface="Arial" pitchFamily="34" charset="0"/>
                      </a:rPr>
                      <m:t>𝑝</m:t>
                    </m:r>
                  </m:oMath>
                </a14:m>
                <a:endParaRPr lang="en-US" sz="1600" dirty="0" smtClean="0">
                  <a:solidFill>
                    <a:schemeClr val="bg2">
                      <a:lumMod val="10000"/>
                    </a:schemeClr>
                  </a:solidFill>
                  <a:latin typeface="Arial" pitchFamily="34" charset="0"/>
                  <a:cs typeface="Arial" pitchFamily="34" charset="0"/>
                </a:endParaRPr>
              </a:p>
              <a:p>
                <a:pPr>
                  <a:buFont typeface="Wingdings" panose="05000000000000000000" pitchFamily="2" charset="2"/>
                  <a:buChar char="§"/>
                </a:pPr>
                <a:r>
                  <a:rPr lang="en-US" sz="2000" dirty="0" smtClean="0">
                    <a:solidFill>
                      <a:schemeClr val="bg2">
                        <a:lumMod val="10000"/>
                      </a:schemeClr>
                    </a:solidFill>
                    <a:latin typeface="Arial" pitchFamily="34" charset="0"/>
                    <a:cs typeface="Arial" pitchFamily="34" charset="0"/>
                  </a:rPr>
                  <a:t> </a:t>
                </a:r>
                <a14:m>
                  <m:oMath xmlns:m="http://schemas.openxmlformats.org/officeDocument/2006/math">
                    <m:r>
                      <a:rPr lang="en-US" sz="2000" i="1" dirty="0" smtClean="0">
                        <a:solidFill>
                          <a:schemeClr val="bg2">
                            <a:lumMod val="10000"/>
                          </a:schemeClr>
                        </a:solidFill>
                        <a:latin typeface="Cambria Math"/>
                        <a:cs typeface="Arial" pitchFamily="34" charset="0"/>
                      </a:rPr>
                      <m:t>𝑝</m:t>
                    </m:r>
                  </m:oMath>
                </a14:m>
                <a:r>
                  <a:rPr lang="en-US" sz="2000" dirty="0" smtClean="0">
                    <a:solidFill>
                      <a:schemeClr val="bg2">
                        <a:lumMod val="10000"/>
                      </a:schemeClr>
                    </a:solidFill>
                    <a:latin typeface="Arial" pitchFamily="34" charset="0"/>
                    <a:cs typeface="Arial" pitchFamily="34" charset="0"/>
                  </a:rPr>
                  <a:t>-to-</a:t>
                </a:r>
                <a14:m>
                  <m:oMath xmlns:m="http://schemas.openxmlformats.org/officeDocument/2006/math">
                    <m:r>
                      <a:rPr lang="en-US" sz="2000" i="1" dirty="0" smtClean="0">
                        <a:solidFill>
                          <a:schemeClr val="bg2">
                            <a:lumMod val="10000"/>
                          </a:schemeClr>
                        </a:solidFill>
                        <a:latin typeface="Cambria Math"/>
                        <a:cs typeface="Arial" pitchFamily="34" charset="0"/>
                      </a:rPr>
                      <m:t>𝑝</m:t>
                    </m:r>
                  </m:oMath>
                </a14:m>
                <a:r>
                  <a:rPr lang="en-US" sz="2000" dirty="0" smtClean="0">
                    <a:solidFill>
                      <a:schemeClr val="bg2">
                        <a:lumMod val="10000"/>
                      </a:schemeClr>
                    </a:solidFill>
                    <a:latin typeface="Arial" pitchFamily="34" charset="0"/>
                    <a:cs typeface="Arial" pitchFamily="34" charset="0"/>
                  </a:rPr>
                  <a:t> connection network</a:t>
                </a:r>
              </a:p>
              <a:p>
                <a:pPr lvl="1">
                  <a:buFont typeface="Wingdings" panose="05000000000000000000" pitchFamily="2" charset="2"/>
                  <a:buChar char="§"/>
                </a:pPr>
                <a14:m>
                  <m:oMath xmlns:m="http://schemas.openxmlformats.org/officeDocument/2006/math">
                    <m:d>
                      <m:dPr>
                        <m:ctrlPr>
                          <a:rPr lang="en-US" sz="1600" i="1" dirty="0" smtClean="0">
                            <a:solidFill>
                              <a:schemeClr val="bg2">
                                <a:lumMod val="10000"/>
                              </a:schemeClr>
                            </a:solidFill>
                            <a:latin typeface="Cambria Math" charset="0"/>
                            <a:cs typeface="Arial" pitchFamily="34" charset="0"/>
                          </a:rPr>
                        </m:ctrlPr>
                      </m:dPr>
                      <m:e>
                        <m:f>
                          <m:fPr>
                            <m:ctrlPr>
                              <a:rPr lang="en-US" sz="1600" i="1" dirty="0" smtClean="0">
                                <a:solidFill>
                                  <a:schemeClr val="bg2">
                                    <a:lumMod val="10000"/>
                                  </a:schemeClr>
                                </a:solidFill>
                                <a:latin typeface="Cambria Math" charset="0"/>
                                <a:cs typeface="Arial" pitchFamily="34" charset="0"/>
                              </a:rPr>
                            </m:ctrlPr>
                          </m:fPr>
                          <m:num>
                            <m:r>
                              <a:rPr lang="en-US" sz="1600" i="1" dirty="0" smtClean="0">
                                <a:solidFill>
                                  <a:schemeClr val="bg2">
                                    <a:lumMod val="10000"/>
                                  </a:schemeClr>
                                </a:solidFill>
                                <a:latin typeface="Cambria Math"/>
                                <a:cs typeface="Arial" pitchFamily="34" charset="0"/>
                              </a:rPr>
                              <m:t>𝑝</m:t>
                            </m:r>
                          </m:num>
                          <m:den>
                            <m:r>
                              <a:rPr lang="en-US" sz="1600" i="1" dirty="0" smtClean="0">
                                <a:solidFill>
                                  <a:schemeClr val="bg2">
                                    <a:lumMod val="10000"/>
                                  </a:schemeClr>
                                </a:solidFill>
                                <a:latin typeface="Cambria Math"/>
                                <a:cs typeface="Arial" pitchFamily="34" charset="0"/>
                              </a:rPr>
                              <m:t>2</m:t>
                            </m:r>
                          </m:den>
                        </m:f>
                      </m:e>
                    </m:d>
                    <m:func>
                      <m:funcPr>
                        <m:ctrlPr>
                          <a:rPr lang="en-US" sz="1600" i="1" dirty="0" smtClean="0">
                            <a:solidFill>
                              <a:schemeClr val="bg2">
                                <a:lumMod val="10000"/>
                              </a:schemeClr>
                            </a:solidFill>
                            <a:latin typeface="Cambria Math" charset="0"/>
                            <a:cs typeface="Arial" pitchFamily="34" charset="0"/>
                          </a:rPr>
                        </m:ctrlPr>
                      </m:funcPr>
                      <m:fName>
                        <m:r>
                          <m:rPr>
                            <m:sty m:val="p"/>
                          </m:rPr>
                          <a:rPr lang="en-US" sz="1600" i="0" dirty="0" smtClean="0">
                            <a:solidFill>
                              <a:schemeClr val="bg2">
                                <a:lumMod val="10000"/>
                              </a:schemeClr>
                            </a:solidFill>
                            <a:latin typeface="Cambria Math"/>
                            <a:cs typeface="Arial" pitchFamily="34" charset="0"/>
                          </a:rPr>
                          <m:t>log</m:t>
                        </m:r>
                      </m:fName>
                      <m:e>
                        <m:r>
                          <a:rPr lang="en-US" sz="1600" b="0" i="1" dirty="0" smtClean="0">
                            <a:solidFill>
                              <a:schemeClr val="bg2">
                                <a:lumMod val="10000"/>
                              </a:schemeClr>
                            </a:solidFill>
                            <a:latin typeface="Cambria Math"/>
                            <a:cs typeface="Arial" pitchFamily="34" charset="0"/>
                          </a:rPr>
                          <m:t>𝑝</m:t>
                        </m:r>
                      </m:e>
                    </m:func>
                    <m:r>
                      <a:rPr lang="en-US" sz="1600" b="0" i="1" dirty="0" smtClean="0">
                        <a:solidFill>
                          <a:schemeClr val="bg2">
                            <a:lumMod val="10000"/>
                          </a:schemeClr>
                        </a:solidFill>
                        <a:latin typeface="Cambria Math"/>
                        <a:cs typeface="Arial" pitchFamily="34" charset="0"/>
                      </a:rPr>
                      <m:t> 2</m:t>
                    </m:r>
                    <m:r>
                      <a:rPr lang="en-US" sz="1600" b="0" i="1" dirty="0" smtClean="0">
                        <a:solidFill>
                          <a:schemeClr val="bg2">
                            <a:lumMod val="10000"/>
                          </a:schemeClr>
                        </a:solidFill>
                        <a:latin typeface="Cambria Math"/>
                        <a:ea typeface="Cambria Math"/>
                        <a:cs typeface="Arial" pitchFamily="34" charset="0"/>
                      </a:rPr>
                      <m:t>×</m:t>
                    </m:r>
                    <m:r>
                      <a:rPr lang="en-US" sz="1600" b="0" i="1" dirty="0" smtClean="0">
                        <a:solidFill>
                          <a:schemeClr val="bg2">
                            <a:lumMod val="10000"/>
                          </a:schemeClr>
                        </a:solidFill>
                        <a:latin typeface="Cambria Math"/>
                        <a:cs typeface="Arial" pitchFamily="34" charset="0"/>
                      </a:rPr>
                      <m:t>2 </m:t>
                    </m:r>
                  </m:oMath>
                </a14:m>
                <a:r>
                  <a:rPr lang="en-US" sz="1600" dirty="0" smtClean="0">
                    <a:solidFill>
                      <a:schemeClr val="bg2">
                        <a:lumMod val="10000"/>
                      </a:schemeClr>
                    </a:solidFill>
                    <a:latin typeface="Arial" pitchFamily="34" charset="0"/>
                    <a:cs typeface="Arial" pitchFamily="34" charset="0"/>
                  </a:rPr>
                  <a:t>switches</a:t>
                </a:r>
                <a:endParaRPr lang="en-US" sz="1600" dirty="0">
                  <a:solidFill>
                    <a:schemeClr val="bg2">
                      <a:lumMod val="10000"/>
                    </a:schemeClr>
                  </a:solidFill>
                  <a:latin typeface="Arial" pitchFamily="34" charset="0"/>
                  <a:cs typeface="Arial" pitchFamily="34" charset="0"/>
                </a:endParaRPr>
              </a:p>
              <a:p>
                <a:pPr lvl="1">
                  <a:buFont typeface="Wingdings" panose="05000000000000000000" pitchFamily="2" charset="2"/>
                  <a:buChar char="§"/>
                </a:pPr>
                <a:r>
                  <a:rPr lang="en-US" sz="1600" dirty="0" smtClean="0">
                    <a:solidFill>
                      <a:schemeClr val="bg2">
                        <a:lumMod val="10000"/>
                      </a:schemeClr>
                    </a:solidFill>
                    <a:latin typeface="Arial" pitchFamily="34" charset="0"/>
                    <a:cs typeface="Arial" pitchFamily="34" charset="0"/>
                  </a:rPr>
                  <a:t>Optimal compared with state</a:t>
                </a:r>
              </a:p>
              <a:p>
                <a:pPr marL="457200" lvl="1" indent="0">
                  <a:buNone/>
                </a:pPr>
                <a:r>
                  <a:rPr lang="en-US" sz="1600" dirty="0">
                    <a:solidFill>
                      <a:schemeClr val="bg2">
                        <a:lumMod val="10000"/>
                      </a:schemeClr>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     -of-the art</a:t>
                </a:r>
              </a:p>
              <a:p>
                <a:r>
                  <a:rPr lang="en-US" sz="2000" dirty="0" smtClean="0">
                    <a:solidFill>
                      <a:schemeClr val="bg2">
                        <a:lumMod val="10000"/>
                      </a:schemeClr>
                    </a:solidFill>
                    <a:latin typeface="Arial" pitchFamily="34" charset="0"/>
                    <a:cs typeface="Arial" pitchFamily="34" charset="0"/>
                  </a:rPr>
                  <a:t>Highly optimized control unit</a:t>
                </a:r>
              </a:p>
              <a:p>
                <a:pPr>
                  <a:buFont typeface="Wingdings" panose="05000000000000000000" pitchFamily="2" charset="2"/>
                  <a:buChar char="§"/>
                </a:pPr>
                <a:endParaRPr lang="en-US" sz="2000" dirty="0">
                  <a:solidFill>
                    <a:schemeClr val="bg2">
                      <a:lumMod val="10000"/>
                    </a:schemeClr>
                  </a:solidFill>
                  <a:latin typeface="Arial" pitchFamily="34" charset="0"/>
                  <a:cs typeface="Arial" pitchFamily="34" charset="0"/>
                </a:endParaRPr>
              </a:p>
              <a:p>
                <a:pPr>
                  <a:spcBef>
                    <a:spcPts val="600"/>
                  </a:spcBef>
                  <a:buFont typeface="Wingdings" panose="05000000000000000000" pitchFamily="2" charset="2"/>
                  <a:buChar char="§"/>
                </a:pPr>
                <a:endParaRPr lang="en-US" altLang="zh-CN" sz="2400" dirty="0" smtClean="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1600" dirty="0" smtClean="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1600" dirty="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1600" dirty="0" smtClean="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1600" dirty="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1600" dirty="0" smtClean="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1600" dirty="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1600" dirty="0" smtClean="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1600" dirty="0" smtClean="0">
                  <a:solidFill>
                    <a:schemeClr val="bg2">
                      <a:lumMod val="10000"/>
                    </a:schemeClr>
                  </a:solidFill>
                  <a:latin typeface="Arial" pitchFamily="34" charset="0"/>
                  <a:cs typeface="Arial" pitchFamily="34" charset="0"/>
                </a:endParaRPr>
              </a:p>
              <a:p>
                <a:pPr lvl="1">
                  <a:spcBef>
                    <a:spcPts val="600"/>
                  </a:spcBef>
                  <a:buFont typeface="Wingdings" panose="05000000000000000000" pitchFamily="2" charset="2"/>
                  <a:buChar char="§"/>
                </a:pPr>
                <a:endParaRPr lang="en-US" sz="1600" dirty="0" smtClean="0">
                  <a:solidFill>
                    <a:schemeClr val="bg2">
                      <a:lumMod val="10000"/>
                    </a:schemeClr>
                  </a:solidFill>
                  <a:latin typeface="Arial" pitchFamily="34" charset="0"/>
                  <a:cs typeface="Arial" pitchFamily="34" charset="0"/>
                </a:endParaRPr>
              </a:p>
              <a:p>
                <a:pPr lvl="1">
                  <a:spcBef>
                    <a:spcPts val="600"/>
                  </a:spcBef>
                  <a:buFont typeface="Wingdings" panose="05000000000000000000" pitchFamily="2" charset="2"/>
                  <a:buChar char="§"/>
                </a:pPr>
                <a:endParaRPr lang="en-US" sz="1600" dirty="0" smtClean="0">
                  <a:solidFill>
                    <a:schemeClr val="bg2">
                      <a:lumMod val="10000"/>
                    </a:schemeClr>
                  </a:solidFill>
                  <a:latin typeface="Arial" pitchFamily="34" charset="0"/>
                  <a:cs typeface="Arial" pitchFamily="34" charset="0"/>
                </a:endParaRPr>
              </a:p>
            </p:txBody>
          </p:sp>
        </mc:Choice>
        <mc:Fallback xmlns="">
          <p:sp>
            <p:nvSpPr>
              <p:cNvPr id="38" name="Content Placeholder 4"/>
              <p:cNvSpPr txBox="1">
                <a:spLocks noRot="1" noChangeAspect="1" noMove="1" noResize="1" noEditPoints="1" noAdjustHandles="1" noChangeArrowheads="1" noChangeShapeType="1" noTextEdit="1"/>
              </p:cNvSpPr>
              <p:nvPr/>
            </p:nvSpPr>
            <p:spPr>
              <a:xfrm>
                <a:off x="222250" y="1055687"/>
                <a:ext cx="8921750" cy="5116513"/>
              </a:xfrm>
              <a:prstGeom prst="rect">
                <a:avLst/>
              </a:prstGeom>
              <a:blipFill rotWithShape="1">
                <a:blip r:embed="rId4"/>
                <a:stretch>
                  <a:fillRect l="-546" t="-476"/>
                </a:stretch>
              </a:blipFill>
            </p:spPr>
            <p:txBody>
              <a:bodyPr/>
              <a:lstStyle/>
              <a:p>
                <a:r>
                  <a:rPr lang="en-US">
                    <a:noFill/>
                  </a:rPr>
                  <a:t> </a:t>
                </a:r>
              </a:p>
            </p:txBody>
          </p:sp>
        </mc:Fallback>
      </mc:AlternateContent>
      <p:sp>
        <p:nvSpPr>
          <p:cNvPr id="2" name="灯片编号占位符 1"/>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14</a:t>
            </a:fld>
            <a:endParaRPr lang="en-US"/>
          </a:p>
        </p:txBody>
      </p:sp>
      <p:sp>
        <p:nvSpPr>
          <p:cNvPr id="10"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US" sz="2400" b="1" dirty="0" smtClean="0">
                <a:latin typeface="Arial" pitchFamily="34" charset="0"/>
                <a:cs typeface="Arial" pitchFamily="34" charset="0"/>
              </a:rPr>
              <a:t>Architecture Overview</a:t>
            </a:r>
            <a:endParaRPr lang="en-US" sz="2400" b="1" dirty="0">
              <a:latin typeface="Arial" pitchFamily="34" charset="0"/>
              <a:cs typeface="Arial"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525708789"/>
              </p:ext>
            </p:extLst>
          </p:nvPr>
        </p:nvGraphicFramePr>
        <p:xfrm>
          <a:off x="4267201" y="1059080"/>
          <a:ext cx="4502150" cy="4250281"/>
        </p:xfrm>
        <a:graphic>
          <a:graphicData uri="http://schemas.openxmlformats.org/presentationml/2006/ole">
            <mc:AlternateContent xmlns:mc="http://schemas.openxmlformats.org/markup-compatibility/2006">
              <mc:Choice xmlns:v="urn:schemas-microsoft-com:vml" Requires="v">
                <p:oleObj spid="_x0000_s119876" name="Visio" r:id="rId5" imgW="9962960" imgH="9391531" progId="Visio.Drawing.15">
                  <p:embed/>
                </p:oleObj>
              </mc:Choice>
              <mc:Fallback>
                <p:oleObj name="Visio" r:id="rId5" imgW="9962960" imgH="9391531"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1" y="1059080"/>
                        <a:ext cx="4502150" cy="4250281"/>
                      </a:xfrm>
                      <a:prstGeom prst="rect">
                        <a:avLst/>
                      </a:prstGeom>
                      <a:noFill/>
                    </p:spPr>
                  </p:pic>
                </p:oleObj>
              </mc:Fallback>
            </mc:AlternateContent>
          </a:graphicData>
        </a:graphic>
      </p:graphicFrame>
    </p:spTree>
    <p:extLst>
      <p:ext uri="{BB962C8B-B14F-4D97-AF65-F5344CB8AC3E}">
        <p14:creationId xmlns:p14="http://schemas.microsoft.com/office/powerpoint/2010/main" val="988288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251840" y="1069421"/>
            <a:ext cx="8892160" cy="3554819"/>
          </a:xfrm>
          <a:prstGeom prst="rect">
            <a:avLst/>
          </a:prstGeom>
          <a:noFill/>
        </p:spPr>
        <p:txBody>
          <a:bodyPr wrap="square" rtlCol="0">
            <a:spAutoFit/>
          </a:bodyPr>
          <a:lstStyle/>
          <a:p>
            <a:pPr marL="285750" indent="-285750">
              <a:spcBef>
                <a:spcPts val="600"/>
              </a:spcBef>
              <a:buFont typeface="Wingdings" panose="05000000000000000000" pitchFamily="2" charset="2"/>
              <a:buChar char="§"/>
            </a:pPr>
            <a:endParaRPr lang="en-US" sz="2000" dirty="0" smtClean="0">
              <a:solidFill>
                <a:schemeClr val="bg2">
                  <a:lumMod val="10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endParaRPr lang="en-US" sz="2000" b="1" dirty="0">
              <a:latin typeface="Arial" panose="020B0604020202020204" pitchFamily="34" charset="0"/>
              <a:ea typeface="ＭＳ Ｐゴシック" pitchFamily="34" charset="-128"/>
              <a:cs typeface="Arial" panose="020B0604020202020204" pitchFamily="34" charset="0"/>
            </a:endParaRPr>
          </a:p>
          <a:p>
            <a:pPr marL="342900" indent="-342900">
              <a:spcBef>
                <a:spcPts val="600"/>
              </a:spcBef>
              <a:buFont typeface="Wingdings" panose="05000000000000000000" pitchFamily="2" charset="2"/>
              <a:buChar char="§"/>
            </a:pPr>
            <a:endParaRPr lang="en-US" sz="2000" b="1" dirty="0" smtClean="0">
              <a:latin typeface="Arial" panose="020B0604020202020204" pitchFamily="34" charset="0"/>
              <a:ea typeface="ＭＳ Ｐゴシック" pitchFamily="34" charset="-128"/>
              <a:cs typeface="Arial" panose="020B0604020202020204" pitchFamily="34" charset="0"/>
            </a:endParaRPr>
          </a:p>
          <a:p>
            <a:pPr marL="342900" indent="-342900">
              <a:spcBef>
                <a:spcPts val="600"/>
              </a:spcBef>
              <a:buFont typeface="Wingdings" panose="05000000000000000000" pitchFamily="2" charset="2"/>
              <a:buChar char="§"/>
            </a:pPr>
            <a:endParaRPr lang="en-US" sz="2000" b="1" dirty="0">
              <a:latin typeface="Arial" panose="020B0604020202020204" pitchFamily="34" charset="0"/>
              <a:ea typeface="ＭＳ Ｐゴシック" pitchFamily="34" charset="-128"/>
              <a:cs typeface="Arial" panose="020B0604020202020204" pitchFamily="34" charset="0"/>
            </a:endParaRPr>
          </a:p>
          <a:p>
            <a:pPr marL="342900" indent="-342900">
              <a:spcBef>
                <a:spcPts val="600"/>
              </a:spcBef>
              <a:buFont typeface="Wingdings" panose="05000000000000000000" pitchFamily="2" charset="2"/>
              <a:buChar char="§"/>
            </a:pPr>
            <a:endParaRPr lang="en-US" sz="2000" b="1" dirty="0" smtClean="0">
              <a:latin typeface="Arial" panose="020B0604020202020204" pitchFamily="34" charset="0"/>
              <a:ea typeface="ＭＳ Ｐゴシック" pitchFamily="34" charset="-128"/>
              <a:cs typeface="Arial" panose="020B0604020202020204" pitchFamily="34" charset="0"/>
            </a:endParaRPr>
          </a:p>
          <a:p>
            <a:pPr marL="342900" indent="-342900">
              <a:spcBef>
                <a:spcPts val="600"/>
              </a:spcBef>
              <a:buFont typeface="Wingdings" panose="05000000000000000000" pitchFamily="2" charset="2"/>
              <a:buChar char="§"/>
            </a:pPr>
            <a:endParaRPr lang="en-US" sz="2000" b="1" dirty="0" smtClean="0">
              <a:latin typeface="Arial" panose="020B0604020202020204" pitchFamily="34" charset="0"/>
              <a:ea typeface="ＭＳ Ｐゴシック" pitchFamily="34" charset="-128"/>
              <a:cs typeface="Arial" panose="020B0604020202020204" pitchFamily="34" charset="0"/>
            </a:endParaRPr>
          </a:p>
          <a:p>
            <a:pPr>
              <a:spcBef>
                <a:spcPts val="1200"/>
              </a:spcBef>
            </a:pPr>
            <a:r>
              <a:rPr lang="en-US" sz="2000" b="1" dirty="0">
                <a:latin typeface="Arial" panose="020B0604020202020204" pitchFamily="34" charset="0"/>
                <a:ea typeface="ＭＳ Ｐゴシック" pitchFamily="34" charset="-128"/>
                <a:cs typeface="Arial" panose="020B0604020202020204" pitchFamily="34" charset="0"/>
              </a:rPr>
              <a:t/>
            </a:r>
            <a:br>
              <a:rPr lang="en-US" sz="2000" b="1" dirty="0">
                <a:latin typeface="Arial" panose="020B0604020202020204" pitchFamily="34" charset="0"/>
                <a:ea typeface="ＭＳ Ｐゴシック" pitchFamily="34" charset="-128"/>
                <a:cs typeface="Arial" panose="020B0604020202020204" pitchFamily="34" charset="0"/>
              </a:rPr>
            </a:br>
            <a:endParaRPr lang="en-US" sz="1600" dirty="0">
              <a:solidFill>
                <a:schemeClr val="bg2">
                  <a:lumMod val="10000"/>
                </a:schemeClr>
              </a:solidFill>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
            </a:pPr>
            <a:endParaRPr lang="en-US" sz="2400" dirty="0">
              <a:solidFill>
                <a:schemeClr val="bg2">
                  <a:lumMod val="10000"/>
                </a:schemeClr>
              </a:solidFill>
              <a:latin typeface="Arial" pitchFamily="34" charset="0"/>
              <a:cs typeface="Arial" pitchFamily="34" charset="0"/>
            </a:endParaRPr>
          </a:p>
        </p:txBody>
      </p:sp>
      <p:sp>
        <p:nvSpPr>
          <p:cNvPr id="19" name="灯片编号占位符 18"/>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15</a:t>
            </a:fld>
            <a:endParaRPr lang="en-US" dirty="0"/>
          </a:p>
        </p:txBody>
      </p:sp>
      <p:sp>
        <p:nvSpPr>
          <p:cNvPr id="56"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tabLst>
                <a:tab pos="6457950" algn="l"/>
              </a:tabLst>
            </a:pPr>
            <a:r>
              <a:rPr lang="en-US" altLang="zh-CN" sz="2400" b="1" dirty="0" smtClean="0">
                <a:latin typeface="Arial" panose="020B0604020202020204" pitchFamily="34" charset="0"/>
                <a:cs typeface="Arial" panose="020B0604020202020204" pitchFamily="34" charset="0"/>
              </a:rPr>
              <a:t>Generating the Datapath (1)</a:t>
            </a:r>
            <a:endParaRPr lang="en-US" altLang="zh-CN" sz="2400" b="1" dirty="0">
              <a:solidFill>
                <a:srgbClr val="990000"/>
              </a:solidFill>
              <a:latin typeface="Arial" panose="020B0604020202020204" pitchFamily="34" charset="0"/>
              <a:cs typeface="Arial" panose="020B0604020202020204" pitchFamily="34" charset="0"/>
            </a:endParaRPr>
          </a:p>
        </p:txBody>
      </p:sp>
      <p:sp>
        <p:nvSpPr>
          <p:cNvPr id="3" name="Rectangle 18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5327650" y="1254024"/>
            <a:ext cx="117307" cy="17205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p:cNvSpPr/>
              <p:nvPr/>
            </p:nvSpPr>
            <p:spPr>
              <a:xfrm>
                <a:off x="381000" y="1130381"/>
                <a:ext cx="8305800" cy="2970044"/>
              </a:xfrm>
              <a:prstGeom prst="rect">
                <a:avLst/>
              </a:prstGeom>
            </p:spPr>
            <p:txBody>
              <a:bodyPr wrap="square">
                <a:spAutoFit/>
              </a:bodyPr>
              <a:lstStyle/>
              <a:p>
                <a:pPr marL="285750" indent="-285750" algn="just">
                  <a:buFont typeface="Wingdings" panose="05000000000000000000" pitchFamily="2" charset="2"/>
                  <a:buChar char="§"/>
                  <a:tabLst>
                    <a:tab pos="2914650" algn="l"/>
                  </a:tabLst>
                </a:pPr>
                <a:r>
                  <a:rPr lang="en-US" sz="2000" dirty="0" smtClean="0">
                    <a:solidFill>
                      <a:srgbClr val="EEECE1">
                        <a:lumMod val="10000"/>
                      </a:srgbClr>
                    </a:solidFill>
                    <a:latin typeface="Arial" panose="020B0604020202020204" pitchFamily="34" charset="0"/>
                    <a:cs typeface="Arial" panose="020B0604020202020204" pitchFamily="34" charset="0"/>
                  </a:rPr>
                  <a:t>Generating Datapath</a:t>
                </a:r>
                <a:endParaRPr lang="en-US" dirty="0" smtClean="0">
                  <a:solidFill>
                    <a:srgbClr val="EEECE1">
                      <a:lumMod val="10000"/>
                    </a:srgbClr>
                  </a:solidFill>
                  <a:latin typeface="Arial" panose="020B0604020202020204" pitchFamily="34" charset="0"/>
                  <a:cs typeface="Arial" panose="020B0604020202020204" pitchFamily="34" charset="0"/>
                </a:endParaRPr>
              </a:p>
              <a:p>
                <a:pPr marL="742950" lvl="1" indent="-285750" algn="just">
                  <a:spcBef>
                    <a:spcPts val="600"/>
                  </a:spcBef>
                  <a:buFont typeface="Wingdings" panose="05000000000000000000" pitchFamily="2" charset="2"/>
                  <a:buChar char="§"/>
                </a:pPr>
                <a14:m>
                  <m:oMath xmlns:m="http://schemas.openxmlformats.org/officeDocument/2006/math">
                    <m:r>
                      <a:rPr lang="en-US" sz="1600" b="0" i="1" dirty="0" smtClean="0">
                        <a:solidFill>
                          <a:srgbClr val="EEECE1">
                            <a:lumMod val="10000"/>
                          </a:srgbClr>
                        </a:solidFill>
                        <a:latin typeface="Cambria Math"/>
                        <a:cs typeface="Arial" panose="020B0604020202020204" pitchFamily="34" charset="0"/>
                      </a:rPr>
                      <m:t>𝑁</m:t>
                    </m:r>
                  </m:oMath>
                </a14:m>
                <a:r>
                  <a:rPr lang="en-US" sz="1600" dirty="0" smtClean="0">
                    <a:solidFill>
                      <a:srgbClr val="EEECE1">
                        <a:lumMod val="10000"/>
                      </a:srgbClr>
                    </a:solidFill>
                    <a:latin typeface="Arial" panose="020B0604020202020204" pitchFamily="34" charset="0"/>
                    <a:cs typeface="Arial" panose="020B0604020202020204" pitchFamily="34" charset="0"/>
                  </a:rPr>
                  <a:t>: input size  </a:t>
                </a:r>
              </a:p>
              <a:p>
                <a:pPr marL="742950" lvl="1" indent="-285750" algn="just">
                  <a:spcBef>
                    <a:spcPts val="600"/>
                  </a:spcBef>
                  <a:buFont typeface="Wingdings" panose="05000000000000000000" pitchFamily="2" charset="2"/>
                  <a:buChar char="§"/>
                </a:pPr>
                <a14:m>
                  <m:oMath xmlns:m="http://schemas.openxmlformats.org/officeDocument/2006/math">
                    <m:r>
                      <a:rPr lang="en-US" sz="1600" b="0" i="1" dirty="0" smtClean="0">
                        <a:solidFill>
                          <a:srgbClr val="EEECE1">
                            <a:lumMod val="10000"/>
                          </a:srgbClr>
                        </a:solidFill>
                        <a:latin typeface="Cambria Math"/>
                        <a:cs typeface="Arial" panose="020B0604020202020204" pitchFamily="34" charset="0"/>
                      </a:rPr>
                      <m:t>𝑝</m:t>
                    </m:r>
                  </m:oMath>
                </a14:m>
                <a:r>
                  <a:rPr lang="en-US" sz="1600" dirty="0" smtClean="0">
                    <a:solidFill>
                      <a:srgbClr val="EEECE1">
                        <a:lumMod val="10000"/>
                      </a:srgbClr>
                    </a:solidFill>
                    <a:latin typeface="Arial" panose="020B0604020202020204" pitchFamily="34" charset="0"/>
                    <a:cs typeface="Arial" panose="020B0604020202020204" pitchFamily="34" charset="0"/>
                  </a:rPr>
                  <a:t>: data parallelism</a:t>
                </a:r>
              </a:p>
              <a:p>
                <a:pPr marL="742950" lvl="1" indent="-285750" algn="just">
                  <a:spcBef>
                    <a:spcPts val="600"/>
                  </a:spcBef>
                  <a:buFont typeface="Wingdings" panose="05000000000000000000" pitchFamily="2" charset="2"/>
                  <a:buChar char="§"/>
                </a:pPr>
                <a14:m>
                  <m:oMath xmlns:m="http://schemas.openxmlformats.org/officeDocument/2006/math">
                    <m:r>
                      <a:rPr lang="en-US" sz="1600" b="0" i="1" dirty="0" smtClean="0">
                        <a:solidFill>
                          <a:srgbClr val="EEECE1">
                            <a:lumMod val="10000"/>
                          </a:srgbClr>
                        </a:solidFill>
                        <a:latin typeface="Cambria Math"/>
                        <a:ea typeface="Cambria Math"/>
                        <a:cs typeface="Arial" panose="020B0604020202020204" pitchFamily="34" charset="0"/>
                      </a:rPr>
                      <m:t>𝑙</m:t>
                    </m:r>
                  </m:oMath>
                </a14:m>
                <a:r>
                  <a:rPr lang="en-US" sz="1600" dirty="0" smtClean="0">
                    <a:solidFill>
                      <a:srgbClr val="EEECE1">
                        <a:lumMod val="10000"/>
                      </a:srgbClr>
                    </a:solidFill>
                    <a:latin typeface="Arial" panose="020B0604020202020204" pitchFamily="34" charset="0"/>
                    <a:cs typeface="Arial" panose="020B0604020202020204" pitchFamily="34" charset="0"/>
                  </a:rPr>
                  <a:t>, </a:t>
                </a:r>
                <a14:m>
                  <m:oMath xmlns:m="http://schemas.openxmlformats.org/officeDocument/2006/math">
                    <m:r>
                      <a:rPr lang="en-US" sz="1600" i="1" dirty="0" smtClean="0">
                        <a:solidFill>
                          <a:srgbClr val="EEECE1">
                            <a:lumMod val="10000"/>
                          </a:srgbClr>
                        </a:solidFill>
                        <a:latin typeface="Cambria Math"/>
                        <a:cs typeface="Arial" panose="020B0604020202020204" pitchFamily="34" charset="0"/>
                      </a:rPr>
                      <m:t>𝑟</m:t>
                    </m:r>
                  </m:oMath>
                </a14:m>
                <a:r>
                  <a:rPr lang="en-US" sz="1600" dirty="0" smtClean="0">
                    <a:solidFill>
                      <a:srgbClr val="EEECE1">
                        <a:lumMod val="10000"/>
                      </a:srgbClr>
                    </a:solidFill>
                    <a:latin typeface="Arial" panose="020B0604020202020204" pitchFamily="34" charset="0"/>
                    <a:cs typeface="Arial" panose="020B0604020202020204" pitchFamily="34" charset="0"/>
                  </a:rPr>
                  <a:t>: 2x2 switch</a:t>
                </a:r>
              </a:p>
              <a:p>
                <a:pPr marL="742950" lvl="1" indent="-285750" algn="just">
                  <a:spcBef>
                    <a:spcPts val="600"/>
                  </a:spcBef>
                  <a:buFont typeface="Wingdings" panose="05000000000000000000" pitchFamily="2" charset="2"/>
                  <a:buChar char="§"/>
                </a:pPr>
                <a14:m>
                  <m:oMath xmlns:m="http://schemas.openxmlformats.org/officeDocument/2006/math">
                    <m:r>
                      <a:rPr lang="en-US" sz="1600" i="1" dirty="0" smtClean="0">
                        <a:solidFill>
                          <a:srgbClr val="EEECE1">
                            <a:lumMod val="10000"/>
                          </a:srgbClr>
                        </a:solidFill>
                        <a:latin typeface="Cambria Math"/>
                        <a:cs typeface="Arial" panose="020B0604020202020204" pitchFamily="34" charset="0"/>
                      </a:rPr>
                      <m:t>𝑚</m:t>
                    </m:r>
                    <m:r>
                      <a:rPr lang="en-US" sz="1600" b="0" i="1" baseline="-25000" dirty="0" smtClean="0">
                        <a:solidFill>
                          <a:srgbClr val="EEECE1">
                            <a:lumMod val="10000"/>
                          </a:srgbClr>
                        </a:solidFill>
                        <a:latin typeface="Cambria Math"/>
                        <a:cs typeface="Arial" panose="020B0604020202020204" pitchFamily="34" charset="0"/>
                      </a:rPr>
                      <m:t>𝑖</m:t>
                    </m:r>
                  </m:oMath>
                </a14:m>
                <a:r>
                  <a:rPr lang="en-US" sz="1600" baseline="-25000" dirty="0" smtClean="0">
                    <a:solidFill>
                      <a:srgbClr val="EEECE1">
                        <a:lumMod val="10000"/>
                      </a:srgbClr>
                    </a:solidFill>
                    <a:latin typeface="Arial" panose="020B0604020202020204" pitchFamily="34" charset="0"/>
                    <a:cs typeface="Arial" panose="020B0604020202020204" pitchFamily="34" charset="0"/>
                  </a:rPr>
                  <a:t> </a:t>
                </a:r>
                <a:r>
                  <a:rPr lang="en-US" sz="1600" dirty="0" smtClean="0">
                    <a:solidFill>
                      <a:srgbClr val="EEECE1">
                        <a:lumMod val="10000"/>
                      </a:srgbClr>
                    </a:solidFill>
                    <a:latin typeface="Arial" panose="020B0604020202020204" pitchFamily="34" charset="0"/>
                    <a:cs typeface="Arial" panose="020B0604020202020204" pitchFamily="34" charset="0"/>
                  </a:rPr>
                  <a:t>: subnetwork of size </a:t>
                </a:r>
                <a14:m>
                  <m:oMath xmlns:m="http://schemas.openxmlformats.org/officeDocument/2006/math">
                    <m:r>
                      <a:rPr lang="en-US" sz="1600" i="1" dirty="0" smtClean="0">
                        <a:solidFill>
                          <a:srgbClr val="EEECE1">
                            <a:lumMod val="10000"/>
                          </a:srgbClr>
                        </a:solidFill>
                        <a:latin typeface="Cambria Math"/>
                        <a:cs typeface="Arial" panose="020B0604020202020204" pitchFamily="34" charset="0"/>
                      </a:rPr>
                      <m:t>𝑛</m:t>
                    </m:r>
                    <m:r>
                      <a:rPr lang="en-US" sz="1600" i="1" dirty="0" smtClean="0">
                        <a:solidFill>
                          <a:srgbClr val="EEECE1">
                            <a:lumMod val="10000"/>
                          </a:srgbClr>
                        </a:solidFill>
                        <a:latin typeface="Cambria Math"/>
                        <a:cs typeface="Arial" panose="020B0604020202020204" pitchFamily="34" charset="0"/>
                      </a:rPr>
                      <m:t>/</m:t>
                    </m:r>
                    <m:r>
                      <a:rPr lang="en-US" sz="1600" i="1" dirty="0" smtClean="0">
                        <a:solidFill>
                          <a:srgbClr val="EEECE1">
                            <a:lumMod val="10000"/>
                          </a:srgbClr>
                        </a:solidFill>
                        <a:latin typeface="Cambria Math"/>
                        <a:cs typeface="Arial" panose="020B0604020202020204" pitchFamily="34" charset="0"/>
                      </a:rPr>
                      <m:t>𝑝</m:t>
                    </m:r>
                  </m:oMath>
                </a14:m>
                <a:endParaRPr lang="en-US" sz="1600" dirty="0" smtClean="0">
                  <a:solidFill>
                    <a:srgbClr val="EEECE1">
                      <a:lumMod val="10000"/>
                    </a:srgbClr>
                  </a:solidFill>
                  <a:latin typeface="Arial" panose="020B0604020202020204" pitchFamily="34" charset="0"/>
                  <a:cs typeface="Arial" panose="020B0604020202020204" pitchFamily="34" charset="0"/>
                </a:endParaRPr>
              </a:p>
              <a:p>
                <a:pPr marL="742950" lvl="1" indent="-285750" algn="just">
                  <a:spcBef>
                    <a:spcPts val="600"/>
                  </a:spcBef>
                  <a:buFont typeface="Wingdings" panose="05000000000000000000" pitchFamily="2" charset="2"/>
                  <a:buChar char="§"/>
                </a:pPr>
                <a14:m>
                  <m:oMath xmlns:m="http://schemas.openxmlformats.org/officeDocument/2006/math">
                    <m:r>
                      <a:rPr lang="en-US" sz="1600" i="1" dirty="0" smtClean="0">
                        <a:solidFill>
                          <a:srgbClr val="EEECE1">
                            <a:lumMod val="10000"/>
                          </a:srgbClr>
                        </a:solidFill>
                        <a:latin typeface="Cambria Math"/>
                        <a:cs typeface="Arial" panose="020B0604020202020204" pitchFamily="34" charset="0"/>
                      </a:rPr>
                      <m:t>𝐿𝐵</m:t>
                    </m:r>
                  </m:oMath>
                </a14:m>
                <a:r>
                  <a:rPr lang="en-US" sz="1600" dirty="0" smtClean="0">
                    <a:solidFill>
                      <a:srgbClr val="EEECE1">
                        <a:lumMod val="10000"/>
                      </a:srgbClr>
                    </a:solidFill>
                    <a:latin typeface="Arial" panose="020B0604020202020204" pitchFamily="34" charset="0"/>
                    <a:cs typeface="Arial" panose="020B0604020202020204" pitchFamily="34" charset="0"/>
                  </a:rPr>
                  <a:t>, </a:t>
                </a:r>
                <a14:m>
                  <m:oMath xmlns:m="http://schemas.openxmlformats.org/officeDocument/2006/math">
                    <m:r>
                      <a:rPr lang="en-US" sz="1600" i="1" dirty="0" smtClean="0">
                        <a:solidFill>
                          <a:srgbClr val="EEECE1">
                            <a:lumMod val="10000"/>
                          </a:srgbClr>
                        </a:solidFill>
                        <a:latin typeface="Cambria Math"/>
                        <a:cs typeface="Arial" panose="020B0604020202020204" pitchFamily="34" charset="0"/>
                      </a:rPr>
                      <m:t>𝑅𝐵</m:t>
                    </m:r>
                  </m:oMath>
                </a14:m>
                <a:r>
                  <a:rPr lang="en-US" sz="1600" dirty="0" smtClean="0">
                    <a:solidFill>
                      <a:srgbClr val="EEECE1">
                        <a:lumMod val="10000"/>
                      </a:srgbClr>
                    </a:solidFill>
                    <a:latin typeface="Arial" panose="020B0604020202020204" pitchFamily="34" charset="0"/>
                    <a:cs typeface="Arial" panose="020B0604020202020204" pitchFamily="34" charset="0"/>
                  </a:rPr>
                  <a:t>: </a:t>
                </a:r>
                <a14:m>
                  <m:oMath xmlns:m="http://schemas.openxmlformats.org/officeDocument/2006/math">
                    <m:r>
                      <a:rPr lang="en-US" sz="1600" i="1" dirty="0" smtClean="0">
                        <a:solidFill>
                          <a:srgbClr val="EEECE1">
                            <a:lumMod val="10000"/>
                          </a:srgbClr>
                        </a:solidFill>
                        <a:latin typeface="Cambria Math"/>
                        <a:cs typeface="Arial" panose="020B0604020202020204" pitchFamily="34" charset="0"/>
                      </a:rPr>
                      <m:t>𝑝</m:t>
                    </m:r>
                  </m:oMath>
                </a14:m>
                <a:r>
                  <a:rPr lang="en-US" sz="1600" dirty="0" smtClean="0">
                    <a:solidFill>
                      <a:srgbClr val="EEECE1">
                        <a:lumMod val="10000"/>
                      </a:srgbClr>
                    </a:solidFill>
                    <a:latin typeface="Arial" panose="020B0604020202020204" pitchFamily="34" charset="0"/>
                    <a:cs typeface="Arial" panose="020B0604020202020204" pitchFamily="34" charset="0"/>
                  </a:rPr>
                  <a:t>-input block</a:t>
                </a:r>
                <a:endParaRPr lang="en-US" sz="1600" baseline="-25000" dirty="0" smtClean="0">
                  <a:solidFill>
                    <a:srgbClr val="EEECE1">
                      <a:lumMod val="10000"/>
                    </a:srgbClr>
                  </a:solidFill>
                  <a:latin typeface="Arial" panose="020B0604020202020204" pitchFamily="34" charset="0"/>
                  <a:cs typeface="Arial" panose="020B0604020202020204" pitchFamily="34" charset="0"/>
                </a:endParaRPr>
              </a:p>
              <a:p>
                <a:pPr marL="742950" lvl="1" indent="-285750" algn="just">
                  <a:spcBef>
                    <a:spcPts val="600"/>
                  </a:spcBef>
                  <a:buFont typeface="Wingdings" panose="05000000000000000000" pitchFamily="2" charset="2"/>
                  <a:buChar char="§"/>
                </a:pPr>
                <a14:m>
                  <m:oMath xmlns:m="http://schemas.openxmlformats.org/officeDocument/2006/math">
                    <m:r>
                      <a:rPr lang="en-US" sz="1600" i="1" dirty="0" smtClean="0">
                        <a:solidFill>
                          <a:schemeClr val="bg2">
                            <a:lumMod val="10000"/>
                          </a:schemeClr>
                        </a:solidFill>
                        <a:latin typeface="Cambria Math"/>
                        <a:cs typeface="Arial" panose="020B0604020202020204" pitchFamily="34" charset="0"/>
                      </a:rPr>
                      <m:t>𝐿</m:t>
                    </m:r>
                  </m:oMath>
                </a14:m>
                <a:r>
                  <a:rPr lang="en-US" sz="1600" baseline="-25000" dirty="0" smtClean="0">
                    <a:solidFill>
                      <a:schemeClr val="bg2">
                        <a:lumMod val="10000"/>
                      </a:schemeClr>
                    </a:solidFill>
                    <a:latin typeface="Arial" panose="020B0604020202020204" pitchFamily="34" charset="0"/>
                    <a:cs typeface="Arial" panose="020B0604020202020204" pitchFamily="34" charset="0"/>
                  </a:rPr>
                  <a:t> </a:t>
                </a:r>
                <a:r>
                  <a:rPr lang="en-US" sz="1600" dirty="0" smtClean="0">
                    <a:solidFill>
                      <a:schemeClr val="bg2">
                        <a:lumMod val="10000"/>
                      </a:schemeClr>
                    </a:solidFill>
                    <a:latin typeface="Arial" panose="020B0604020202020204" pitchFamily="34" charset="0"/>
                    <a:cs typeface="Arial" panose="020B0604020202020204" pitchFamily="34" charset="0"/>
                  </a:rPr>
                  <a:t>, </a:t>
                </a:r>
                <a14:m>
                  <m:oMath xmlns:m="http://schemas.openxmlformats.org/officeDocument/2006/math">
                    <m:r>
                      <a:rPr lang="en-US" sz="1600" i="1" dirty="0" smtClean="0">
                        <a:solidFill>
                          <a:schemeClr val="bg2">
                            <a:lumMod val="10000"/>
                          </a:schemeClr>
                        </a:solidFill>
                        <a:latin typeface="Cambria Math"/>
                        <a:cs typeface="Arial" panose="020B0604020202020204" pitchFamily="34" charset="0"/>
                      </a:rPr>
                      <m:t>𝑅</m:t>
                    </m:r>
                  </m:oMath>
                </a14:m>
                <a:r>
                  <a:rPr lang="en-US" sz="1600" baseline="-25000" dirty="0" smtClean="0">
                    <a:solidFill>
                      <a:schemeClr val="bg2">
                        <a:lumMod val="10000"/>
                      </a:schemeClr>
                    </a:solidFill>
                    <a:latin typeface="Arial" panose="020B0604020202020204" pitchFamily="34" charset="0"/>
                    <a:cs typeface="Arial" panose="020B0604020202020204" pitchFamily="34" charset="0"/>
                  </a:rPr>
                  <a:t> </a:t>
                </a:r>
                <a:r>
                  <a:rPr lang="en-US" sz="1600" dirty="0" smtClean="0">
                    <a:solidFill>
                      <a:schemeClr val="bg2">
                        <a:lumMod val="10000"/>
                      </a:schemeClr>
                    </a:solidFill>
                    <a:latin typeface="Arial" panose="020B0604020202020204" pitchFamily="34" charset="0"/>
                    <a:cs typeface="Arial" panose="020B0604020202020204" pitchFamily="34" charset="0"/>
                  </a:rPr>
                  <a:t>: 2x2 switch</a:t>
                </a:r>
              </a:p>
              <a:p>
                <a:pPr marL="742950" lvl="1" indent="-285750" algn="just">
                  <a:spcBef>
                    <a:spcPts val="600"/>
                  </a:spcBef>
                  <a:buFont typeface="Wingdings" panose="05000000000000000000" pitchFamily="2" charset="2"/>
                  <a:buChar char="§"/>
                </a:pPr>
                <a14:m>
                  <m:oMath xmlns:m="http://schemas.openxmlformats.org/officeDocument/2006/math">
                    <m:r>
                      <a:rPr lang="en-US" sz="1600" i="1" dirty="0" smtClean="0">
                        <a:solidFill>
                          <a:schemeClr val="bg2">
                            <a:lumMod val="10000"/>
                          </a:schemeClr>
                        </a:solidFill>
                        <a:latin typeface="Cambria Math"/>
                        <a:cs typeface="Arial" panose="020B0604020202020204" pitchFamily="34" charset="0"/>
                      </a:rPr>
                      <m:t>𝑊</m:t>
                    </m:r>
                    <m:r>
                      <a:rPr lang="en-US" sz="1600" i="1" baseline="-25000" dirty="0" smtClean="0">
                        <a:solidFill>
                          <a:schemeClr val="bg2">
                            <a:lumMod val="10000"/>
                          </a:schemeClr>
                        </a:solidFill>
                        <a:latin typeface="Cambria Math"/>
                        <a:cs typeface="Arial" panose="020B0604020202020204" pitchFamily="34" charset="0"/>
                      </a:rPr>
                      <m:t>𝑖</m:t>
                    </m:r>
                    <m:r>
                      <a:rPr lang="en-US" sz="1600" i="1" dirty="0" smtClean="0">
                        <a:solidFill>
                          <a:schemeClr val="bg2">
                            <a:lumMod val="10000"/>
                          </a:schemeClr>
                        </a:solidFill>
                        <a:latin typeface="Cambria Math"/>
                        <a:cs typeface="Arial" panose="020B0604020202020204" pitchFamily="34" charset="0"/>
                      </a:rPr>
                      <m:t>/</m:t>
                    </m:r>
                    <m:r>
                      <a:rPr lang="en-US" sz="1600" i="1" dirty="0" err="1" smtClean="0">
                        <a:solidFill>
                          <a:schemeClr val="bg2">
                            <a:lumMod val="10000"/>
                          </a:schemeClr>
                        </a:solidFill>
                        <a:latin typeface="Cambria Math"/>
                        <a:cs typeface="Arial" panose="020B0604020202020204" pitchFamily="34" charset="0"/>
                      </a:rPr>
                      <m:t>𝑊</m:t>
                    </m:r>
                    <m:r>
                      <a:rPr lang="en-US" sz="1600" i="1" dirty="0" err="1" smtClean="0">
                        <a:solidFill>
                          <a:schemeClr val="bg2">
                            <a:lumMod val="10000"/>
                          </a:schemeClr>
                        </a:solidFill>
                        <a:latin typeface="Cambria Math"/>
                        <a:cs typeface="Arial" panose="020B0604020202020204" pitchFamily="34" charset="0"/>
                      </a:rPr>
                      <m:t>’</m:t>
                    </m:r>
                    <m:r>
                      <a:rPr lang="en-US" sz="1600" i="1" baseline="-25000" dirty="0" err="1" smtClean="0">
                        <a:solidFill>
                          <a:schemeClr val="bg2">
                            <a:lumMod val="10000"/>
                          </a:schemeClr>
                        </a:solidFill>
                        <a:latin typeface="Cambria Math"/>
                        <a:cs typeface="Arial" panose="020B0604020202020204" pitchFamily="34" charset="0"/>
                      </a:rPr>
                      <m:t>𝑖</m:t>
                    </m:r>
                  </m:oMath>
                </a14:m>
                <a:r>
                  <a:rPr lang="en-US" sz="1600" baseline="-25000" dirty="0" smtClean="0">
                    <a:solidFill>
                      <a:schemeClr val="bg2">
                        <a:lumMod val="10000"/>
                      </a:schemeClr>
                    </a:solidFill>
                    <a:latin typeface="Arial" panose="020B0604020202020204" pitchFamily="34" charset="0"/>
                    <a:cs typeface="Arial" panose="020B0604020202020204" pitchFamily="34" charset="0"/>
                  </a:rPr>
                  <a:t> </a:t>
                </a:r>
                <a:r>
                  <a:rPr lang="en-US" sz="1600" dirty="0" smtClean="0">
                    <a:solidFill>
                      <a:schemeClr val="bg2">
                        <a:lumMod val="10000"/>
                      </a:schemeClr>
                    </a:solidFill>
                    <a:latin typeface="Arial" panose="020B0604020202020204" pitchFamily="34" charset="0"/>
                    <a:cs typeface="Arial" panose="020B0604020202020204" pitchFamily="34" charset="0"/>
                  </a:rPr>
                  <a:t>: </a:t>
                </a:r>
                <a14:m>
                  <m:oMath xmlns:m="http://schemas.openxmlformats.org/officeDocument/2006/math">
                    <m:r>
                      <a:rPr lang="en-US" sz="1600" i="1" dirty="0" smtClean="0">
                        <a:solidFill>
                          <a:schemeClr val="bg2">
                            <a:lumMod val="10000"/>
                          </a:schemeClr>
                        </a:solidFill>
                        <a:latin typeface="Cambria Math"/>
                        <a:cs typeface="Arial" panose="020B0604020202020204" pitchFamily="34" charset="0"/>
                      </a:rPr>
                      <m:t>𝑝</m:t>
                    </m:r>
                  </m:oMath>
                </a14:m>
                <a:r>
                  <a:rPr lang="en-US" sz="1600" dirty="0" smtClean="0">
                    <a:solidFill>
                      <a:schemeClr val="bg2">
                        <a:lumMod val="10000"/>
                      </a:schemeClr>
                    </a:solidFill>
                    <a:latin typeface="Arial" panose="020B0604020202020204" pitchFamily="34" charset="0"/>
                    <a:cs typeface="Arial" panose="020B0604020202020204" pitchFamily="34" charset="0"/>
                  </a:rPr>
                  <a:t>-to-</a:t>
                </a:r>
                <a14:m>
                  <m:oMath xmlns:m="http://schemas.openxmlformats.org/officeDocument/2006/math">
                    <m:r>
                      <a:rPr lang="en-US" sz="1600" i="1" dirty="0" smtClean="0">
                        <a:solidFill>
                          <a:schemeClr val="bg2">
                            <a:lumMod val="10000"/>
                          </a:schemeClr>
                        </a:solidFill>
                        <a:latin typeface="Cambria Math"/>
                        <a:cs typeface="Arial" panose="020B0604020202020204" pitchFamily="34" charset="0"/>
                      </a:rPr>
                      <m:t>𝑝</m:t>
                    </m:r>
                  </m:oMath>
                </a14:m>
                <a:r>
                  <a:rPr lang="en-US" sz="1600" dirty="0" smtClean="0">
                    <a:solidFill>
                      <a:schemeClr val="bg2">
                        <a:lumMod val="10000"/>
                      </a:schemeClr>
                    </a:solidFill>
                    <a:latin typeface="Arial" panose="020B0604020202020204" pitchFamily="34" charset="0"/>
                    <a:cs typeface="Arial" panose="020B0604020202020204" pitchFamily="34" charset="0"/>
                  </a:rPr>
                  <a:t> wire connection</a:t>
                </a:r>
              </a:p>
              <a:p>
                <a:pPr marL="742950" lvl="1" indent="-285750" algn="just">
                  <a:buFont typeface="Arial" panose="020B0604020202020204" pitchFamily="34" charset="0"/>
                  <a:buChar char="•"/>
                </a:pPr>
                <a:endParaRPr lang="en-US" sz="2000" dirty="0">
                  <a:solidFill>
                    <a:schemeClr val="bg2">
                      <a:lumMod val="10000"/>
                    </a:schemeClr>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81000" y="1130381"/>
                <a:ext cx="8305800" cy="2970044"/>
              </a:xfrm>
              <a:prstGeom prst="rect">
                <a:avLst/>
              </a:prstGeom>
              <a:blipFill rotWithShape="1">
                <a:blip r:embed="rId4"/>
                <a:stretch>
                  <a:fillRect l="-661" t="-820"/>
                </a:stretch>
              </a:blipFill>
            </p:spPr>
            <p:txBody>
              <a:bodyPr/>
              <a:lstStyle/>
              <a:p>
                <a:r>
                  <a:rPr lang="en-US">
                    <a:noFill/>
                  </a:rPr>
                  <a:t> </a:t>
                </a:r>
              </a:p>
            </p:txBody>
          </p:sp>
        </mc:Fallback>
      </mc:AlternateContent>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757516862"/>
              </p:ext>
            </p:extLst>
          </p:nvPr>
        </p:nvGraphicFramePr>
        <p:xfrm>
          <a:off x="4149725" y="1066800"/>
          <a:ext cx="4808538" cy="4605338"/>
        </p:xfrm>
        <a:graphic>
          <a:graphicData uri="http://schemas.openxmlformats.org/presentationml/2006/ole">
            <mc:AlternateContent xmlns:mc="http://schemas.openxmlformats.org/markup-compatibility/2006">
              <mc:Choice xmlns:v="urn:schemas-microsoft-com:vml" Requires="v">
                <p:oleObj spid="_x0000_s118856" name="Visio" r:id="rId5" imgW="6543818" imgH="6257925" progId="Visio.Drawing.15">
                  <p:embed/>
                </p:oleObj>
              </mc:Choice>
              <mc:Fallback>
                <p:oleObj name="Visio" r:id="rId5" imgW="6543818" imgH="6257925" progId="Visio.Drawing.15">
                  <p:embed/>
                  <p:pic>
                    <p:nvPicPr>
                      <p:cNvPr id="0" name="Object 3"/>
                      <p:cNvPicPr>
                        <a:picLocks noChangeAspect="1" noChangeArrowheads="1"/>
                      </p:cNvPicPr>
                      <p:nvPr/>
                    </p:nvPicPr>
                    <p:blipFill>
                      <a:blip r:embed="rId6"/>
                      <a:srcRect/>
                      <a:stretch>
                        <a:fillRect/>
                      </a:stretch>
                    </p:blipFill>
                    <p:spPr bwMode="auto">
                      <a:xfrm>
                        <a:off x="4149725" y="1066800"/>
                        <a:ext cx="4808538" cy="4605338"/>
                      </a:xfrm>
                      <a:prstGeom prst="rect">
                        <a:avLst/>
                      </a:prstGeom>
                      <a:noFill/>
                    </p:spPr>
                  </p:pic>
                </p:oleObj>
              </mc:Fallback>
            </mc:AlternateContent>
          </a:graphicData>
        </a:graphic>
      </p:graphicFrame>
    </p:spTree>
    <p:extLst>
      <p:ext uri="{BB962C8B-B14F-4D97-AF65-F5344CB8AC3E}">
        <p14:creationId xmlns:p14="http://schemas.microsoft.com/office/powerpoint/2010/main" val="1384707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251840" y="1069421"/>
            <a:ext cx="8892160" cy="3554819"/>
          </a:xfrm>
          <a:prstGeom prst="rect">
            <a:avLst/>
          </a:prstGeom>
          <a:noFill/>
        </p:spPr>
        <p:txBody>
          <a:bodyPr wrap="square" rtlCol="0">
            <a:spAutoFit/>
          </a:bodyPr>
          <a:lstStyle/>
          <a:p>
            <a:pPr marL="285750" indent="-285750">
              <a:spcBef>
                <a:spcPts val="600"/>
              </a:spcBef>
              <a:buFont typeface="Wingdings" panose="05000000000000000000" pitchFamily="2" charset="2"/>
              <a:buChar char="§"/>
            </a:pPr>
            <a:endParaRPr lang="en-US" sz="2000" dirty="0" smtClean="0">
              <a:solidFill>
                <a:schemeClr val="bg2">
                  <a:lumMod val="10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endParaRPr lang="en-US" sz="2000" b="1" dirty="0">
              <a:latin typeface="Arial" panose="020B0604020202020204" pitchFamily="34" charset="0"/>
              <a:ea typeface="ＭＳ Ｐゴシック" pitchFamily="34" charset="-128"/>
              <a:cs typeface="Arial" panose="020B0604020202020204" pitchFamily="34" charset="0"/>
            </a:endParaRPr>
          </a:p>
          <a:p>
            <a:pPr marL="342900" indent="-342900">
              <a:spcBef>
                <a:spcPts val="600"/>
              </a:spcBef>
              <a:buFont typeface="Wingdings" panose="05000000000000000000" pitchFamily="2" charset="2"/>
              <a:buChar char="§"/>
            </a:pPr>
            <a:endParaRPr lang="en-US" sz="2000" b="1" dirty="0" smtClean="0">
              <a:latin typeface="Arial" panose="020B0604020202020204" pitchFamily="34" charset="0"/>
              <a:ea typeface="ＭＳ Ｐゴシック" pitchFamily="34" charset="-128"/>
              <a:cs typeface="Arial" panose="020B0604020202020204" pitchFamily="34" charset="0"/>
            </a:endParaRPr>
          </a:p>
          <a:p>
            <a:pPr marL="342900" indent="-342900">
              <a:spcBef>
                <a:spcPts val="600"/>
              </a:spcBef>
              <a:buFont typeface="Wingdings" panose="05000000000000000000" pitchFamily="2" charset="2"/>
              <a:buChar char="§"/>
            </a:pPr>
            <a:endParaRPr lang="en-US" sz="2000" b="1" dirty="0">
              <a:latin typeface="Arial" panose="020B0604020202020204" pitchFamily="34" charset="0"/>
              <a:ea typeface="ＭＳ Ｐゴシック" pitchFamily="34" charset="-128"/>
              <a:cs typeface="Arial" panose="020B0604020202020204" pitchFamily="34" charset="0"/>
            </a:endParaRPr>
          </a:p>
          <a:p>
            <a:pPr marL="342900" indent="-342900">
              <a:spcBef>
                <a:spcPts val="600"/>
              </a:spcBef>
              <a:buFont typeface="Wingdings" panose="05000000000000000000" pitchFamily="2" charset="2"/>
              <a:buChar char="§"/>
            </a:pPr>
            <a:endParaRPr lang="en-US" sz="2000" b="1" dirty="0" smtClean="0">
              <a:latin typeface="Arial" panose="020B0604020202020204" pitchFamily="34" charset="0"/>
              <a:ea typeface="ＭＳ Ｐゴシック" pitchFamily="34" charset="-128"/>
              <a:cs typeface="Arial" panose="020B0604020202020204" pitchFamily="34" charset="0"/>
            </a:endParaRPr>
          </a:p>
          <a:p>
            <a:pPr marL="342900" indent="-342900">
              <a:spcBef>
                <a:spcPts val="600"/>
              </a:spcBef>
              <a:buFont typeface="Wingdings" panose="05000000000000000000" pitchFamily="2" charset="2"/>
              <a:buChar char="§"/>
            </a:pPr>
            <a:endParaRPr lang="en-US" sz="2000" b="1" dirty="0" smtClean="0">
              <a:latin typeface="Arial" panose="020B0604020202020204" pitchFamily="34" charset="0"/>
              <a:ea typeface="ＭＳ Ｐゴシック" pitchFamily="34" charset="-128"/>
              <a:cs typeface="Arial" panose="020B0604020202020204" pitchFamily="34" charset="0"/>
            </a:endParaRPr>
          </a:p>
          <a:p>
            <a:pPr>
              <a:spcBef>
                <a:spcPts val="1200"/>
              </a:spcBef>
            </a:pPr>
            <a:r>
              <a:rPr lang="en-US" sz="2000" b="1" dirty="0">
                <a:latin typeface="Arial" panose="020B0604020202020204" pitchFamily="34" charset="0"/>
                <a:ea typeface="ＭＳ Ｐゴシック" pitchFamily="34" charset="-128"/>
                <a:cs typeface="Arial" panose="020B0604020202020204" pitchFamily="34" charset="0"/>
              </a:rPr>
              <a:t/>
            </a:r>
            <a:br>
              <a:rPr lang="en-US" sz="2000" b="1" dirty="0">
                <a:latin typeface="Arial" panose="020B0604020202020204" pitchFamily="34" charset="0"/>
                <a:ea typeface="ＭＳ Ｐゴシック" pitchFamily="34" charset="-128"/>
                <a:cs typeface="Arial" panose="020B0604020202020204" pitchFamily="34" charset="0"/>
              </a:rPr>
            </a:br>
            <a:endParaRPr lang="en-US" sz="1600" dirty="0">
              <a:solidFill>
                <a:schemeClr val="bg2">
                  <a:lumMod val="10000"/>
                </a:schemeClr>
              </a:solidFill>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
            </a:pPr>
            <a:endParaRPr lang="en-US" sz="2400" dirty="0">
              <a:solidFill>
                <a:schemeClr val="bg2">
                  <a:lumMod val="10000"/>
                </a:schemeClr>
              </a:solidFill>
              <a:latin typeface="Arial" pitchFamily="34" charset="0"/>
              <a:cs typeface="Arial" pitchFamily="34" charset="0"/>
            </a:endParaRPr>
          </a:p>
        </p:txBody>
      </p:sp>
      <p:sp>
        <p:nvSpPr>
          <p:cNvPr id="19" name="灯片编号占位符 18"/>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16</a:t>
            </a:fld>
            <a:endParaRPr lang="en-US" dirty="0"/>
          </a:p>
        </p:txBody>
      </p:sp>
      <p:sp>
        <p:nvSpPr>
          <p:cNvPr id="56"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tabLst>
                <a:tab pos="6457950" algn="l"/>
              </a:tabLst>
            </a:pPr>
            <a:r>
              <a:rPr lang="en-US" altLang="zh-CN" sz="2400" b="1" dirty="0">
                <a:latin typeface="Arial" panose="020B0604020202020204" pitchFamily="34" charset="0"/>
                <a:cs typeface="Arial" panose="020B0604020202020204" pitchFamily="34" charset="0"/>
              </a:rPr>
              <a:t>Generating the </a:t>
            </a:r>
            <a:r>
              <a:rPr lang="en-US" altLang="zh-CN" sz="2400" b="1" dirty="0" smtClean="0">
                <a:latin typeface="Arial" panose="020B0604020202020204" pitchFamily="34" charset="0"/>
                <a:cs typeface="Arial" panose="020B0604020202020204" pitchFamily="34" charset="0"/>
              </a:rPr>
              <a:t>Datapath (2)</a:t>
            </a:r>
            <a:endParaRPr lang="en-US" altLang="zh-CN" sz="2400" b="1" dirty="0">
              <a:solidFill>
                <a:srgbClr val="990000"/>
              </a:solidFill>
              <a:latin typeface="Arial" panose="020B0604020202020204" pitchFamily="34" charset="0"/>
              <a:cs typeface="Arial" panose="020B0604020202020204" pitchFamily="34" charset="0"/>
            </a:endParaRPr>
          </a:p>
        </p:txBody>
      </p:sp>
      <p:sp>
        <p:nvSpPr>
          <p:cNvPr id="3" name="Rectangle 18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2382038" y="1385455"/>
            <a:ext cx="188925" cy="27709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p:cNvSpPr/>
              <p:nvPr/>
            </p:nvSpPr>
            <p:spPr>
              <a:xfrm>
                <a:off x="381000" y="1130381"/>
                <a:ext cx="8305800" cy="3586623"/>
              </a:xfrm>
              <a:prstGeom prst="rect">
                <a:avLst/>
              </a:prstGeom>
            </p:spPr>
            <p:txBody>
              <a:bodyPr wrap="square">
                <a:spAutoFit/>
              </a:bodyPr>
              <a:lstStyle/>
              <a:p>
                <a:pPr marL="285750" indent="-285750" algn="just">
                  <a:buFont typeface="Wingdings" panose="05000000000000000000" pitchFamily="2" charset="2"/>
                  <a:buChar char="§"/>
                </a:pPr>
                <a:r>
                  <a:rPr lang="en-US" sz="2400" dirty="0" smtClean="0">
                    <a:solidFill>
                      <a:srgbClr val="EEECE1">
                        <a:lumMod val="10000"/>
                      </a:srgbClr>
                    </a:solidFill>
                    <a:latin typeface="Arial" panose="020B0604020202020204" pitchFamily="34" charset="0"/>
                    <a:cs typeface="Arial" panose="020B0604020202020204" pitchFamily="34" charset="0"/>
                  </a:rPr>
                  <a:t>For a fixed data parallelism </a:t>
                </a:r>
                <a14:m>
                  <m:oMath xmlns:m="http://schemas.openxmlformats.org/officeDocument/2006/math">
                    <m:r>
                      <a:rPr lang="en-US" sz="2400" i="1" dirty="0" smtClean="0">
                        <a:solidFill>
                          <a:srgbClr val="EEECE1">
                            <a:lumMod val="10000"/>
                          </a:srgbClr>
                        </a:solidFill>
                        <a:latin typeface="Cambria Math"/>
                        <a:cs typeface="Arial" panose="020B0604020202020204" pitchFamily="34" charset="0"/>
                      </a:rPr>
                      <m:t>𝑝</m:t>
                    </m:r>
                  </m:oMath>
                </a14:m>
                <a:r>
                  <a:rPr lang="en-US" sz="2400" dirty="0" smtClean="0">
                    <a:solidFill>
                      <a:schemeClr val="bg2">
                        <a:lumMod val="10000"/>
                      </a:schemeClr>
                    </a:solidFill>
                    <a:latin typeface="Arial" panose="020B0604020202020204" pitchFamily="34" charset="0"/>
                    <a:cs typeface="Arial" panose="020B0604020202020204" pitchFamily="34" charset="0"/>
                  </a:rPr>
                  <a:t>, the streaming permutation network is able to </a:t>
                </a:r>
                <a:r>
                  <a:rPr lang="en-US" sz="2400" dirty="0" smtClean="0">
                    <a:solidFill>
                      <a:srgbClr val="FF0000"/>
                    </a:solidFill>
                    <a:latin typeface="Arial" panose="020B0604020202020204" pitchFamily="34" charset="0"/>
                    <a:cs typeface="Arial" panose="020B0604020202020204" pitchFamily="34" charset="0"/>
                  </a:rPr>
                  <a:t>realize arbitrary permutation</a:t>
                </a:r>
              </a:p>
              <a:p>
                <a:pPr marL="742950" lvl="1" indent="-285750" algn="just">
                  <a:spcBef>
                    <a:spcPts val="1200"/>
                  </a:spcBef>
                  <a:buFont typeface="Wingdings" panose="05000000000000000000" pitchFamily="2" charset="2"/>
                  <a:buChar char="§"/>
                </a:pPr>
                <a:r>
                  <a:rPr lang="en-US" sz="2400" dirty="0" smtClean="0">
                    <a:solidFill>
                      <a:schemeClr val="bg2">
                        <a:lumMod val="10000"/>
                      </a:schemeClr>
                    </a:solidFill>
                    <a:latin typeface="Arial" panose="020B0604020202020204" pitchFamily="34" charset="0"/>
                    <a:cs typeface="Arial" panose="020B0604020202020204" pitchFamily="34" charset="0"/>
                  </a:rPr>
                  <a:t>In </a:t>
                </a:r>
                <a14:m>
                  <m:oMath xmlns:m="http://schemas.openxmlformats.org/officeDocument/2006/math">
                    <m:r>
                      <a:rPr lang="en-US" sz="2400" i="1" dirty="0" smtClean="0">
                        <a:solidFill>
                          <a:schemeClr val="bg2">
                            <a:lumMod val="10000"/>
                          </a:schemeClr>
                        </a:solidFill>
                        <a:latin typeface="Cambria Math"/>
                        <a:cs typeface="Arial" panose="020B0604020202020204" pitchFamily="34" charset="0"/>
                      </a:rPr>
                      <m:t>𝐿𝐵</m:t>
                    </m:r>
                  </m:oMath>
                </a14:m>
                <a:r>
                  <a:rPr lang="en-US" sz="2400" dirty="0" smtClean="0">
                    <a:solidFill>
                      <a:schemeClr val="bg2">
                        <a:lumMod val="10000"/>
                      </a:schemeClr>
                    </a:solidFill>
                    <a:latin typeface="Arial" panose="020B0604020202020204" pitchFamily="34" charset="0"/>
                    <a:cs typeface="Arial" panose="020B0604020202020204" pitchFamily="34" charset="0"/>
                  </a:rPr>
                  <a:t>, </a:t>
                </a:r>
                <a14:m>
                  <m:oMath xmlns:m="http://schemas.openxmlformats.org/officeDocument/2006/math">
                    <m:r>
                      <a:rPr lang="en-US" sz="2400" i="1" dirty="0" smtClean="0">
                        <a:solidFill>
                          <a:schemeClr val="bg2">
                            <a:lumMod val="10000"/>
                          </a:schemeClr>
                        </a:solidFill>
                        <a:latin typeface="Cambria Math"/>
                        <a:cs typeface="Arial" panose="020B0604020202020204" pitchFamily="34" charset="0"/>
                      </a:rPr>
                      <m:t>𝑊</m:t>
                    </m:r>
                    <m:r>
                      <a:rPr lang="en-US" sz="2400" b="0" i="1" baseline="-25000" dirty="0" smtClean="0">
                        <a:solidFill>
                          <a:schemeClr val="bg2">
                            <a:lumMod val="10000"/>
                          </a:schemeClr>
                        </a:solidFill>
                        <a:latin typeface="Cambria Math"/>
                        <a:cs typeface="Arial" panose="020B0604020202020204" pitchFamily="34" charset="0"/>
                      </a:rPr>
                      <m:t>𝑖</m:t>
                    </m:r>
                  </m:oMath>
                </a14:m>
                <a:r>
                  <a:rPr lang="en-US" sz="2400" baseline="-25000" dirty="0" smtClean="0">
                    <a:solidFill>
                      <a:schemeClr val="bg2">
                        <a:lumMod val="10000"/>
                      </a:schemeClr>
                    </a:solidFill>
                    <a:latin typeface="Arial" panose="020B0604020202020204" pitchFamily="34" charset="0"/>
                    <a:cs typeface="Arial" panose="020B0604020202020204" pitchFamily="34" charset="0"/>
                  </a:rPr>
                  <a:t> </a:t>
                </a:r>
                <a:r>
                  <a:rPr lang="en-US" sz="2400" dirty="0" smtClean="0">
                    <a:solidFill>
                      <a:schemeClr val="bg2">
                        <a:lumMod val="10000"/>
                      </a:schemeClr>
                    </a:solidFill>
                    <a:latin typeface="Arial" panose="020B0604020202020204" pitchFamily="34" charset="0"/>
                    <a:cs typeface="Arial" panose="020B0604020202020204" pitchFamily="34" charset="0"/>
                  </a:rPr>
                  <a:t>= </a:t>
                </a:r>
                <a14:m>
                  <m:oMath xmlns:m="http://schemas.openxmlformats.org/officeDocument/2006/math">
                    <m:sSub>
                      <m:sSubPr>
                        <m:ctrlPr>
                          <a:rPr lang="en-US" sz="2400" i="1" dirty="0" smtClean="0">
                            <a:solidFill>
                              <a:schemeClr val="bg2">
                                <a:lumMod val="10000"/>
                              </a:schemeClr>
                            </a:solidFill>
                            <a:latin typeface="Cambria Math" charset="0"/>
                            <a:cs typeface="Arial" panose="020B0604020202020204" pitchFamily="34" charset="0"/>
                          </a:rPr>
                        </m:ctrlPr>
                      </m:sSubPr>
                      <m:e>
                        <m:r>
                          <a:rPr lang="en-US" sz="2400" b="0" i="1" dirty="0" smtClean="0">
                            <a:solidFill>
                              <a:schemeClr val="bg2">
                                <a:lumMod val="10000"/>
                              </a:schemeClr>
                            </a:solidFill>
                            <a:latin typeface="Cambria Math"/>
                            <a:cs typeface="Arial" panose="020B0604020202020204" pitchFamily="34" charset="0"/>
                          </a:rPr>
                          <m:t>𝐼</m:t>
                        </m:r>
                      </m:e>
                      <m:sub>
                        <m:sSup>
                          <m:sSupPr>
                            <m:ctrlPr>
                              <a:rPr lang="en-US" sz="2400" i="1" dirty="0" smtClean="0">
                                <a:solidFill>
                                  <a:schemeClr val="bg2">
                                    <a:lumMod val="10000"/>
                                  </a:schemeClr>
                                </a:solidFill>
                                <a:latin typeface="Cambria Math" charset="0"/>
                                <a:cs typeface="Arial" panose="020B0604020202020204" pitchFamily="34" charset="0"/>
                              </a:rPr>
                            </m:ctrlPr>
                          </m:sSupPr>
                          <m:e>
                            <m:r>
                              <a:rPr lang="en-US" sz="2400" b="0" i="1" dirty="0" smtClean="0">
                                <a:solidFill>
                                  <a:schemeClr val="bg2">
                                    <a:lumMod val="10000"/>
                                  </a:schemeClr>
                                </a:solidFill>
                                <a:latin typeface="Cambria Math"/>
                                <a:cs typeface="Arial" panose="020B0604020202020204" pitchFamily="34" charset="0"/>
                              </a:rPr>
                              <m:t>2</m:t>
                            </m:r>
                          </m:e>
                          <m:sup>
                            <m:r>
                              <a:rPr lang="en-US" sz="2400" b="0" i="1" dirty="0" smtClean="0">
                                <a:solidFill>
                                  <a:schemeClr val="bg2">
                                    <a:lumMod val="10000"/>
                                  </a:schemeClr>
                                </a:solidFill>
                                <a:latin typeface="Cambria Math"/>
                                <a:cs typeface="Arial" panose="020B0604020202020204" pitchFamily="34" charset="0"/>
                              </a:rPr>
                              <m:t>𝑖</m:t>
                            </m:r>
                          </m:sup>
                        </m:sSup>
                      </m:sub>
                    </m:sSub>
                    <m:r>
                      <a:rPr lang="en-US" sz="2400" i="1" dirty="0" smtClean="0">
                        <a:solidFill>
                          <a:schemeClr val="bg2">
                            <a:lumMod val="10000"/>
                          </a:schemeClr>
                        </a:solidFill>
                        <a:latin typeface="Cambria Math"/>
                        <a:ea typeface="Cambria Math"/>
                        <a:cs typeface="Arial" panose="020B0604020202020204" pitchFamily="34" charset="0"/>
                      </a:rPr>
                      <m:t>⊗</m:t>
                    </m:r>
                  </m:oMath>
                </a14:m>
                <a:r>
                  <a:rPr lang="en-US" sz="2400" dirty="0">
                    <a:solidFill>
                      <a:schemeClr val="bg2">
                        <a:lumMod val="10000"/>
                      </a:schemeClr>
                    </a:solidFill>
                    <a:cs typeface="Arial" panose="020B0604020202020204" pitchFamily="34" charset="0"/>
                  </a:rPr>
                  <a:t> </a:t>
                </a:r>
                <a14:m>
                  <m:oMath xmlns:m="http://schemas.openxmlformats.org/officeDocument/2006/math">
                    <m:sSub>
                      <m:sSubPr>
                        <m:ctrlPr>
                          <a:rPr lang="en-US" sz="2400" i="1" dirty="0">
                            <a:solidFill>
                              <a:schemeClr val="bg2">
                                <a:lumMod val="10000"/>
                              </a:schemeClr>
                            </a:solidFill>
                            <a:latin typeface="Cambria Math" charset="0"/>
                            <a:cs typeface="Arial" panose="020B0604020202020204" pitchFamily="34" charset="0"/>
                          </a:rPr>
                        </m:ctrlPr>
                      </m:sSubPr>
                      <m:e>
                        <m:r>
                          <a:rPr lang="en-US" sz="2400" b="0" i="1" dirty="0" smtClean="0">
                            <a:solidFill>
                              <a:schemeClr val="bg2">
                                <a:lumMod val="10000"/>
                              </a:schemeClr>
                            </a:solidFill>
                            <a:latin typeface="Cambria Math"/>
                            <a:cs typeface="Arial" panose="020B0604020202020204" pitchFamily="34" charset="0"/>
                          </a:rPr>
                          <m:t>𝑃</m:t>
                        </m:r>
                      </m:e>
                      <m:sub>
                        <m:r>
                          <a:rPr lang="en-US" sz="2400" b="0" i="1" dirty="0" smtClean="0">
                            <a:solidFill>
                              <a:schemeClr val="bg2">
                                <a:lumMod val="10000"/>
                              </a:schemeClr>
                            </a:solidFill>
                            <a:latin typeface="Cambria Math"/>
                            <a:cs typeface="Arial" panose="020B0604020202020204" pitchFamily="34" charset="0"/>
                          </a:rPr>
                          <m:t>𝑝</m:t>
                        </m:r>
                        <m:r>
                          <a:rPr lang="en-US" sz="2400" b="0" i="1" dirty="0" smtClean="0">
                            <a:solidFill>
                              <a:schemeClr val="bg2">
                                <a:lumMod val="10000"/>
                              </a:schemeClr>
                            </a:solidFill>
                            <a:latin typeface="Cambria Math"/>
                            <a:cs typeface="Arial" panose="020B0604020202020204" pitchFamily="34" charset="0"/>
                          </a:rPr>
                          <m:t>/</m:t>
                        </m:r>
                        <m:sSup>
                          <m:sSupPr>
                            <m:ctrlPr>
                              <a:rPr lang="en-US" sz="2400" i="1" dirty="0">
                                <a:solidFill>
                                  <a:schemeClr val="bg2">
                                    <a:lumMod val="10000"/>
                                  </a:schemeClr>
                                </a:solidFill>
                                <a:latin typeface="Cambria Math" charset="0"/>
                                <a:cs typeface="Arial" panose="020B0604020202020204" pitchFamily="34" charset="0"/>
                              </a:rPr>
                            </m:ctrlPr>
                          </m:sSupPr>
                          <m:e>
                            <m:r>
                              <a:rPr lang="en-US" sz="2400" i="1" dirty="0">
                                <a:solidFill>
                                  <a:schemeClr val="bg2">
                                    <a:lumMod val="10000"/>
                                  </a:schemeClr>
                                </a:solidFill>
                                <a:latin typeface="Cambria Math"/>
                                <a:cs typeface="Arial" panose="020B0604020202020204" pitchFamily="34" charset="0"/>
                              </a:rPr>
                              <m:t>2</m:t>
                            </m:r>
                          </m:e>
                          <m:sup>
                            <m:r>
                              <a:rPr lang="en-US" sz="2400" i="1" dirty="0">
                                <a:solidFill>
                                  <a:schemeClr val="bg2">
                                    <a:lumMod val="10000"/>
                                  </a:schemeClr>
                                </a:solidFill>
                                <a:latin typeface="Cambria Math"/>
                                <a:cs typeface="Arial" panose="020B0604020202020204" pitchFamily="34" charset="0"/>
                              </a:rPr>
                              <m:t>𝑖</m:t>
                            </m:r>
                          </m:sup>
                        </m:sSup>
                        <m:r>
                          <a:rPr lang="en-US" sz="2400" b="0" i="1" dirty="0" smtClean="0">
                            <a:solidFill>
                              <a:schemeClr val="bg2">
                                <a:lumMod val="10000"/>
                              </a:schemeClr>
                            </a:solidFill>
                            <a:latin typeface="Cambria Math"/>
                            <a:cs typeface="Arial" panose="020B0604020202020204" pitchFamily="34" charset="0"/>
                          </a:rPr>
                          <m:t>,2</m:t>
                        </m:r>
                      </m:sub>
                    </m:sSub>
                  </m:oMath>
                </a14:m>
                <a:endParaRPr lang="en-US" sz="2400" dirty="0" smtClean="0">
                  <a:solidFill>
                    <a:schemeClr val="bg2">
                      <a:lumMod val="10000"/>
                    </a:schemeClr>
                  </a:solidFill>
                  <a:latin typeface="Arial" panose="020B0604020202020204" pitchFamily="34" charset="0"/>
                  <a:cs typeface="Arial" panose="020B0604020202020204" pitchFamily="34" charset="0"/>
                </a:endParaRPr>
              </a:p>
              <a:p>
                <a:pPr marL="742950" lvl="1" indent="-285750" algn="just">
                  <a:spcBef>
                    <a:spcPts val="1200"/>
                  </a:spcBef>
                  <a:buFont typeface="Wingdings" panose="05000000000000000000" pitchFamily="2" charset="2"/>
                  <a:buChar char="§"/>
                </a:pPr>
                <a:r>
                  <a:rPr lang="en-US" sz="2400" dirty="0" smtClean="0">
                    <a:solidFill>
                      <a:schemeClr val="bg2">
                        <a:lumMod val="10000"/>
                      </a:schemeClr>
                    </a:solidFill>
                    <a:latin typeface="Arial" panose="020B0604020202020204" pitchFamily="34" charset="0"/>
                    <a:cs typeface="Arial" panose="020B0604020202020204" pitchFamily="34" charset="0"/>
                  </a:rPr>
                  <a:t>Permutation in </a:t>
                </a:r>
                <a14:m>
                  <m:oMath xmlns:m="http://schemas.openxmlformats.org/officeDocument/2006/math">
                    <m:r>
                      <a:rPr lang="en-US" sz="2400" i="1" dirty="0" smtClean="0">
                        <a:solidFill>
                          <a:schemeClr val="bg2">
                            <a:lumMod val="10000"/>
                          </a:schemeClr>
                        </a:solidFill>
                        <a:latin typeface="Cambria Math"/>
                        <a:cs typeface="Arial" panose="020B0604020202020204" pitchFamily="34" charset="0"/>
                      </a:rPr>
                      <m:t>𝑚</m:t>
                    </m:r>
                    <m:r>
                      <a:rPr lang="en-US" sz="2400" b="0" i="1" baseline="-25000" dirty="0" smtClean="0">
                        <a:solidFill>
                          <a:schemeClr val="bg2">
                            <a:lumMod val="10000"/>
                          </a:schemeClr>
                        </a:solidFill>
                        <a:latin typeface="Cambria Math"/>
                        <a:cs typeface="Arial" panose="020B0604020202020204" pitchFamily="34" charset="0"/>
                      </a:rPr>
                      <m:t>𝑖</m:t>
                    </m:r>
                  </m:oMath>
                </a14:m>
                <a:r>
                  <a:rPr lang="en-US" sz="2400" baseline="-25000" dirty="0" smtClean="0">
                    <a:solidFill>
                      <a:schemeClr val="bg2">
                        <a:lumMod val="10000"/>
                      </a:schemeClr>
                    </a:solidFill>
                    <a:latin typeface="Arial" panose="020B0604020202020204" pitchFamily="34" charset="0"/>
                    <a:cs typeface="Arial" panose="020B0604020202020204" pitchFamily="34" charset="0"/>
                  </a:rPr>
                  <a:t> </a:t>
                </a:r>
                <a:r>
                  <a:rPr lang="en-US" sz="2400" dirty="0" smtClean="0">
                    <a:solidFill>
                      <a:schemeClr val="bg2">
                        <a:lumMod val="10000"/>
                      </a:schemeClr>
                    </a:solidFill>
                    <a:latin typeface="Arial" panose="020B0604020202020204" pitchFamily="34" charset="0"/>
                    <a:cs typeface="Arial" panose="020B0604020202020204" pitchFamily="34" charset="0"/>
                  </a:rPr>
                  <a:t>is performed by </a:t>
                </a:r>
                <a14:m>
                  <m:oMath xmlns:m="http://schemas.openxmlformats.org/officeDocument/2006/math">
                    <m:r>
                      <a:rPr lang="en-US" sz="2400" i="1" dirty="0" smtClean="0">
                        <a:solidFill>
                          <a:schemeClr val="bg2">
                            <a:lumMod val="10000"/>
                          </a:schemeClr>
                        </a:solidFill>
                        <a:latin typeface="Cambria Math"/>
                        <a:cs typeface="Arial" panose="020B0604020202020204" pitchFamily="34" charset="0"/>
                      </a:rPr>
                      <m:t>𝑀</m:t>
                    </m:r>
                    <m:r>
                      <a:rPr lang="en-US" sz="2400" b="0" i="1" baseline="-25000" dirty="0" smtClean="0">
                        <a:solidFill>
                          <a:schemeClr val="bg2">
                            <a:lumMod val="10000"/>
                          </a:schemeClr>
                        </a:solidFill>
                        <a:latin typeface="Cambria Math"/>
                        <a:cs typeface="Arial" panose="020B0604020202020204" pitchFamily="34" charset="0"/>
                      </a:rPr>
                      <m:t>𝑖</m:t>
                    </m:r>
                  </m:oMath>
                </a14:m>
                <a:r>
                  <a:rPr lang="en-US" sz="2400" baseline="-25000" dirty="0" smtClean="0">
                    <a:solidFill>
                      <a:schemeClr val="bg2">
                        <a:lumMod val="10000"/>
                      </a:schemeClr>
                    </a:solidFill>
                    <a:latin typeface="Arial" panose="020B0604020202020204" pitchFamily="34" charset="0"/>
                    <a:cs typeface="Arial" panose="020B0604020202020204" pitchFamily="34" charset="0"/>
                  </a:rPr>
                  <a:t> </a:t>
                </a:r>
                <a:r>
                  <a:rPr lang="en-US" sz="2400" dirty="0" smtClean="0">
                    <a:solidFill>
                      <a:schemeClr val="bg2">
                        <a:lumMod val="10000"/>
                      </a:schemeClr>
                    </a:solidFill>
                    <a:latin typeface="Arial" panose="020B0604020202020204" pitchFamily="34" charset="0"/>
                    <a:cs typeface="Arial" panose="020B0604020202020204" pitchFamily="34" charset="0"/>
                  </a:rPr>
                  <a:t>temporally</a:t>
                </a:r>
                <a:endParaRPr lang="en-US" sz="2400" baseline="-25000" dirty="0" smtClean="0">
                  <a:solidFill>
                    <a:schemeClr val="bg2">
                      <a:lumMod val="10000"/>
                    </a:schemeClr>
                  </a:solidFill>
                  <a:latin typeface="Arial" panose="020B0604020202020204" pitchFamily="34" charset="0"/>
                  <a:cs typeface="Arial" panose="020B0604020202020204" pitchFamily="34" charset="0"/>
                </a:endParaRPr>
              </a:p>
              <a:p>
                <a:pPr marL="742950" lvl="1" indent="-285750" algn="just">
                  <a:spcBef>
                    <a:spcPts val="1200"/>
                  </a:spcBef>
                  <a:buFont typeface="Wingdings" panose="05000000000000000000" pitchFamily="2" charset="2"/>
                  <a:buChar char="§"/>
                </a:pPr>
                <a:r>
                  <a:rPr lang="en-US" sz="2400" dirty="0">
                    <a:solidFill>
                      <a:schemeClr val="bg2">
                        <a:lumMod val="10000"/>
                      </a:schemeClr>
                    </a:solidFill>
                    <a:latin typeface="Arial" panose="020B0604020202020204" pitchFamily="34" charset="0"/>
                    <a:cs typeface="Arial" panose="020B0604020202020204" pitchFamily="34" charset="0"/>
                  </a:rPr>
                  <a:t>In </a:t>
                </a:r>
                <a14:m>
                  <m:oMath xmlns:m="http://schemas.openxmlformats.org/officeDocument/2006/math">
                    <m:r>
                      <m:rPr>
                        <m:sty m:val="p"/>
                      </m:rPr>
                      <a:rPr lang="en-US" sz="2400" b="0" i="0" dirty="0" smtClean="0">
                        <a:solidFill>
                          <a:schemeClr val="bg2">
                            <a:lumMod val="10000"/>
                          </a:schemeClr>
                        </a:solidFill>
                        <a:latin typeface="Cambria Math"/>
                        <a:cs typeface="Arial" panose="020B0604020202020204" pitchFamily="34" charset="0"/>
                      </a:rPr>
                      <m:t>R</m:t>
                    </m:r>
                    <m:r>
                      <a:rPr lang="en-US" sz="2400" i="1" dirty="0">
                        <a:solidFill>
                          <a:schemeClr val="bg2">
                            <a:lumMod val="10000"/>
                          </a:schemeClr>
                        </a:solidFill>
                        <a:latin typeface="Cambria Math"/>
                        <a:cs typeface="Arial" panose="020B0604020202020204" pitchFamily="34" charset="0"/>
                      </a:rPr>
                      <m:t>𝐵</m:t>
                    </m:r>
                  </m:oMath>
                </a14:m>
                <a:r>
                  <a:rPr lang="en-US" sz="2400" dirty="0">
                    <a:solidFill>
                      <a:schemeClr val="bg2">
                        <a:lumMod val="10000"/>
                      </a:schemeClr>
                    </a:solidFill>
                    <a:latin typeface="Arial" panose="020B0604020202020204" pitchFamily="34" charset="0"/>
                    <a:cs typeface="Arial" panose="020B0604020202020204" pitchFamily="34" charset="0"/>
                  </a:rPr>
                  <a:t>, </a:t>
                </a:r>
                <a14:m>
                  <m:oMath xmlns:m="http://schemas.openxmlformats.org/officeDocument/2006/math">
                    <m:r>
                      <a:rPr lang="en-US" sz="2400" i="1" dirty="0">
                        <a:solidFill>
                          <a:schemeClr val="bg2">
                            <a:lumMod val="10000"/>
                          </a:schemeClr>
                        </a:solidFill>
                        <a:latin typeface="Cambria Math"/>
                        <a:cs typeface="Arial" panose="020B0604020202020204" pitchFamily="34" charset="0"/>
                      </a:rPr>
                      <m:t>𝑊</m:t>
                    </m:r>
                    <m:r>
                      <a:rPr lang="en-US" sz="2400" b="0" i="1" dirty="0" smtClean="0">
                        <a:solidFill>
                          <a:schemeClr val="bg2">
                            <a:lumMod val="10000"/>
                          </a:schemeClr>
                        </a:solidFill>
                        <a:latin typeface="Cambria Math"/>
                        <a:cs typeface="Arial" panose="020B0604020202020204" pitchFamily="34" charset="0"/>
                      </a:rPr>
                      <m:t>′</m:t>
                    </m:r>
                    <m:r>
                      <a:rPr lang="en-US" sz="2400" i="1" baseline="-25000" dirty="0">
                        <a:solidFill>
                          <a:schemeClr val="bg2">
                            <a:lumMod val="10000"/>
                          </a:schemeClr>
                        </a:solidFill>
                        <a:latin typeface="Cambria Math"/>
                        <a:cs typeface="Arial" panose="020B0604020202020204" pitchFamily="34" charset="0"/>
                      </a:rPr>
                      <m:t>𝑖</m:t>
                    </m:r>
                  </m:oMath>
                </a14:m>
                <a:r>
                  <a:rPr lang="en-US" sz="2400" baseline="-25000" dirty="0">
                    <a:solidFill>
                      <a:schemeClr val="bg2">
                        <a:lumMod val="10000"/>
                      </a:schemeClr>
                    </a:solidFill>
                    <a:latin typeface="Arial" panose="020B0604020202020204" pitchFamily="34" charset="0"/>
                    <a:cs typeface="Arial" panose="020B0604020202020204" pitchFamily="34" charset="0"/>
                  </a:rPr>
                  <a:t> </a:t>
                </a:r>
                <a:r>
                  <a:rPr lang="en-US" sz="2400" dirty="0">
                    <a:solidFill>
                      <a:schemeClr val="bg2">
                        <a:lumMod val="10000"/>
                      </a:schemeClr>
                    </a:solidFill>
                    <a:latin typeface="Arial" panose="020B0604020202020204" pitchFamily="34" charset="0"/>
                    <a:cs typeface="Arial" panose="020B0604020202020204" pitchFamily="34" charset="0"/>
                  </a:rPr>
                  <a:t>= </a:t>
                </a:r>
                <a14:m>
                  <m:oMath xmlns:m="http://schemas.openxmlformats.org/officeDocument/2006/math">
                    <m:sSub>
                      <m:sSubPr>
                        <m:ctrlPr>
                          <a:rPr lang="en-US" sz="2400" i="1" dirty="0">
                            <a:solidFill>
                              <a:schemeClr val="bg2">
                                <a:lumMod val="10000"/>
                              </a:schemeClr>
                            </a:solidFill>
                            <a:latin typeface="Cambria Math" charset="0"/>
                            <a:cs typeface="Arial" panose="020B0604020202020204" pitchFamily="34" charset="0"/>
                          </a:rPr>
                        </m:ctrlPr>
                      </m:sSubPr>
                      <m:e>
                        <m:r>
                          <a:rPr lang="en-US" sz="2400" i="1" dirty="0">
                            <a:solidFill>
                              <a:schemeClr val="bg2">
                                <a:lumMod val="10000"/>
                              </a:schemeClr>
                            </a:solidFill>
                            <a:latin typeface="Cambria Math"/>
                            <a:cs typeface="Arial" panose="020B0604020202020204" pitchFamily="34" charset="0"/>
                          </a:rPr>
                          <m:t>𝐼</m:t>
                        </m:r>
                      </m:e>
                      <m:sub>
                        <m:sSup>
                          <m:sSupPr>
                            <m:ctrlPr>
                              <a:rPr lang="en-US" sz="2400" i="1" dirty="0">
                                <a:solidFill>
                                  <a:schemeClr val="bg2">
                                    <a:lumMod val="10000"/>
                                  </a:schemeClr>
                                </a:solidFill>
                                <a:latin typeface="Cambria Math" charset="0"/>
                                <a:cs typeface="Arial" panose="020B0604020202020204" pitchFamily="34" charset="0"/>
                              </a:rPr>
                            </m:ctrlPr>
                          </m:sSupPr>
                          <m:e>
                            <m:r>
                              <a:rPr lang="en-US" sz="2400" i="1" dirty="0">
                                <a:solidFill>
                                  <a:schemeClr val="bg2">
                                    <a:lumMod val="10000"/>
                                  </a:schemeClr>
                                </a:solidFill>
                                <a:latin typeface="Cambria Math"/>
                                <a:cs typeface="Arial" panose="020B0604020202020204" pitchFamily="34" charset="0"/>
                              </a:rPr>
                              <m:t>2</m:t>
                            </m:r>
                          </m:e>
                          <m:sup>
                            <m:r>
                              <a:rPr lang="en-US" sz="2400" i="1" dirty="0">
                                <a:solidFill>
                                  <a:schemeClr val="bg2">
                                    <a:lumMod val="10000"/>
                                  </a:schemeClr>
                                </a:solidFill>
                                <a:latin typeface="Cambria Math"/>
                                <a:cs typeface="Arial" panose="020B0604020202020204" pitchFamily="34" charset="0"/>
                              </a:rPr>
                              <m:t>𝑖</m:t>
                            </m:r>
                          </m:sup>
                        </m:sSup>
                      </m:sub>
                    </m:sSub>
                    <m:r>
                      <a:rPr lang="en-US" sz="2400" i="1" dirty="0">
                        <a:solidFill>
                          <a:schemeClr val="bg2">
                            <a:lumMod val="10000"/>
                          </a:schemeClr>
                        </a:solidFill>
                        <a:latin typeface="Cambria Math"/>
                        <a:ea typeface="Cambria Math"/>
                        <a:cs typeface="Arial" panose="020B0604020202020204" pitchFamily="34" charset="0"/>
                      </a:rPr>
                      <m:t>⊗</m:t>
                    </m:r>
                  </m:oMath>
                </a14:m>
                <a:r>
                  <a:rPr lang="en-US" sz="2400" dirty="0">
                    <a:solidFill>
                      <a:schemeClr val="bg2">
                        <a:lumMod val="10000"/>
                      </a:schemeClr>
                    </a:solidFill>
                    <a:cs typeface="Arial" panose="020B0604020202020204" pitchFamily="34" charset="0"/>
                  </a:rPr>
                  <a:t> </a:t>
                </a:r>
                <a14:m>
                  <m:oMath xmlns:m="http://schemas.openxmlformats.org/officeDocument/2006/math">
                    <m:sSub>
                      <m:sSubPr>
                        <m:ctrlPr>
                          <a:rPr lang="en-US" sz="2400" i="1" dirty="0">
                            <a:solidFill>
                              <a:schemeClr val="bg2">
                                <a:lumMod val="10000"/>
                              </a:schemeClr>
                            </a:solidFill>
                            <a:latin typeface="Cambria Math" charset="0"/>
                            <a:cs typeface="Arial" panose="020B0604020202020204" pitchFamily="34" charset="0"/>
                          </a:rPr>
                        </m:ctrlPr>
                      </m:sSubPr>
                      <m:e>
                        <m:r>
                          <a:rPr lang="en-US" sz="2400" i="1" dirty="0">
                            <a:solidFill>
                              <a:schemeClr val="bg2">
                                <a:lumMod val="10000"/>
                              </a:schemeClr>
                            </a:solidFill>
                            <a:latin typeface="Cambria Math"/>
                            <a:cs typeface="Arial" panose="020B0604020202020204" pitchFamily="34" charset="0"/>
                          </a:rPr>
                          <m:t>𝑃</m:t>
                        </m:r>
                      </m:e>
                      <m:sub>
                        <m:r>
                          <a:rPr lang="en-US" sz="2400" i="1" dirty="0">
                            <a:solidFill>
                              <a:schemeClr val="bg2">
                                <a:lumMod val="10000"/>
                              </a:schemeClr>
                            </a:solidFill>
                            <a:latin typeface="Cambria Math"/>
                            <a:cs typeface="Arial" panose="020B0604020202020204" pitchFamily="34" charset="0"/>
                          </a:rPr>
                          <m:t>𝑝</m:t>
                        </m:r>
                        <m:r>
                          <a:rPr lang="en-US" sz="2400" i="1" dirty="0">
                            <a:solidFill>
                              <a:schemeClr val="bg2">
                                <a:lumMod val="10000"/>
                              </a:schemeClr>
                            </a:solidFill>
                            <a:latin typeface="Cambria Math"/>
                            <a:cs typeface="Arial" panose="020B0604020202020204" pitchFamily="34" charset="0"/>
                          </a:rPr>
                          <m:t>/</m:t>
                        </m:r>
                        <m:sSup>
                          <m:sSupPr>
                            <m:ctrlPr>
                              <a:rPr lang="en-US" sz="2400" i="1" dirty="0">
                                <a:solidFill>
                                  <a:schemeClr val="bg2">
                                    <a:lumMod val="10000"/>
                                  </a:schemeClr>
                                </a:solidFill>
                                <a:latin typeface="Cambria Math" charset="0"/>
                                <a:cs typeface="Arial" panose="020B0604020202020204" pitchFamily="34" charset="0"/>
                              </a:rPr>
                            </m:ctrlPr>
                          </m:sSupPr>
                          <m:e>
                            <m:r>
                              <a:rPr lang="en-US" sz="2400" i="1" dirty="0">
                                <a:solidFill>
                                  <a:schemeClr val="bg2">
                                    <a:lumMod val="10000"/>
                                  </a:schemeClr>
                                </a:solidFill>
                                <a:latin typeface="Cambria Math"/>
                                <a:cs typeface="Arial" panose="020B0604020202020204" pitchFamily="34" charset="0"/>
                              </a:rPr>
                              <m:t>2</m:t>
                            </m:r>
                          </m:e>
                          <m:sup>
                            <m:r>
                              <a:rPr lang="en-US" sz="2400" i="1" dirty="0">
                                <a:solidFill>
                                  <a:schemeClr val="bg2">
                                    <a:lumMod val="10000"/>
                                  </a:schemeClr>
                                </a:solidFill>
                                <a:latin typeface="Cambria Math"/>
                                <a:cs typeface="Arial" panose="020B0604020202020204" pitchFamily="34" charset="0"/>
                              </a:rPr>
                              <m:t>𝑖</m:t>
                            </m:r>
                          </m:sup>
                        </m:sSup>
                        <m:r>
                          <a:rPr lang="en-US" sz="2400" i="1" dirty="0">
                            <a:solidFill>
                              <a:schemeClr val="bg2">
                                <a:lumMod val="10000"/>
                              </a:schemeClr>
                            </a:solidFill>
                            <a:latin typeface="Cambria Math"/>
                            <a:cs typeface="Arial" panose="020B0604020202020204" pitchFamily="34" charset="0"/>
                          </a:rPr>
                          <m:t>,</m:t>
                        </m:r>
                        <m:r>
                          <a:rPr lang="en-US" sz="2400" i="1" dirty="0">
                            <a:solidFill>
                              <a:schemeClr val="bg2">
                                <a:lumMod val="10000"/>
                              </a:schemeClr>
                            </a:solidFill>
                            <a:latin typeface="Cambria Math"/>
                            <a:cs typeface="Arial" panose="020B0604020202020204" pitchFamily="34" charset="0"/>
                          </a:rPr>
                          <m:t>𝑝</m:t>
                        </m:r>
                        <m:r>
                          <a:rPr lang="en-US" sz="2400" i="1" dirty="0">
                            <a:solidFill>
                              <a:schemeClr val="bg2">
                                <a:lumMod val="10000"/>
                              </a:schemeClr>
                            </a:solidFill>
                            <a:latin typeface="Cambria Math"/>
                            <a:cs typeface="Arial" panose="020B0604020202020204" pitchFamily="34" charset="0"/>
                          </a:rPr>
                          <m:t>/</m:t>
                        </m:r>
                        <m:sSup>
                          <m:sSupPr>
                            <m:ctrlPr>
                              <a:rPr lang="en-US" sz="2400" i="1" dirty="0">
                                <a:solidFill>
                                  <a:schemeClr val="bg2">
                                    <a:lumMod val="10000"/>
                                  </a:schemeClr>
                                </a:solidFill>
                                <a:latin typeface="Cambria Math" charset="0"/>
                                <a:cs typeface="Arial" panose="020B0604020202020204" pitchFamily="34" charset="0"/>
                              </a:rPr>
                            </m:ctrlPr>
                          </m:sSupPr>
                          <m:e>
                            <m:r>
                              <a:rPr lang="en-US" sz="2400" i="1" dirty="0">
                                <a:solidFill>
                                  <a:schemeClr val="bg2">
                                    <a:lumMod val="10000"/>
                                  </a:schemeClr>
                                </a:solidFill>
                                <a:latin typeface="Cambria Math"/>
                                <a:cs typeface="Arial" panose="020B0604020202020204" pitchFamily="34" charset="0"/>
                              </a:rPr>
                              <m:t>2</m:t>
                            </m:r>
                          </m:e>
                          <m:sup>
                            <m:r>
                              <a:rPr lang="en-US" sz="2400" i="1" dirty="0">
                                <a:solidFill>
                                  <a:schemeClr val="bg2">
                                    <a:lumMod val="10000"/>
                                  </a:schemeClr>
                                </a:solidFill>
                                <a:latin typeface="Cambria Math"/>
                                <a:cs typeface="Arial" panose="020B0604020202020204" pitchFamily="34" charset="0"/>
                              </a:rPr>
                              <m:t>𝑖</m:t>
                            </m:r>
                            <m:r>
                              <a:rPr lang="en-US" sz="2400" b="0" i="1" dirty="0" smtClean="0">
                                <a:solidFill>
                                  <a:schemeClr val="bg2">
                                    <a:lumMod val="10000"/>
                                  </a:schemeClr>
                                </a:solidFill>
                                <a:latin typeface="Cambria Math"/>
                                <a:cs typeface="Arial" panose="020B0604020202020204" pitchFamily="34" charset="0"/>
                              </a:rPr>
                              <m:t>+1</m:t>
                            </m:r>
                          </m:sup>
                        </m:sSup>
                      </m:sub>
                    </m:sSub>
                  </m:oMath>
                </a14:m>
                <a:endParaRPr lang="en-US" sz="2400" dirty="0" smtClean="0">
                  <a:solidFill>
                    <a:schemeClr val="bg2">
                      <a:lumMod val="10000"/>
                    </a:schemeClr>
                  </a:solidFill>
                  <a:latin typeface="Arial" panose="020B0604020202020204" pitchFamily="34" charset="0"/>
                  <a:cs typeface="Arial" panose="020B0604020202020204" pitchFamily="34" charset="0"/>
                </a:endParaRPr>
              </a:p>
              <a:p>
                <a:pPr marL="285750" indent="-285750" algn="just">
                  <a:spcBef>
                    <a:spcPts val="1200"/>
                  </a:spcBef>
                  <a:buFont typeface="Wingdings" panose="05000000000000000000" pitchFamily="2" charset="2"/>
                  <a:buChar char="§"/>
                </a:pPr>
                <a:r>
                  <a:rPr lang="en-US" sz="2400" dirty="0" smtClean="0">
                    <a:solidFill>
                      <a:schemeClr val="bg2">
                        <a:lumMod val="10000"/>
                      </a:schemeClr>
                    </a:solidFill>
                    <a:latin typeface="Arial" panose="020B0604020202020204" pitchFamily="34" charset="0"/>
                    <a:cs typeface="Arial" panose="020B0604020202020204" pitchFamily="34" charset="0"/>
                  </a:rPr>
                  <a:t>Number of </a:t>
                </a:r>
                <a14:m>
                  <m:oMath xmlns:m="http://schemas.openxmlformats.org/officeDocument/2006/math">
                    <m:r>
                      <a:rPr lang="en-US" sz="2400" i="1" dirty="0" smtClean="0">
                        <a:solidFill>
                          <a:schemeClr val="bg2">
                            <a:lumMod val="10000"/>
                          </a:schemeClr>
                        </a:solidFill>
                        <a:latin typeface="Cambria Math"/>
                        <a:cs typeface="Arial" panose="020B0604020202020204" pitchFamily="34" charset="0"/>
                      </a:rPr>
                      <m:t>2</m:t>
                    </m:r>
                    <m:r>
                      <a:rPr lang="en-US" sz="2400" i="1" dirty="0" smtClean="0">
                        <a:solidFill>
                          <a:schemeClr val="bg2">
                            <a:lumMod val="10000"/>
                          </a:schemeClr>
                        </a:solidFill>
                        <a:latin typeface="Cambria Math"/>
                        <a:ea typeface="Cambria Math"/>
                        <a:cs typeface="Arial" panose="020B0604020202020204" pitchFamily="34" charset="0"/>
                      </a:rPr>
                      <m:t>×</m:t>
                    </m:r>
                    <m:r>
                      <a:rPr lang="en-US" sz="2400" i="1" dirty="0" smtClean="0">
                        <a:solidFill>
                          <a:schemeClr val="bg2">
                            <a:lumMod val="10000"/>
                          </a:schemeClr>
                        </a:solidFill>
                        <a:latin typeface="Cambria Math"/>
                        <a:cs typeface="Arial" panose="020B0604020202020204" pitchFamily="34" charset="0"/>
                      </a:rPr>
                      <m:t>2</m:t>
                    </m:r>
                  </m:oMath>
                </a14:m>
                <a:r>
                  <a:rPr lang="en-US" sz="2400" dirty="0" smtClean="0">
                    <a:solidFill>
                      <a:schemeClr val="bg2">
                        <a:lumMod val="10000"/>
                      </a:schemeClr>
                    </a:solidFill>
                    <a:latin typeface="Arial" panose="020B0604020202020204" pitchFamily="34" charset="0"/>
                    <a:cs typeface="Arial" panose="020B0604020202020204" pitchFamily="34" charset="0"/>
                  </a:rPr>
                  <a:t> switches:</a:t>
                </a:r>
                <a:r>
                  <a:rPr lang="en-US" sz="2400" dirty="0">
                    <a:solidFill>
                      <a:schemeClr val="bg2">
                        <a:lumMod val="10000"/>
                      </a:schemeClr>
                    </a:solidFill>
                    <a:latin typeface="Arial" panose="020B0604020202020204" pitchFamily="34" charset="0"/>
                    <a:cs typeface="Arial" panose="020B0604020202020204" pitchFamily="34" charset="0"/>
                  </a:rPr>
                  <a:t> </a:t>
                </a:r>
                <a14:m>
                  <m:oMath xmlns:m="http://schemas.openxmlformats.org/officeDocument/2006/math">
                    <m:r>
                      <a:rPr lang="en-US" sz="2400" i="1" dirty="0" smtClean="0">
                        <a:solidFill>
                          <a:schemeClr val="bg2">
                            <a:lumMod val="10000"/>
                          </a:schemeClr>
                        </a:solidFill>
                        <a:latin typeface="Cambria Math"/>
                        <a:cs typeface="Arial" panose="020B0604020202020204" pitchFamily="34" charset="0"/>
                      </a:rPr>
                      <m:t>𝑝</m:t>
                    </m:r>
                    <m:func>
                      <m:funcPr>
                        <m:ctrlPr>
                          <a:rPr lang="en-US" sz="2400" i="1" dirty="0" smtClean="0">
                            <a:solidFill>
                              <a:schemeClr val="bg2">
                                <a:lumMod val="10000"/>
                              </a:schemeClr>
                            </a:solidFill>
                            <a:latin typeface="Cambria Math" charset="0"/>
                            <a:cs typeface="Arial" panose="020B0604020202020204" pitchFamily="34" charset="0"/>
                          </a:rPr>
                        </m:ctrlPr>
                      </m:funcPr>
                      <m:fName>
                        <m:r>
                          <m:rPr>
                            <m:sty m:val="p"/>
                          </m:rPr>
                          <a:rPr lang="en-US" sz="2400" i="0" dirty="0" smtClean="0">
                            <a:solidFill>
                              <a:schemeClr val="bg2">
                                <a:lumMod val="10000"/>
                              </a:schemeClr>
                            </a:solidFill>
                            <a:latin typeface="Cambria Math"/>
                            <a:cs typeface="Arial" panose="020B0604020202020204" pitchFamily="34" charset="0"/>
                          </a:rPr>
                          <m:t>log</m:t>
                        </m:r>
                      </m:fName>
                      <m:e>
                        <m:r>
                          <a:rPr lang="en-US" sz="2400" b="0" i="1" dirty="0" smtClean="0">
                            <a:solidFill>
                              <a:schemeClr val="bg2">
                                <a:lumMod val="10000"/>
                              </a:schemeClr>
                            </a:solidFill>
                            <a:latin typeface="Cambria Math"/>
                            <a:cs typeface="Arial" panose="020B0604020202020204" pitchFamily="34" charset="0"/>
                          </a:rPr>
                          <m:t>𝑝</m:t>
                        </m:r>
                      </m:e>
                    </m:func>
                  </m:oMath>
                </a14:m>
                <a:endParaRPr lang="en-US" sz="2400" dirty="0" smtClean="0">
                  <a:solidFill>
                    <a:schemeClr val="bg2">
                      <a:lumMod val="10000"/>
                    </a:schemeClr>
                  </a:solidFill>
                  <a:latin typeface="Arial" panose="020B0604020202020204" pitchFamily="34" charset="0"/>
                  <a:cs typeface="Arial" panose="020B0604020202020204" pitchFamily="34" charset="0"/>
                </a:endParaRPr>
              </a:p>
              <a:p>
                <a:pPr marL="285750" indent="-285750" algn="just">
                  <a:spcBef>
                    <a:spcPts val="1200"/>
                  </a:spcBef>
                  <a:buFont typeface="Wingdings" panose="05000000000000000000" pitchFamily="2" charset="2"/>
                  <a:buChar char="§"/>
                </a:pPr>
                <a:r>
                  <a:rPr lang="en-US" sz="2400" dirty="0" smtClean="0">
                    <a:solidFill>
                      <a:schemeClr val="bg2">
                        <a:lumMod val="10000"/>
                      </a:schemeClr>
                    </a:solidFill>
                    <a:latin typeface="Arial" panose="020B0604020202020204" pitchFamily="34" charset="0"/>
                    <a:cs typeface="Arial" panose="020B0604020202020204" pitchFamily="34" charset="0"/>
                  </a:rPr>
                  <a:t>Maximum wire length: </a:t>
                </a:r>
                <a14:m>
                  <m:oMath xmlns:m="http://schemas.openxmlformats.org/officeDocument/2006/math">
                    <m:r>
                      <a:rPr lang="en-US" sz="2400" i="1" dirty="0" smtClean="0">
                        <a:solidFill>
                          <a:schemeClr val="bg2">
                            <a:lumMod val="10000"/>
                          </a:schemeClr>
                        </a:solidFill>
                        <a:latin typeface="Cambria Math"/>
                        <a:cs typeface="Arial" panose="020B0604020202020204" pitchFamily="34" charset="0"/>
                      </a:rPr>
                      <m:t>𝑂</m:t>
                    </m:r>
                    <m:r>
                      <a:rPr lang="en-US" sz="2400" b="0" i="1" dirty="0" smtClean="0">
                        <a:solidFill>
                          <a:schemeClr val="bg2">
                            <a:lumMod val="10000"/>
                          </a:schemeClr>
                        </a:solidFill>
                        <a:latin typeface="Cambria Math"/>
                        <a:cs typeface="Arial" panose="020B0604020202020204" pitchFamily="34" charset="0"/>
                      </a:rPr>
                      <m:t>(</m:t>
                    </m:r>
                    <m:r>
                      <a:rPr lang="en-US" sz="2400" b="0" i="1" dirty="0" smtClean="0">
                        <a:solidFill>
                          <a:schemeClr val="bg2">
                            <a:lumMod val="10000"/>
                          </a:schemeClr>
                        </a:solidFill>
                        <a:latin typeface="Cambria Math"/>
                        <a:cs typeface="Arial" panose="020B0604020202020204" pitchFamily="34" charset="0"/>
                      </a:rPr>
                      <m:t>𝑝</m:t>
                    </m:r>
                    <m:r>
                      <a:rPr lang="en-US" sz="2400" b="0" i="1" dirty="0" smtClean="0">
                        <a:solidFill>
                          <a:schemeClr val="bg2">
                            <a:lumMod val="10000"/>
                          </a:schemeClr>
                        </a:solidFill>
                        <a:latin typeface="Cambria Math"/>
                        <a:cs typeface="Arial" panose="020B0604020202020204" pitchFamily="34" charset="0"/>
                      </a:rPr>
                      <m:t>)</m:t>
                    </m:r>
                  </m:oMath>
                </a14:m>
                <a:endParaRPr lang="en-US" sz="2400" dirty="0" smtClean="0">
                  <a:solidFill>
                    <a:schemeClr val="bg2">
                      <a:lumMod val="10000"/>
                    </a:schemeClr>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81000" y="1130381"/>
                <a:ext cx="8305800" cy="3586623"/>
              </a:xfrm>
              <a:prstGeom prst="rect">
                <a:avLst/>
              </a:prstGeom>
              <a:blipFill rotWithShape="0">
                <a:blip r:embed="rId3"/>
                <a:stretch>
                  <a:fillRect l="-1028" t="-1188" r="-1101" b="-2886"/>
                </a:stretch>
              </a:blipFill>
            </p:spPr>
            <p:txBody>
              <a:bodyPr/>
              <a:lstStyle/>
              <a:p>
                <a:r>
                  <a:rPr lang="en-US">
                    <a:noFill/>
                  </a:rPr>
                  <a:t> </a:t>
                </a:r>
              </a:p>
            </p:txBody>
          </p:sp>
        </mc:Fallback>
      </mc:AlternateContent>
    </p:spTree>
    <p:extLst>
      <p:ext uri="{BB962C8B-B14F-4D97-AF65-F5344CB8AC3E}">
        <p14:creationId xmlns:p14="http://schemas.microsoft.com/office/powerpoint/2010/main" val="1980488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18"/>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17</a:t>
            </a:fld>
            <a:endParaRPr lang="en-US" dirty="0"/>
          </a:p>
        </p:txBody>
      </p:sp>
      <p:sp>
        <p:nvSpPr>
          <p:cNvPr id="56"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tabLst>
                <a:tab pos="6457950" algn="l"/>
              </a:tabLst>
            </a:pPr>
            <a:r>
              <a:rPr lang="en-US" altLang="zh-CN" sz="2400" b="1" dirty="0" smtClean="0">
                <a:latin typeface="Arial" panose="020B0604020202020204" pitchFamily="34" charset="0"/>
                <a:cs typeface="Arial" panose="020B0604020202020204" pitchFamily="34" charset="0"/>
              </a:rPr>
              <a:t>Optimization of Interconnection Complexity (1)</a:t>
            </a:r>
            <a:endParaRPr lang="en-US" altLang="zh-CN" sz="2400" b="1" dirty="0">
              <a:solidFill>
                <a:srgbClr val="99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81000" y="1130381"/>
                <a:ext cx="8305800" cy="4770537"/>
              </a:xfrm>
              <a:prstGeom prst="rect">
                <a:avLst/>
              </a:prstGeom>
            </p:spPr>
            <p:txBody>
              <a:bodyPr wrap="square">
                <a:spAutoFit/>
              </a:bodyPr>
              <a:lstStyle/>
              <a:p>
                <a:pPr marL="285750" indent="-285750">
                  <a:spcBef>
                    <a:spcPts val="600"/>
                  </a:spcBef>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Configuration bits of switch in different states</a:t>
                </a:r>
                <a:r>
                  <a:rPr lang="en-US" dirty="0">
                    <a:solidFill>
                      <a:schemeClr val="bg2">
                        <a:lumMod val="10000"/>
                      </a:schemeClr>
                    </a:solidFill>
                    <a:latin typeface="Arial" panose="020B0604020202020204" pitchFamily="34" charset="0"/>
                    <a:cs typeface="Arial" panose="020B0604020202020204" pitchFamily="34" charset="0"/>
                  </a:rPr>
                  <a:t> </a:t>
                </a:r>
                <a:endParaRPr lang="en-US" sz="1600" dirty="0">
                  <a:solidFill>
                    <a:schemeClr val="bg2">
                      <a:lumMod val="10000"/>
                    </a:schemeClr>
                  </a:solidFill>
                  <a:latin typeface="Arial" panose="020B0604020202020204" pitchFamily="34" charset="0"/>
                  <a:cs typeface="Arial" panose="020B0604020202020204" pitchFamily="34" charset="0"/>
                </a:endParaRPr>
              </a:p>
              <a:p>
                <a:pPr marL="742950" lvl="1" indent="-285750">
                  <a:spcBef>
                    <a:spcPts val="1200"/>
                  </a:spcBef>
                  <a:buFont typeface="Wingdings" panose="05000000000000000000" pitchFamily="2" charset="2"/>
                  <a:buChar char="§"/>
                </a:pPr>
                <a14:m>
                  <m:oMath xmlns:m="http://schemas.openxmlformats.org/officeDocument/2006/math">
                    <m:r>
                      <a:rPr lang="en-US" sz="1600" i="1" dirty="0" smtClean="0">
                        <a:solidFill>
                          <a:schemeClr val="bg2">
                            <a:lumMod val="10000"/>
                          </a:schemeClr>
                        </a:solidFill>
                        <a:latin typeface="Cambria Math"/>
                        <a:ea typeface="ＭＳ Ｐゴシック" pitchFamily="34" charset="-128"/>
                        <a:cs typeface="Arial" panose="020B0604020202020204" pitchFamily="34" charset="0"/>
                      </a:rPr>
                      <m:t>𝑥</m:t>
                    </m:r>
                    <m:r>
                      <a:rPr lang="en-US" sz="1600" b="0" i="1" dirty="0" smtClean="0">
                        <a:solidFill>
                          <a:schemeClr val="bg2">
                            <a:lumMod val="10000"/>
                          </a:schemeClr>
                        </a:solidFill>
                        <a:latin typeface="Cambria Math"/>
                        <a:ea typeface="ＭＳ Ｐゴシック" pitchFamily="34" charset="-128"/>
                        <a:cs typeface="Arial" panose="020B0604020202020204" pitchFamily="34" charset="0"/>
                      </a:rPr>
                      <m:t>:</m:t>
                    </m:r>
                  </m:oMath>
                </a14:m>
                <a:r>
                  <a:rPr lang="en-US" sz="1600" dirty="0" smtClean="0">
                    <a:solidFill>
                      <a:schemeClr val="bg2">
                        <a:lumMod val="10000"/>
                      </a:schemeClr>
                    </a:solidFill>
                    <a:latin typeface="Arial" panose="020B0604020202020204" pitchFamily="34" charset="0"/>
                    <a:ea typeface="ＭＳ Ｐゴシック" pitchFamily="34" charset="-128"/>
                    <a:cs typeface="Arial" panose="020B0604020202020204" pitchFamily="34" charset="0"/>
                  </a:rPr>
                  <a:t> input of Benes network, </a:t>
                </a:r>
                <a14:m>
                  <m:oMath xmlns:m="http://schemas.openxmlformats.org/officeDocument/2006/math">
                    <m:r>
                      <a:rPr lang="en-US" sz="1600" i="1" dirty="0" smtClean="0">
                        <a:solidFill>
                          <a:schemeClr val="bg2">
                            <a:lumMod val="10000"/>
                          </a:schemeClr>
                        </a:solidFill>
                        <a:latin typeface="Cambria Math"/>
                        <a:ea typeface="ＭＳ Ｐゴシック" pitchFamily="34" charset="-128"/>
                        <a:cs typeface="Arial" panose="020B0604020202020204" pitchFamily="34" charset="0"/>
                      </a:rPr>
                      <m:t>𝑦</m:t>
                    </m:r>
                    <m:r>
                      <a:rPr lang="en-US" sz="1600" b="0" i="1" dirty="0" smtClean="0">
                        <a:solidFill>
                          <a:schemeClr val="bg2">
                            <a:lumMod val="10000"/>
                          </a:schemeClr>
                        </a:solidFill>
                        <a:latin typeface="Cambria Math"/>
                        <a:ea typeface="ＭＳ Ｐゴシック" pitchFamily="34" charset="-128"/>
                        <a:cs typeface="Arial" panose="020B0604020202020204" pitchFamily="34" charset="0"/>
                      </a:rPr>
                      <m:t>:</m:t>
                    </m:r>
                  </m:oMath>
                </a14:m>
                <a:r>
                  <a:rPr lang="en-US" sz="1600" dirty="0" smtClean="0">
                    <a:solidFill>
                      <a:schemeClr val="bg2">
                        <a:lumMod val="10000"/>
                      </a:schemeClr>
                    </a:solidFill>
                    <a:latin typeface="Arial" panose="020B0604020202020204" pitchFamily="34" charset="0"/>
                    <a:ea typeface="ＭＳ Ｐゴシック" pitchFamily="34" charset="-128"/>
                    <a:cs typeface="Arial" panose="020B0604020202020204" pitchFamily="34" charset="0"/>
                  </a:rPr>
                  <a:t> output of Benes network</a:t>
                </a:r>
                <a:endParaRPr lang="en-US" sz="1600" dirty="0">
                  <a:solidFill>
                    <a:schemeClr val="bg2">
                      <a:lumMod val="10000"/>
                    </a:schemeClr>
                  </a:solidFill>
                  <a:latin typeface="Arial" panose="020B0604020202020204" pitchFamily="34" charset="0"/>
                  <a:ea typeface="ＭＳ Ｐゴシック" pitchFamily="34" charset="-128"/>
                  <a:cs typeface="Arial" panose="020B0604020202020204" pitchFamily="34" charset="0"/>
                </a:endParaRPr>
              </a:p>
              <a:p>
                <a:pPr marL="742950" lvl="1" indent="-285750">
                  <a:spcBef>
                    <a:spcPts val="1200"/>
                  </a:spcBef>
                  <a:buFont typeface="Wingdings" panose="05000000000000000000" pitchFamily="2" charset="2"/>
                  <a:buChar char="§"/>
                </a:pPr>
                <a14:m>
                  <m:oMath xmlns:m="http://schemas.openxmlformats.org/officeDocument/2006/math">
                    <m:r>
                      <a:rPr lang="en-US" sz="1600" i="1" dirty="0" smtClean="0">
                        <a:solidFill>
                          <a:schemeClr val="bg2">
                            <a:lumMod val="10000"/>
                          </a:schemeClr>
                        </a:solidFill>
                        <a:latin typeface="Cambria Math"/>
                        <a:ea typeface="ＭＳ Ｐゴシック" pitchFamily="34" charset="-128"/>
                        <a:cs typeface="Arial" panose="020B0604020202020204" pitchFamily="34" charset="0"/>
                      </a:rPr>
                      <m:t>𝑎</m:t>
                    </m:r>
                    <m:d>
                      <m:dPr>
                        <m:ctrlPr>
                          <a:rPr lang="en-US" sz="1600" i="1" dirty="0" smtClean="0">
                            <a:solidFill>
                              <a:schemeClr val="bg2">
                                <a:lumMod val="10000"/>
                              </a:schemeClr>
                            </a:solidFill>
                            <a:latin typeface="Cambria Math" charset="0"/>
                            <a:ea typeface="ＭＳ Ｐゴシック" pitchFamily="34" charset="-128"/>
                            <a:cs typeface="Arial" panose="020B0604020202020204" pitchFamily="34" charset="0"/>
                          </a:rPr>
                        </m:ctrlPr>
                      </m:dPr>
                      <m:e>
                        <m:r>
                          <a:rPr lang="en-US" sz="1600" i="1" dirty="0" err="1" smtClean="0">
                            <a:solidFill>
                              <a:schemeClr val="bg2">
                                <a:lumMod val="10000"/>
                              </a:schemeClr>
                            </a:solidFill>
                            <a:latin typeface="Cambria Math"/>
                            <a:ea typeface="ＭＳ Ｐゴシック" pitchFamily="34" charset="-128"/>
                            <a:cs typeface="Arial" panose="020B0604020202020204" pitchFamily="34" charset="0"/>
                          </a:rPr>
                          <m:t>𝑖</m:t>
                        </m:r>
                      </m:e>
                    </m:d>
                    <m:r>
                      <a:rPr lang="en-US" sz="1600" b="0" i="1" dirty="0" smtClean="0">
                        <a:solidFill>
                          <a:schemeClr val="bg2">
                            <a:lumMod val="10000"/>
                          </a:schemeClr>
                        </a:solidFill>
                        <a:latin typeface="Cambria Math"/>
                        <a:ea typeface="ＭＳ Ｐゴシック" pitchFamily="34" charset="-128"/>
                        <a:cs typeface="Arial" panose="020B0604020202020204" pitchFamily="34" charset="0"/>
                      </a:rPr>
                      <m:t>:</m:t>
                    </m:r>
                  </m:oMath>
                </a14:m>
                <a:r>
                  <a:rPr lang="en-US" sz="1600" dirty="0">
                    <a:solidFill>
                      <a:schemeClr val="bg2">
                        <a:lumMod val="10000"/>
                      </a:schemeClr>
                    </a:solidFill>
                    <a:latin typeface="Arial" panose="020B0604020202020204" pitchFamily="34" charset="0"/>
                    <a:ea typeface="ＭＳ Ｐゴシック" pitchFamily="34" charset="-128"/>
                    <a:cs typeface="Arial" panose="020B0604020202020204" pitchFamily="34" charset="0"/>
                  </a:rPr>
                  <a:t> </a:t>
                </a:r>
                <a:r>
                  <a:rPr lang="en-US" sz="1600" dirty="0" smtClean="0">
                    <a:solidFill>
                      <a:schemeClr val="bg2">
                        <a:lumMod val="10000"/>
                      </a:schemeClr>
                    </a:solidFill>
                    <a:latin typeface="Arial" panose="020B0604020202020204" pitchFamily="34" charset="0"/>
                    <a:ea typeface="ＭＳ Ｐゴシック" pitchFamily="34" charset="-128"/>
                    <a:cs typeface="Arial" panose="020B0604020202020204" pitchFamily="34" charset="0"/>
                  </a:rPr>
                  <a:t>configuration bits for </a:t>
                </a:r>
                <a14:m>
                  <m:oMath xmlns:m="http://schemas.openxmlformats.org/officeDocument/2006/math">
                    <m:r>
                      <a:rPr lang="en-US" sz="1600" i="1" dirty="0" smtClean="0">
                        <a:solidFill>
                          <a:schemeClr val="bg2">
                            <a:lumMod val="10000"/>
                          </a:schemeClr>
                        </a:solidFill>
                        <a:latin typeface="Cambria Math"/>
                        <a:ea typeface="ＭＳ Ｐゴシック" pitchFamily="34" charset="-128"/>
                        <a:cs typeface="Arial" panose="020B0604020202020204" pitchFamily="34" charset="0"/>
                      </a:rPr>
                      <m:t>𝑥</m:t>
                    </m:r>
                    <m:r>
                      <a:rPr lang="en-US" sz="1600" i="1" dirty="0" smtClean="0">
                        <a:solidFill>
                          <a:schemeClr val="bg2">
                            <a:lumMod val="10000"/>
                          </a:schemeClr>
                        </a:solidFill>
                        <a:latin typeface="Cambria Math"/>
                        <a:ea typeface="ＭＳ Ｐゴシック" pitchFamily="34" charset="-128"/>
                        <a:cs typeface="Arial" panose="020B0604020202020204" pitchFamily="34" charset="0"/>
                      </a:rPr>
                      <m:t>(</m:t>
                    </m:r>
                    <m:r>
                      <a:rPr lang="en-US" sz="1600" i="1" dirty="0" err="1" smtClean="0">
                        <a:solidFill>
                          <a:schemeClr val="bg2">
                            <a:lumMod val="10000"/>
                          </a:schemeClr>
                        </a:solidFill>
                        <a:latin typeface="Cambria Math"/>
                        <a:ea typeface="ＭＳ Ｐゴシック" pitchFamily="34" charset="-128"/>
                        <a:cs typeface="Arial" panose="020B0604020202020204" pitchFamily="34" charset="0"/>
                      </a:rPr>
                      <m:t>𝑖</m:t>
                    </m:r>
                    <m:r>
                      <a:rPr lang="en-US" sz="1600" i="1" dirty="0">
                        <a:solidFill>
                          <a:schemeClr val="bg2">
                            <a:lumMod val="10000"/>
                          </a:schemeClr>
                        </a:solidFill>
                        <a:latin typeface="Cambria Math"/>
                        <a:ea typeface="ＭＳ Ｐゴシック" pitchFamily="34" charset="-128"/>
                        <a:cs typeface="Arial" panose="020B0604020202020204" pitchFamily="34" charset="0"/>
                      </a:rPr>
                      <m:t>)</m:t>
                    </m:r>
                  </m:oMath>
                </a14:m>
                <a:r>
                  <a:rPr lang="en-US" sz="1600" dirty="0">
                    <a:solidFill>
                      <a:schemeClr val="bg2">
                        <a:lumMod val="10000"/>
                      </a:schemeClr>
                    </a:solidFill>
                    <a:latin typeface="Arial" panose="020B0604020202020204" pitchFamily="34" charset="0"/>
                    <a:ea typeface="ＭＳ Ｐゴシック" pitchFamily="34" charset="-128"/>
                    <a:cs typeface="Arial" panose="020B0604020202020204" pitchFamily="34" charset="0"/>
                  </a:rPr>
                  <a:t>, </a:t>
                </a:r>
                <a14:m>
                  <m:oMath xmlns:m="http://schemas.openxmlformats.org/officeDocument/2006/math">
                    <m:r>
                      <a:rPr lang="en-US" sz="1600" i="1" dirty="0" smtClean="0">
                        <a:solidFill>
                          <a:schemeClr val="bg2">
                            <a:lumMod val="10000"/>
                          </a:schemeClr>
                        </a:solidFill>
                        <a:latin typeface="Cambria Math"/>
                        <a:ea typeface="ＭＳ Ｐゴシック" pitchFamily="34" charset="-128"/>
                        <a:cs typeface="Arial" panose="020B0604020202020204" pitchFamily="34" charset="0"/>
                      </a:rPr>
                      <m:t>𝑏</m:t>
                    </m:r>
                    <m:r>
                      <a:rPr lang="en-US" sz="1600" i="1" dirty="0" smtClean="0">
                        <a:solidFill>
                          <a:schemeClr val="bg2">
                            <a:lumMod val="10000"/>
                          </a:schemeClr>
                        </a:solidFill>
                        <a:latin typeface="Cambria Math"/>
                        <a:ea typeface="ＭＳ Ｐゴシック" pitchFamily="34" charset="-128"/>
                        <a:cs typeface="Arial" panose="020B0604020202020204" pitchFamily="34" charset="0"/>
                      </a:rPr>
                      <m:t>(</m:t>
                    </m:r>
                    <m:r>
                      <a:rPr lang="en-US" sz="1600" i="1" dirty="0" smtClean="0">
                        <a:solidFill>
                          <a:schemeClr val="bg2">
                            <a:lumMod val="10000"/>
                          </a:schemeClr>
                        </a:solidFill>
                        <a:latin typeface="Cambria Math"/>
                        <a:ea typeface="ＭＳ Ｐゴシック" pitchFamily="34" charset="-128"/>
                        <a:cs typeface="Arial" panose="020B0604020202020204" pitchFamily="34" charset="0"/>
                      </a:rPr>
                      <m:t>𝑖</m:t>
                    </m:r>
                    <m:r>
                      <a:rPr lang="en-US" sz="1600" i="1" dirty="0">
                        <a:solidFill>
                          <a:schemeClr val="bg2">
                            <a:lumMod val="10000"/>
                          </a:schemeClr>
                        </a:solidFill>
                        <a:latin typeface="Cambria Math"/>
                        <a:ea typeface="ＭＳ Ｐゴシック" pitchFamily="34" charset="-128"/>
                        <a:cs typeface="Arial" panose="020B0604020202020204" pitchFamily="34" charset="0"/>
                      </a:rPr>
                      <m:t>)</m:t>
                    </m:r>
                  </m:oMath>
                </a14:m>
                <a:r>
                  <a:rPr lang="en-US" sz="1600" dirty="0" smtClean="0">
                    <a:solidFill>
                      <a:schemeClr val="bg2">
                        <a:lumMod val="10000"/>
                      </a:schemeClr>
                    </a:solidFill>
                    <a:latin typeface="Arial" panose="020B0604020202020204" pitchFamily="34" charset="0"/>
                    <a:ea typeface="ＭＳ Ｐゴシック" pitchFamily="34" charset="-128"/>
                    <a:cs typeface="Arial" panose="020B0604020202020204" pitchFamily="34" charset="0"/>
                  </a:rPr>
                  <a:t>:</a:t>
                </a:r>
                <a:r>
                  <a:rPr lang="en-US" sz="1600" dirty="0">
                    <a:solidFill>
                      <a:schemeClr val="bg2">
                        <a:lumMod val="10000"/>
                      </a:schemeClr>
                    </a:solidFill>
                    <a:latin typeface="Arial" panose="020B0604020202020204" pitchFamily="34" charset="0"/>
                    <a:ea typeface="ＭＳ Ｐゴシック" pitchFamily="34" charset="-128"/>
                    <a:cs typeface="Arial" panose="020B0604020202020204" pitchFamily="34" charset="0"/>
                  </a:rPr>
                  <a:t> </a:t>
                </a:r>
                <a:r>
                  <a:rPr lang="en-US" sz="1600" dirty="0" smtClean="0">
                    <a:solidFill>
                      <a:schemeClr val="bg2">
                        <a:lumMod val="10000"/>
                      </a:schemeClr>
                    </a:solidFill>
                    <a:latin typeface="Arial" panose="020B0604020202020204" pitchFamily="34" charset="0"/>
                    <a:ea typeface="ＭＳ Ｐゴシック" pitchFamily="34" charset="-128"/>
                    <a:cs typeface="Arial" panose="020B0604020202020204" pitchFamily="34" charset="0"/>
                  </a:rPr>
                  <a:t>configuration </a:t>
                </a:r>
                <a:r>
                  <a:rPr lang="en-US" sz="1600" dirty="0">
                    <a:solidFill>
                      <a:schemeClr val="bg2">
                        <a:lumMod val="10000"/>
                      </a:schemeClr>
                    </a:solidFill>
                    <a:latin typeface="Arial" panose="020B0604020202020204" pitchFamily="34" charset="0"/>
                    <a:ea typeface="ＭＳ Ｐゴシック" pitchFamily="34" charset="-128"/>
                    <a:cs typeface="Arial" panose="020B0604020202020204" pitchFamily="34" charset="0"/>
                  </a:rPr>
                  <a:t>bit </a:t>
                </a:r>
                <a:r>
                  <a:rPr lang="en-US" sz="1600" dirty="0" smtClean="0">
                    <a:solidFill>
                      <a:schemeClr val="bg2">
                        <a:lumMod val="10000"/>
                      </a:schemeClr>
                    </a:solidFill>
                    <a:latin typeface="Arial" panose="020B0604020202020204" pitchFamily="34" charset="0"/>
                    <a:ea typeface="ＭＳ Ｐゴシック" pitchFamily="34" charset="-128"/>
                    <a:cs typeface="Arial" panose="020B0604020202020204" pitchFamily="34" charset="0"/>
                  </a:rPr>
                  <a:t>for </a:t>
                </a:r>
                <a14:m>
                  <m:oMath xmlns:m="http://schemas.openxmlformats.org/officeDocument/2006/math">
                    <m:r>
                      <a:rPr lang="en-US" sz="1600" b="0" i="1" dirty="0" smtClean="0">
                        <a:solidFill>
                          <a:schemeClr val="bg2">
                            <a:lumMod val="10000"/>
                          </a:schemeClr>
                        </a:solidFill>
                        <a:latin typeface="Cambria Math"/>
                        <a:ea typeface="ＭＳ Ｐゴシック" pitchFamily="34" charset="-128"/>
                        <a:cs typeface="Arial" panose="020B0604020202020204" pitchFamily="34" charset="0"/>
                      </a:rPr>
                      <m:t>𝑦</m:t>
                    </m:r>
                    <m:r>
                      <a:rPr lang="en-US" sz="1600" i="1" dirty="0" smtClean="0">
                        <a:solidFill>
                          <a:schemeClr val="bg2">
                            <a:lumMod val="10000"/>
                          </a:schemeClr>
                        </a:solidFill>
                        <a:latin typeface="Cambria Math"/>
                        <a:ea typeface="ＭＳ Ｐゴシック" pitchFamily="34" charset="-128"/>
                        <a:cs typeface="Arial" panose="020B0604020202020204" pitchFamily="34" charset="0"/>
                      </a:rPr>
                      <m:t> </m:t>
                    </m:r>
                    <m:r>
                      <a:rPr lang="en-US" sz="1600" i="1" dirty="0">
                        <a:solidFill>
                          <a:schemeClr val="bg2">
                            <a:lumMod val="10000"/>
                          </a:schemeClr>
                        </a:solidFill>
                        <a:latin typeface="Cambria Math"/>
                        <a:ea typeface="ＭＳ Ｐゴシック" pitchFamily="34" charset="-128"/>
                        <a:cs typeface="Arial" panose="020B0604020202020204" pitchFamily="34" charset="0"/>
                      </a:rPr>
                      <m:t>(</m:t>
                    </m:r>
                    <m:r>
                      <a:rPr lang="en-US" sz="1600" i="1" dirty="0" err="1">
                        <a:solidFill>
                          <a:schemeClr val="bg2">
                            <a:lumMod val="10000"/>
                          </a:schemeClr>
                        </a:solidFill>
                        <a:latin typeface="Cambria Math"/>
                        <a:ea typeface="ＭＳ Ｐゴシック" pitchFamily="34" charset="-128"/>
                        <a:cs typeface="Arial" panose="020B0604020202020204" pitchFamily="34" charset="0"/>
                      </a:rPr>
                      <m:t>𝑖</m:t>
                    </m:r>
                    <m:r>
                      <a:rPr lang="en-US" sz="1600" i="1" dirty="0">
                        <a:solidFill>
                          <a:schemeClr val="bg2">
                            <a:lumMod val="10000"/>
                          </a:schemeClr>
                        </a:solidFill>
                        <a:latin typeface="Cambria Math"/>
                        <a:ea typeface="ＭＳ Ｐゴシック" pitchFamily="34" charset="-128"/>
                        <a:cs typeface="Arial" panose="020B0604020202020204" pitchFamily="34" charset="0"/>
                      </a:rPr>
                      <m:t>)</m:t>
                    </m:r>
                  </m:oMath>
                </a14:m>
                <a:endParaRPr lang="en-US" sz="1600" dirty="0" smtClean="0">
                  <a:solidFill>
                    <a:schemeClr val="bg2">
                      <a:lumMod val="10000"/>
                    </a:schemeClr>
                  </a:solidFill>
                  <a:latin typeface="Arial" panose="020B0604020202020204" pitchFamily="34" charset="0"/>
                  <a:ea typeface="ＭＳ Ｐゴシック" pitchFamily="34" charset="-128"/>
                  <a:cs typeface="Arial" panose="020B0604020202020204" pitchFamily="34" charset="0"/>
                </a:endParaRPr>
              </a:p>
              <a:p>
                <a:pPr marL="742950" lvl="1" indent="-285750">
                  <a:spcBef>
                    <a:spcPts val="1200"/>
                  </a:spcBef>
                  <a:buFont typeface="Wingdings" panose="05000000000000000000" pitchFamily="2" charset="2"/>
                  <a:buChar char="§"/>
                </a:pPr>
                <a:r>
                  <a:rPr lang="en-US" sz="1600" dirty="0" smtClean="0">
                    <a:solidFill>
                      <a:schemeClr val="bg2">
                        <a:lumMod val="10000"/>
                      </a:schemeClr>
                    </a:solidFill>
                    <a:latin typeface="Arial" panose="020B0604020202020204" pitchFamily="34" charset="0"/>
                    <a:ea typeface="ＭＳ Ｐゴシック" pitchFamily="34" charset="-128"/>
                    <a:cs typeface="Arial" panose="020B0604020202020204" pitchFamily="34" charset="0"/>
                  </a:rPr>
                  <a:t>Two states for a </a:t>
                </a:r>
                <a14:m>
                  <m:oMath xmlns:m="http://schemas.openxmlformats.org/officeDocument/2006/math">
                    <m:r>
                      <a:rPr lang="en-US" sz="1600" i="1" dirty="0" smtClean="0">
                        <a:solidFill>
                          <a:schemeClr val="bg2">
                            <a:lumMod val="10000"/>
                          </a:schemeClr>
                        </a:solidFill>
                        <a:latin typeface="Cambria Math"/>
                        <a:ea typeface="ＭＳ Ｐゴシック" pitchFamily="34" charset="-128"/>
                        <a:cs typeface="Arial" panose="020B0604020202020204" pitchFamily="34" charset="0"/>
                      </a:rPr>
                      <m:t>2</m:t>
                    </m:r>
                    <m:r>
                      <a:rPr lang="en-US" sz="1600" i="1" dirty="0" smtClean="0">
                        <a:solidFill>
                          <a:schemeClr val="bg2">
                            <a:lumMod val="10000"/>
                          </a:schemeClr>
                        </a:solidFill>
                        <a:latin typeface="Cambria Math"/>
                        <a:ea typeface="Cambria Math"/>
                        <a:cs typeface="Arial" panose="020B0604020202020204" pitchFamily="34" charset="0"/>
                      </a:rPr>
                      <m:t>×</m:t>
                    </m:r>
                    <m:r>
                      <a:rPr lang="en-US" sz="1600" b="0" i="1" dirty="0" smtClean="0">
                        <a:solidFill>
                          <a:schemeClr val="bg2">
                            <a:lumMod val="10000"/>
                          </a:schemeClr>
                        </a:solidFill>
                        <a:latin typeface="Cambria Math"/>
                        <a:ea typeface="Cambria Math"/>
                        <a:cs typeface="Arial" panose="020B0604020202020204" pitchFamily="34" charset="0"/>
                      </a:rPr>
                      <m:t>2</m:t>
                    </m:r>
                  </m:oMath>
                </a14:m>
                <a:r>
                  <a:rPr lang="en-US" sz="1600" dirty="0" smtClean="0">
                    <a:solidFill>
                      <a:schemeClr val="bg2">
                        <a:lumMod val="10000"/>
                      </a:schemeClr>
                    </a:solidFill>
                    <a:latin typeface="Arial" panose="020B0604020202020204" pitchFamily="34" charset="0"/>
                    <a:ea typeface="ＭＳ Ｐゴシック" pitchFamily="34" charset="-128"/>
                    <a:cs typeface="Arial" panose="020B0604020202020204" pitchFamily="34" charset="0"/>
                  </a:rPr>
                  <a:t> switch: pass or cross </a:t>
                </a:r>
                <a:endParaRPr lang="en-US" sz="1600" dirty="0">
                  <a:solidFill>
                    <a:schemeClr val="bg2">
                      <a:lumMod val="10000"/>
                    </a:schemeClr>
                  </a:solidFill>
                  <a:latin typeface="Arial" panose="020B0604020202020204" pitchFamily="34" charset="0"/>
                  <a:ea typeface="ＭＳ Ｐゴシック" pitchFamily="34" charset="-128"/>
                  <a:cs typeface="Arial" panose="020B0604020202020204" pitchFamily="34" charset="0"/>
                </a:endParaRPr>
              </a:p>
              <a:p>
                <a:pPr marL="742950" lvl="1" indent="-285750">
                  <a:spcBef>
                    <a:spcPts val="1200"/>
                  </a:spcBef>
                  <a:buFont typeface="Wingdings" panose="05000000000000000000" pitchFamily="2" charset="2"/>
                  <a:buChar char="§"/>
                </a:pPr>
                <a:endParaRPr lang="en-US" sz="1600" dirty="0" smtClean="0">
                  <a:solidFill>
                    <a:schemeClr val="bg2">
                      <a:lumMod val="10000"/>
                    </a:schemeClr>
                  </a:solidFill>
                  <a:latin typeface="Arial" panose="020B0604020202020204" pitchFamily="34" charset="0"/>
                  <a:ea typeface="ＭＳ Ｐゴシック" pitchFamily="34" charset="-128"/>
                  <a:cs typeface="Arial" panose="020B0604020202020204" pitchFamily="34" charset="0"/>
                </a:endParaRPr>
              </a:p>
              <a:p>
                <a:pPr marL="342900" indent="-342900">
                  <a:spcBef>
                    <a:spcPts val="600"/>
                  </a:spcBef>
                  <a:buFont typeface="Wingdings" panose="05000000000000000000" pitchFamily="2" charset="2"/>
                  <a:buChar char="§"/>
                </a:pPr>
                <a:endParaRPr lang="en-US" sz="2000" b="1" dirty="0">
                  <a:latin typeface="Arial" panose="020B0604020202020204" pitchFamily="34" charset="0"/>
                  <a:ea typeface="ＭＳ Ｐゴシック" pitchFamily="34" charset="-128"/>
                  <a:cs typeface="Arial" panose="020B0604020202020204" pitchFamily="34" charset="0"/>
                </a:endParaRPr>
              </a:p>
              <a:p>
                <a:pPr marL="342900" indent="-342900">
                  <a:spcBef>
                    <a:spcPts val="600"/>
                  </a:spcBef>
                  <a:buFont typeface="Wingdings" panose="05000000000000000000" pitchFamily="2" charset="2"/>
                  <a:buChar char="§"/>
                </a:pPr>
                <a:endParaRPr lang="en-US" sz="2000" b="1" dirty="0">
                  <a:latin typeface="Arial" panose="020B0604020202020204" pitchFamily="34" charset="0"/>
                  <a:ea typeface="ＭＳ Ｐゴシック" pitchFamily="34" charset="-128"/>
                  <a:cs typeface="Arial" panose="020B0604020202020204" pitchFamily="34" charset="0"/>
                </a:endParaRPr>
              </a:p>
              <a:p>
                <a:pPr marL="342900" indent="-342900">
                  <a:spcBef>
                    <a:spcPts val="600"/>
                  </a:spcBef>
                  <a:buFont typeface="Wingdings" panose="05000000000000000000" pitchFamily="2" charset="2"/>
                  <a:buChar char="§"/>
                </a:pPr>
                <a:endParaRPr lang="en-US" sz="2000" b="1" dirty="0">
                  <a:latin typeface="Arial" panose="020B0604020202020204" pitchFamily="34" charset="0"/>
                  <a:ea typeface="ＭＳ Ｐゴシック" pitchFamily="34" charset="-128"/>
                  <a:cs typeface="Arial" panose="020B0604020202020204" pitchFamily="34" charset="0"/>
                </a:endParaRPr>
              </a:p>
              <a:p>
                <a:pPr marL="342900" indent="-342900">
                  <a:spcBef>
                    <a:spcPts val="600"/>
                  </a:spcBef>
                  <a:buFont typeface="Wingdings" panose="05000000000000000000" pitchFamily="2" charset="2"/>
                  <a:buChar char="§"/>
                </a:pPr>
                <a:endParaRPr lang="en-US" sz="2000" b="1" dirty="0">
                  <a:latin typeface="Arial" panose="020B0604020202020204" pitchFamily="34" charset="0"/>
                  <a:ea typeface="ＭＳ Ｐゴシック" pitchFamily="34" charset="-128"/>
                  <a:cs typeface="Arial" panose="020B0604020202020204" pitchFamily="34" charset="0"/>
                </a:endParaRPr>
              </a:p>
              <a:p>
                <a:pPr>
                  <a:spcBef>
                    <a:spcPts val="1200"/>
                  </a:spcBef>
                </a:pPr>
                <a:r>
                  <a:rPr lang="en-US" sz="2000" b="1" dirty="0">
                    <a:latin typeface="Arial" panose="020B0604020202020204" pitchFamily="34" charset="0"/>
                    <a:ea typeface="ＭＳ Ｐゴシック" pitchFamily="34" charset="-128"/>
                    <a:cs typeface="Arial" panose="020B0604020202020204" pitchFamily="34" charset="0"/>
                  </a:rPr>
                  <a:t/>
                </a:r>
                <a:br>
                  <a:rPr lang="en-US" sz="2000" b="1" dirty="0">
                    <a:latin typeface="Arial" panose="020B0604020202020204" pitchFamily="34" charset="0"/>
                    <a:ea typeface="ＭＳ Ｐゴシック" pitchFamily="34" charset="-128"/>
                    <a:cs typeface="Arial" panose="020B0604020202020204" pitchFamily="34" charset="0"/>
                  </a:rPr>
                </a:br>
                <a:endParaRPr lang="en-US" sz="1600" dirty="0">
                  <a:solidFill>
                    <a:schemeClr val="bg2">
                      <a:lumMod val="10000"/>
                    </a:schemeClr>
                  </a:solidFill>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
                </a:pPr>
                <a:endParaRPr lang="en-US" sz="2400" dirty="0">
                  <a:solidFill>
                    <a:schemeClr val="bg2">
                      <a:lumMod val="10000"/>
                    </a:schemeClr>
                  </a:solidFill>
                  <a:latin typeface="Arial" pitchFamily="34" charset="0"/>
                  <a:cs typeface="Arial"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81000" y="1130381"/>
                <a:ext cx="8305800" cy="4770537"/>
              </a:xfrm>
              <a:prstGeom prst="rect">
                <a:avLst/>
              </a:prstGeom>
              <a:blipFill rotWithShape="1">
                <a:blip r:embed="rId3"/>
                <a:stretch>
                  <a:fillRect l="-661" t="-511"/>
                </a:stretch>
              </a:blipFill>
            </p:spPr>
            <p:txBody>
              <a:bodyPr/>
              <a:lstStyle/>
              <a:p>
                <a:r>
                  <a:rPr lang="en-US">
                    <a:noFill/>
                  </a:rPr>
                  <a:t> </a:t>
                </a:r>
              </a:p>
            </p:txBody>
          </p:sp>
        </mc:Fallback>
      </mc:AlternateContent>
      <p:pic>
        <p:nvPicPr>
          <p:cNvPr id="1228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2971800"/>
            <a:ext cx="6477000" cy="2676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119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18"/>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18</a:t>
            </a:fld>
            <a:endParaRPr lang="en-US" dirty="0"/>
          </a:p>
        </p:txBody>
      </p:sp>
      <p:sp>
        <p:nvSpPr>
          <p:cNvPr id="56"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tabLst>
                <a:tab pos="6457950" algn="l"/>
              </a:tabLst>
            </a:pPr>
            <a:r>
              <a:rPr lang="en-US" altLang="zh-CN" sz="2400" b="1" dirty="0">
                <a:latin typeface="Arial" panose="020B0604020202020204" pitchFamily="34" charset="0"/>
                <a:cs typeface="Arial" panose="020B0604020202020204" pitchFamily="34" charset="0"/>
              </a:rPr>
              <a:t>Optimization of Interconnection Complexity </a:t>
            </a:r>
            <a:r>
              <a:rPr lang="en-US" altLang="zh-CN" sz="2400" b="1" dirty="0" smtClean="0">
                <a:latin typeface="Arial" panose="020B0604020202020204" pitchFamily="34" charset="0"/>
                <a:cs typeface="Arial" panose="020B0604020202020204" pitchFamily="34" charset="0"/>
              </a:rPr>
              <a:t>(2)</a:t>
            </a:r>
            <a:endParaRPr lang="en-US" altLang="zh-CN" sz="2400" b="1" dirty="0">
              <a:solidFill>
                <a:srgbClr val="990000"/>
              </a:solidFill>
              <a:latin typeface="Arial" panose="020B0604020202020204" pitchFamily="34" charset="0"/>
              <a:cs typeface="Arial" panose="020B0604020202020204" pitchFamily="34" charset="0"/>
            </a:endParaRPr>
          </a:p>
        </p:txBody>
      </p:sp>
      <p:sp>
        <p:nvSpPr>
          <p:cNvPr id="2" name="Rectangle 1"/>
          <p:cNvSpPr/>
          <p:nvPr/>
        </p:nvSpPr>
        <p:spPr>
          <a:xfrm>
            <a:off x="381000" y="1130381"/>
            <a:ext cx="8305800" cy="1538883"/>
          </a:xfrm>
          <a:prstGeom prst="rect">
            <a:avLst/>
          </a:prstGeom>
        </p:spPr>
        <p:txBody>
          <a:bodyPr wrap="square">
            <a:spAutoFit/>
          </a:bodyPr>
          <a:lstStyle/>
          <a:p>
            <a:pPr marL="285750" indent="-285750" algn="just">
              <a:buFont typeface="Wingdings" panose="05000000000000000000" pitchFamily="2" charset="2"/>
              <a:buChar char="§"/>
            </a:pPr>
            <a:r>
              <a:rPr lang="en-US" sz="2000" dirty="0" smtClean="0">
                <a:solidFill>
                  <a:srgbClr val="EEECE1">
                    <a:lumMod val="10000"/>
                  </a:srgbClr>
                </a:solidFill>
                <a:latin typeface="Arial" panose="020B0604020202020204" pitchFamily="34" charset="0"/>
                <a:cs typeface="Arial" panose="020B0604020202020204" pitchFamily="34" charset="0"/>
              </a:rPr>
              <a:t>Key Idea</a:t>
            </a:r>
          </a:p>
          <a:p>
            <a:pPr marL="742950" lvl="1" indent="-285750" algn="just">
              <a:spcBef>
                <a:spcPts val="1200"/>
              </a:spcBef>
              <a:buFont typeface="Wingdings" panose="05000000000000000000" pitchFamily="2" charset="2"/>
              <a:buChar char="§"/>
            </a:pPr>
            <a:r>
              <a:rPr lang="en-US" sz="1600" dirty="0" smtClean="0">
                <a:solidFill>
                  <a:srgbClr val="EEECE1">
                    <a:lumMod val="10000"/>
                  </a:srgbClr>
                </a:solidFill>
                <a:latin typeface="Arial" panose="020B0604020202020204" pitchFamily="34" charset="0"/>
                <a:cs typeface="Arial" panose="020B0604020202020204" pitchFamily="34" charset="0"/>
              </a:rPr>
              <a:t>A null switch can be replaced by wires</a:t>
            </a:r>
          </a:p>
          <a:p>
            <a:pPr marL="742950" lvl="1" indent="-285750" algn="just">
              <a:spcBef>
                <a:spcPts val="1200"/>
              </a:spcBef>
              <a:buFont typeface="Wingdings" panose="05000000000000000000" pitchFamily="2" charset="2"/>
              <a:buChar char="§"/>
            </a:pPr>
            <a:r>
              <a:rPr lang="en-US" sz="1600" dirty="0" smtClean="0">
                <a:solidFill>
                  <a:srgbClr val="FF0000"/>
                </a:solidFill>
                <a:latin typeface="Arial" panose="020B0604020202020204" pitchFamily="34" charset="0"/>
                <a:cs typeface="Arial" panose="020B0604020202020204" pitchFamily="34" charset="0"/>
              </a:rPr>
              <a:t>A null switch</a:t>
            </a:r>
            <a:r>
              <a:rPr lang="en-US" sz="1600" dirty="0" smtClean="0">
                <a:solidFill>
                  <a:srgbClr val="EEECE1">
                    <a:lumMod val="10000"/>
                  </a:srgbClr>
                </a:solidFill>
                <a:latin typeface="Arial" panose="020B0604020202020204" pitchFamily="34" charset="0"/>
                <a:cs typeface="Arial" panose="020B0604020202020204" pitchFamily="34" charset="0"/>
              </a:rPr>
              <a:t>: always in either pass or cross state</a:t>
            </a:r>
          </a:p>
          <a:p>
            <a:pPr marL="742950" lvl="1" indent="-285750" algn="just">
              <a:buFont typeface="Wingdings" panose="05000000000000000000" pitchFamily="2" charset="2"/>
              <a:buChar char="§"/>
            </a:pPr>
            <a:endParaRPr lang="en-US" sz="2000" dirty="0" smtClean="0">
              <a:solidFill>
                <a:srgbClr val="EEECE1">
                  <a:lumMod val="10000"/>
                </a:srgbClr>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841332392"/>
              </p:ext>
            </p:extLst>
          </p:nvPr>
        </p:nvGraphicFramePr>
        <p:xfrm>
          <a:off x="351970" y="2381250"/>
          <a:ext cx="4372430" cy="3562350"/>
        </p:xfrm>
        <a:graphic>
          <a:graphicData uri="http://schemas.openxmlformats.org/presentationml/2006/ole">
            <mc:AlternateContent xmlns:mc="http://schemas.openxmlformats.org/markup-compatibility/2006">
              <mc:Choice xmlns:v="urn:schemas-microsoft-com:vml" Requires="v">
                <p:oleObj spid="_x0000_s121924" name="Visio" r:id="rId4" imgW="4000500" imgH="3228832" progId="Visio.Drawing.15">
                  <p:embed/>
                </p:oleObj>
              </mc:Choice>
              <mc:Fallback>
                <p:oleObj name="Visio" r:id="rId4" imgW="4000500" imgH="3228832" progId="Visio.Drawing.15">
                  <p:embed/>
                  <p:pic>
                    <p:nvPicPr>
                      <p:cNvPr id="0" name="Object 3"/>
                      <p:cNvPicPr>
                        <a:picLocks noChangeAspect="1" noChangeArrowheads="1"/>
                      </p:cNvPicPr>
                      <p:nvPr/>
                    </p:nvPicPr>
                    <p:blipFill>
                      <a:blip r:embed="rId5"/>
                      <a:srcRect/>
                      <a:stretch>
                        <a:fillRect/>
                      </a:stretch>
                    </p:blipFill>
                    <p:spPr bwMode="auto">
                      <a:xfrm>
                        <a:off x="351970" y="2381250"/>
                        <a:ext cx="4372430" cy="356235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480368526"/>
              </p:ext>
            </p:extLst>
          </p:nvPr>
        </p:nvGraphicFramePr>
        <p:xfrm>
          <a:off x="4648200" y="2514600"/>
          <a:ext cx="4410564" cy="3352800"/>
        </p:xfrm>
        <a:graphic>
          <a:graphicData uri="http://schemas.openxmlformats.org/presentationml/2006/ole">
            <mc:AlternateContent xmlns:mc="http://schemas.openxmlformats.org/markup-compatibility/2006">
              <mc:Choice xmlns:v="urn:schemas-microsoft-com:vml" Requires="v">
                <p:oleObj spid="_x0000_s121925" name="Visio" r:id="rId6" imgW="5286375" imgH="4029075" progId="Visio.Drawing.15">
                  <p:embed/>
                </p:oleObj>
              </mc:Choice>
              <mc:Fallback>
                <p:oleObj name="Visio" r:id="rId6" imgW="5286375" imgH="4029075" progId="Visio.Drawing.15">
                  <p:embed/>
                  <p:pic>
                    <p:nvPicPr>
                      <p:cNvPr id="0" name="Object 2"/>
                      <p:cNvPicPr>
                        <a:picLocks noChangeAspect="1" noChangeArrowheads="1"/>
                      </p:cNvPicPr>
                      <p:nvPr/>
                    </p:nvPicPr>
                    <p:blipFill>
                      <a:blip r:embed="rId7"/>
                      <a:srcRect/>
                      <a:stretch>
                        <a:fillRect/>
                      </a:stretch>
                    </p:blipFill>
                    <p:spPr bwMode="auto">
                      <a:xfrm>
                        <a:off x="4648200" y="2514600"/>
                        <a:ext cx="4410564" cy="3352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07941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18"/>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19</a:t>
            </a:fld>
            <a:endParaRPr lang="en-US" dirty="0"/>
          </a:p>
        </p:txBody>
      </p:sp>
      <p:sp>
        <p:nvSpPr>
          <p:cNvPr id="56"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tabLst>
                <a:tab pos="6457950" algn="l"/>
              </a:tabLst>
            </a:pPr>
            <a:r>
              <a:rPr lang="en-US" altLang="zh-CN" sz="2400" b="1" dirty="0">
                <a:latin typeface="Arial" panose="020B0604020202020204" pitchFamily="34" charset="0"/>
                <a:cs typeface="Arial" panose="020B0604020202020204" pitchFamily="34" charset="0"/>
              </a:rPr>
              <a:t>Optimization of Interconnection Complexity </a:t>
            </a:r>
            <a:r>
              <a:rPr lang="en-US" altLang="zh-CN" sz="2400" b="1" dirty="0" smtClean="0">
                <a:latin typeface="Arial" panose="020B0604020202020204" pitchFamily="34" charset="0"/>
                <a:cs typeface="Arial" panose="020B0604020202020204" pitchFamily="34" charset="0"/>
              </a:rPr>
              <a:t>(3)</a:t>
            </a:r>
            <a:endParaRPr lang="en-US" altLang="zh-CN" sz="2400" b="1" dirty="0">
              <a:solidFill>
                <a:srgbClr val="99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81000" y="1130381"/>
                <a:ext cx="8305800" cy="4462760"/>
              </a:xfrm>
              <a:prstGeom prst="rect">
                <a:avLst/>
              </a:prstGeom>
            </p:spPr>
            <p:txBody>
              <a:bodyPr wrap="square">
                <a:spAutoFit/>
              </a:bodyPr>
              <a:lstStyle/>
              <a:p>
                <a:pPr marL="285750" indent="-285750" algn="just">
                  <a:buFont typeface="Wingdings" panose="05000000000000000000" pitchFamily="2" charset="2"/>
                  <a:buChar char="§"/>
                </a:pPr>
                <a:r>
                  <a:rPr lang="en-US" sz="2000" dirty="0" smtClean="0">
                    <a:solidFill>
                      <a:srgbClr val="EEECE1">
                        <a:lumMod val="10000"/>
                      </a:srgbClr>
                    </a:solidFill>
                    <a:latin typeface="Arial" panose="020B0604020202020204" pitchFamily="34" charset="0"/>
                    <a:cs typeface="Arial" panose="020B0604020202020204" pitchFamily="34" charset="0"/>
                  </a:rPr>
                  <a:t>End-to-End Routing</a:t>
                </a:r>
                <a:endParaRPr lang="en-US" dirty="0" smtClean="0">
                  <a:solidFill>
                    <a:srgbClr val="EEECE1">
                      <a:lumMod val="10000"/>
                    </a:srgbClr>
                  </a:solidFill>
                  <a:latin typeface="Arial" panose="020B0604020202020204" pitchFamily="34" charset="0"/>
                  <a:cs typeface="Arial" panose="020B0604020202020204" pitchFamily="34" charset="0"/>
                </a:endParaRPr>
              </a:p>
              <a:p>
                <a:pPr marL="800100" lvl="1" indent="-342900" algn="just">
                  <a:spcBef>
                    <a:spcPts val="1200"/>
                  </a:spcBef>
                  <a:buFont typeface="Wingdings" panose="05000000000000000000"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Called for computing </a:t>
                </a:r>
              </a:p>
              <a:p>
                <a:pPr lvl="1" algn="just">
                  <a:spcBef>
                    <a:spcPts val="1200"/>
                  </a:spcBef>
                </a:pPr>
                <a:r>
                  <a:rPr lang="en-US" sz="1600" dirty="0">
                    <a:solidFill>
                      <a:schemeClr val="bg2">
                        <a:lumMod val="10000"/>
                      </a:schemeClr>
                    </a:solidFill>
                    <a:latin typeface="Arial" panose="020B0604020202020204" pitchFamily="34" charset="0"/>
                    <a:cs typeface="Arial" panose="020B0604020202020204" pitchFamily="34" charset="0"/>
                  </a:rPr>
                  <a:t> </a:t>
                </a:r>
                <a:r>
                  <a:rPr lang="en-US" sz="1600" dirty="0" smtClean="0">
                    <a:solidFill>
                      <a:schemeClr val="bg2">
                        <a:lumMod val="10000"/>
                      </a:schemeClr>
                    </a:solidFill>
                    <a:latin typeface="Arial" panose="020B0604020202020204" pitchFamily="34" charset="0"/>
                    <a:cs typeface="Arial" panose="020B0604020202020204" pitchFamily="34" charset="0"/>
                  </a:rPr>
                  <a:t>     configuration </a:t>
                </a:r>
                <a:r>
                  <a:rPr lang="en-US" sz="1600" dirty="0">
                    <a:solidFill>
                      <a:schemeClr val="bg2">
                        <a:lumMod val="10000"/>
                      </a:schemeClr>
                    </a:solidFill>
                    <a:latin typeface="Arial" panose="020B0604020202020204" pitchFamily="34" charset="0"/>
                    <a:cs typeface="Arial" panose="020B0604020202020204" pitchFamily="34" charset="0"/>
                  </a:rPr>
                  <a:t>bits</a:t>
                </a:r>
                <a:endParaRPr lang="en-US" sz="1600" b="0" i="1" dirty="0" smtClean="0">
                  <a:solidFill>
                    <a:srgbClr val="EEECE1">
                      <a:lumMod val="10000"/>
                    </a:srgbClr>
                  </a:solidFill>
                  <a:latin typeface="Cambria Math"/>
                  <a:cs typeface="Arial" panose="020B0604020202020204" pitchFamily="34" charset="0"/>
                </a:endParaRPr>
              </a:p>
              <a:p>
                <a:pPr marL="800100" lvl="1" indent="-342900" algn="just">
                  <a:spcBef>
                    <a:spcPts val="1200"/>
                  </a:spcBef>
                  <a:buFont typeface="Wingdings" panose="05000000000000000000" pitchFamily="2" charset="2"/>
                  <a:buChar char="§"/>
                </a:pPr>
                <a14:m>
                  <m:oMath xmlns:m="http://schemas.openxmlformats.org/officeDocument/2006/math">
                    <m:r>
                      <a:rPr lang="en-US" sz="1600" b="0" i="1" dirty="0" smtClean="0">
                        <a:solidFill>
                          <a:srgbClr val="EEECE1">
                            <a:lumMod val="10000"/>
                          </a:srgbClr>
                        </a:solidFill>
                        <a:latin typeface="Cambria Math"/>
                        <a:cs typeface="Arial" panose="020B0604020202020204" pitchFamily="34" charset="0"/>
                      </a:rPr>
                      <m:t>𝑥</m:t>
                    </m:r>
                  </m:oMath>
                </a14:m>
                <a:r>
                  <a:rPr lang="en-US" sz="1600" dirty="0" smtClean="0">
                    <a:solidFill>
                      <a:srgbClr val="EEECE1">
                        <a:lumMod val="10000"/>
                      </a:srgbClr>
                    </a:solidFill>
                    <a:latin typeface="Arial" panose="020B0604020202020204" pitchFamily="34" charset="0"/>
                    <a:cs typeface="Arial" panose="020B0604020202020204" pitchFamily="34" charset="0"/>
                  </a:rPr>
                  <a:t>: input data vector</a:t>
                </a:r>
              </a:p>
              <a:p>
                <a:pPr marL="800100" lvl="1" indent="-342900" algn="just">
                  <a:spcBef>
                    <a:spcPts val="1200"/>
                  </a:spcBef>
                  <a:buFont typeface="Wingdings" panose="05000000000000000000" pitchFamily="2" charset="2"/>
                  <a:buChar char="§"/>
                </a:pPr>
                <a14:m>
                  <m:oMath xmlns:m="http://schemas.openxmlformats.org/officeDocument/2006/math">
                    <m:r>
                      <a:rPr lang="en-US" sz="1600" b="0" i="1" dirty="0" smtClean="0">
                        <a:solidFill>
                          <a:srgbClr val="EEECE1">
                            <a:lumMod val="10000"/>
                          </a:srgbClr>
                        </a:solidFill>
                        <a:latin typeface="Cambria Math"/>
                        <a:cs typeface="Arial" panose="020B0604020202020204" pitchFamily="34" charset="0"/>
                      </a:rPr>
                      <m:t>𝑦</m:t>
                    </m:r>
                  </m:oMath>
                </a14:m>
                <a:r>
                  <a:rPr lang="en-US" sz="1600" dirty="0" smtClean="0">
                    <a:solidFill>
                      <a:srgbClr val="EEECE1">
                        <a:lumMod val="10000"/>
                      </a:srgbClr>
                    </a:solidFill>
                    <a:latin typeface="Arial" panose="020B0604020202020204" pitchFamily="34" charset="0"/>
                    <a:cs typeface="Arial" panose="020B0604020202020204" pitchFamily="34" charset="0"/>
                  </a:rPr>
                  <a:t>: permuted data vector</a:t>
                </a:r>
              </a:p>
              <a:p>
                <a:pPr marL="800100" lvl="1" indent="-342900" algn="just">
                  <a:spcBef>
                    <a:spcPts val="1200"/>
                  </a:spcBef>
                  <a:buFont typeface="Wingdings" panose="05000000000000000000" pitchFamily="2" charset="2"/>
                  <a:buChar char="§"/>
                </a:pPr>
                <a14:m>
                  <m:oMath xmlns:m="http://schemas.openxmlformats.org/officeDocument/2006/math">
                    <m:r>
                      <a:rPr lang="en-US" sz="1600" i="1" dirty="0" smtClean="0">
                        <a:solidFill>
                          <a:srgbClr val="EEECE1">
                            <a:lumMod val="10000"/>
                          </a:srgbClr>
                        </a:solidFill>
                        <a:latin typeface="Cambria Math"/>
                        <a:ea typeface="Cambria Math"/>
                        <a:cs typeface="Arial" panose="020B0604020202020204" pitchFamily="34" charset="0"/>
                      </a:rPr>
                      <m:t>𝜋</m:t>
                    </m:r>
                  </m:oMath>
                </a14:m>
                <a:r>
                  <a:rPr lang="en-US" sz="1600" dirty="0" smtClean="0">
                    <a:solidFill>
                      <a:srgbClr val="EEECE1">
                        <a:lumMod val="10000"/>
                      </a:srgbClr>
                    </a:solidFill>
                    <a:latin typeface="Arial" panose="020B0604020202020204" pitchFamily="34" charset="0"/>
                    <a:cs typeface="Arial" panose="020B0604020202020204" pitchFamily="34" charset="0"/>
                  </a:rPr>
                  <a:t>: mapping from </a:t>
                </a:r>
                <a14:m>
                  <m:oMath xmlns:m="http://schemas.openxmlformats.org/officeDocument/2006/math">
                    <m:r>
                      <a:rPr lang="en-US" sz="1600" i="1" dirty="0" smtClean="0">
                        <a:solidFill>
                          <a:srgbClr val="EEECE1">
                            <a:lumMod val="10000"/>
                          </a:srgbClr>
                        </a:solidFill>
                        <a:latin typeface="Cambria Math"/>
                        <a:cs typeface="Arial" panose="020B0604020202020204" pitchFamily="34" charset="0"/>
                      </a:rPr>
                      <m:t>𝑋</m:t>
                    </m:r>
                  </m:oMath>
                </a14:m>
                <a:r>
                  <a:rPr lang="en-US" sz="1600" dirty="0" smtClean="0">
                    <a:solidFill>
                      <a:srgbClr val="EEECE1">
                        <a:lumMod val="10000"/>
                      </a:srgbClr>
                    </a:solidFill>
                    <a:latin typeface="Arial" panose="020B0604020202020204" pitchFamily="34" charset="0"/>
                    <a:cs typeface="Arial" panose="020B0604020202020204" pitchFamily="34" charset="0"/>
                  </a:rPr>
                  <a:t> to </a:t>
                </a:r>
                <a14:m>
                  <m:oMath xmlns:m="http://schemas.openxmlformats.org/officeDocument/2006/math">
                    <m:r>
                      <a:rPr lang="en-US" sz="1600" i="1" dirty="0" smtClean="0">
                        <a:solidFill>
                          <a:srgbClr val="EEECE1">
                            <a:lumMod val="10000"/>
                          </a:srgbClr>
                        </a:solidFill>
                        <a:latin typeface="Cambria Math"/>
                        <a:cs typeface="Arial" panose="020B0604020202020204" pitchFamily="34" charset="0"/>
                      </a:rPr>
                      <m:t>𝑌</m:t>
                    </m:r>
                  </m:oMath>
                </a14:m>
                <a:endParaRPr lang="en-US" sz="1600" dirty="0" smtClean="0">
                  <a:solidFill>
                    <a:schemeClr val="bg2">
                      <a:lumMod val="10000"/>
                    </a:schemeClr>
                  </a:solidFill>
                  <a:latin typeface="Arial" panose="020B0604020202020204" pitchFamily="34" charset="0"/>
                  <a:cs typeface="Arial" panose="020B0604020202020204" pitchFamily="34" charset="0"/>
                </a:endParaRPr>
              </a:p>
              <a:p>
                <a:pPr marL="800100" lvl="1" indent="-342900" algn="just">
                  <a:spcBef>
                    <a:spcPts val="1200"/>
                  </a:spcBef>
                  <a:buFont typeface="Wingdings" panose="05000000000000000000" pitchFamily="2" charset="2"/>
                  <a:buChar char="§"/>
                </a:pPr>
                <a14:m>
                  <m:oMath xmlns:m="http://schemas.openxmlformats.org/officeDocument/2006/math">
                    <m:r>
                      <a:rPr lang="en-US" sz="1600" b="0" i="1" dirty="0" smtClean="0">
                        <a:solidFill>
                          <a:srgbClr val="EEECE1">
                            <a:lumMod val="10000"/>
                          </a:srgbClr>
                        </a:solidFill>
                        <a:latin typeface="Cambria Math"/>
                        <a:cs typeface="Arial" panose="020B0604020202020204" pitchFamily="34" charset="0"/>
                      </a:rPr>
                      <m:t>𝑥</m:t>
                    </m:r>
                    <m:r>
                      <a:rPr lang="en-US" sz="1600" b="0" i="1" dirty="0" smtClean="0">
                        <a:solidFill>
                          <a:srgbClr val="EEECE1">
                            <a:lumMod val="10000"/>
                          </a:srgbClr>
                        </a:solidFill>
                        <a:latin typeface="Cambria Math"/>
                        <a:cs typeface="Arial" panose="020B0604020202020204" pitchFamily="34" charset="0"/>
                      </a:rPr>
                      <m:t>′</m:t>
                    </m:r>
                  </m:oMath>
                </a14:m>
                <a:r>
                  <a:rPr lang="en-US" sz="1600" dirty="0" smtClean="0">
                    <a:solidFill>
                      <a:schemeClr val="bg2">
                        <a:lumMod val="10000"/>
                      </a:schemeClr>
                    </a:solidFill>
                    <a:latin typeface="Arial" panose="020B0604020202020204" pitchFamily="34" charset="0"/>
                    <a:cs typeface="Arial" panose="020B0604020202020204" pitchFamily="34" charset="0"/>
                  </a:rPr>
                  <a:t>: output data vector of </a:t>
                </a:r>
                <a:endParaRPr lang="en-US" sz="1600" dirty="0">
                  <a:solidFill>
                    <a:schemeClr val="bg2">
                      <a:lumMod val="10000"/>
                    </a:schemeClr>
                  </a:solidFill>
                  <a:latin typeface="Arial" panose="020B0604020202020204" pitchFamily="34" charset="0"/>
                  <a:cs typeface="Arial" panose="020B0604020202020204" pitchFamily="34" charset="0"/>
                </a:endParaRPr>
              </a:p>
              <a:p>
                <a:pPr lvl="1" algn="just">
                  <a:spcBef>
                    <a:spcPts val="1200"/>
                  </a:spcBef>
                </a:pPr>
                <a:r>
                  <a:rPr lang="en-US" sz="1600" dirty="0" smtClean="0">
                    <a:solidFill>
                      <a:schemeClr val="bg2">
                        <a:lumMod val="10000"/>
                      </a:schemeClr>
                    </a:solidFill>
                    <a:latin typeface="Arial" panose="020B0604020202020204" pitchFamily="34" charset="0"/>
                    <a:cs typeface="Arial" panose="020B0604020202020204" pitchFamily="34" charset="0"/>
                  </a:rPr>
                  <a:t>            input switches</a:t>
                </a:r>
              </a:p>
              <a:p>
                <a:pPr marL="800100" lvl="1" indent="-342900" algn="just">
                  <a:spcBef>
                    <a:spcPts val="1200"/>
                  </a:spcBef>
                  <a:buFont typeface="Wingdings" panose="05000000000000000000" pitchFamily="2" charset="2"/>
                  <a:buChar char="§"/>
                </a:pPr>
                <a:r>
                  <a:rPr lang="en-US" sz="1600" dirty="0" smtClean="0">
                    <a:solidFill>
                      <a:srgbClr val="EEECE1">
                        <a:lumMod val="10000"/>
                      </a:srgbClr>
                    </a:solidFill>
                    <a:cs typeface="Arial" panose="020B0604020202020204" pitchFamily="34" charset="0"/>
                  </a:rPr>
                  <a:t>y</a:t>
                </a:r>
                <a14:m>
                  <m:oMath xmlns:m="http://schemas.openxmlformats.org/officeDocument/2006/math">
                    <m:r>
                      <a:rPr lang="en-US" sz="1600" i="1" dirty="0">
                        <a:solidFill>
                          <a:srgbClr val="EEECE1">
                            <a:lumMod val="10000"/>
                          </a:srgbClr>
                        </a:solidFill>
                        <a:latin typeface="Cambria Math"/>
                        <a:cs typeface="Arial" panose="020B0604020202020204" pitchFamily="34" charset="0"/>
                      </a:rPr>
                      <m:t>′</m:t>
                    </m:r>
                  </m:oMath>
                </a14:m>
                <a:r>
                  <a:rPr lang="en-US" sz="1600" dirty="0">
                    <a:solidFill>
                      <a:schemeClr val="bg2">
                        <a:lumMod val="10000"/>
                      </a:schemeClr>
                    </a:solidFill>
                    <a:latin typeface="Arial" panose="020B0604020202020204" pitchFamily="34" charset="0"/>
                    <a:cs typeface="Arial" panose="020B0604020202020204" pitchFamily="34" charset="0"/>
                  </a:rPr>
                  <a:t>: </a:t>
                </a:r>
                <a:r>
                  <a:rPr lang="en-US" sz="1600" dirty="0" smtClean="0">
                    <a:solidFill>
                      <a:schemeClr val="bg2">
                        <a:lumMod val="10000"/>
                      </a:schemeClr>
                    </a:solidFill>
                    <a:latin typeface="Arial" panose="020B0604020202020204" pitchFamily="34" charset="0"/>
                    <a:cs typeface="Arial" panose="020B0604020202020204" pitchFamily="34" charset="0"/>
                  </a:rPr>
                  <a:t>input data </a:t>
                </a:r>
                <a:r>
                  <a:rPr lang="en-US" sz="1600" dirty="0">
                    <a:solidFill>
                      <a:schemeClr val="bg2">
                        <a:lumMod val="10000"/>
                      </a:schemeClr>
                    </a:solidFill>
                    <a:latin typeface="Arial" panose="020B0604020202020204" pitchFamily="34" charset="0"/>
                    <a:cs typeface="Arial" panose="020B0604020202020204" pitchFamily="34" charset="0"/>
                  </a:rPr>
                  <a:t>vector of </a:t>
                </a:r>
              </a:p>
              <a:p>
                <a:pPr lvl="1" algn="just">
                  <a:spcBef>
                    <a:spcPts val="1200"/>
                  </a:spcBef>
                </a:pPr>
                <a:r>
                  <a:rPr lang="en-US" sz="1600" dirty="0" smtClean="0">
                    <a:solidFill>
                      <a:schemeClr val="bg2">
                        <a:lumMod val="10000"/>
                      </a:schemeClr>
                    </a:solidFill>
                    <a:latin typeface="Arial" panose="020B0604020202020204" pitchFamily="34" charset="0"/>
                    <a:cs typeface="Arial" panose="020B0604020202020204" pitchFamily="34" charset="0"/>
                  </a:rPr>
                  <a:t>           output switches</a:t>
                </a:r>
              </a:p>
              <a:p>
                <a:pPr marL="800100" lvl="1" indent="-342900" algn="just">
                  <a:spcBef>
                    <a:spcPts val="1200"/>
                  </a:spcBef>
                  <a:buFont typeface="Wingdings" panose="05000000000000000000" pitchFamily="2" charset="2"/>
                  <a:buChar char="§"/>
                </a:pPr>
                <a:endParaRPr lang="en-US" sz="2000" dirty="0">
                  <a:solidFill>
                    <a:schemeClr val="bg2">
                      <a:lumMod val="10000"/>
                    </a:schemeClr>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1000" y="1130381"/>
                <a:ext cx="8305800" cy="4462760"/>
              </a:xfrm>
              <a:prstGeom prst="rect">
                <a:avLst/>
              </a:prstGeom>
              <a:blipFill rotWithShape="1">
                <a:blip r:embed="rId3"/>
                <a:stretch>
                  <a:fillRect l="-661" t="-546"/>
                </a:stretch>
              </a:blipFill>
            </p:spPr>
            <p:txBody>
              <a:bodyPr/>
              <a:lstStyle/>
              <a:p>
                <a:r>
                  <a:rPr lang="en-US">
                    <a:noFill/>
                  </a:rPr>
                  <a:t> </a:t>
                </a:r>
              </a:p>
            </p:txBody>
          </p:sp>
        </mc:Fallback>
      </mc:AlternateContent>
      <p:pic>
        <p:nvPicPr>
          <p:cNvPr id="1208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568" y="990600"/>
            <a:ext cx="5072832"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423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22250" y="1272927"/>
            <a:ext cx="8693150" cy="5116513"/>
          </a:xfrm>
          <a:prstGeom prst="rect">
            <a:avLst/>
          </a:prstGeom>
        </p:spPr>
        <p:txBody>
          <a:bodyPr/>
          <a:lstStyle/>
          <a:p>
            <a:pPr>
              <a:buFont typeface="Wingdings" panose="05000000000000000000" pitchFamily="2" charset="2"/>
              <a:buChar char="§"/>
            </a:pPr>
            <a:r>
              <a:rPr lang="en-US" sz="2000" dirty="0">
                <a:solidFill>
                  <a:schemeClr val="bg2">
                    <a:lumMod val="10000"/>
                  </a:schemeClr>
                </a:solidFill>
                <a:latin typeface="Arial" pitchFamily="34" charset="0"/>
                <a:cs typeface="Arial" pitchFamily="34" charset="0"/>
              </a:rPr>
              <a:t>Introduction</a:t>
            </a:r>
          </a:p>
          <a:p>
            <a:pPr>
              <a:buFont typeface="Wingdings" panose="05000000000000000000" pitchFamily="2" charset="2"/>
              <a:buChar char="§"/>
            </a:pPr>
            <a:r>
              <a:rPr lang="en-US" sz="2000" dirty="0">
                <a:solidFill>
                  <a:schemeClr val="bg2">
                    <a:lumMod val="10000"/>
                  </a:schemeClr>
                </a:solidFill>
                <a:latin typeface="Arial" pitchFamily="34" charset="0"/>
                <a:cs typeface="Arial" pitchFamily="34" charset="0"/>
              </a:rPr>
              <a:t>Background and Related </a:t>
            </a:r>
            <a:r>
              <a:rPr lang="en-US" sz="2000" dirty="0" smtClean="0">
                <a:solidFill>
                  <a:schemeClr val="bg2">
                    <a:lumMod val="10000"/>
                  </a:schemeClr>
                </a:solidFill>
                <a:latin typeface="Arial" pitchFamily="34" charset="0"/>
                <a:cs typeface="Arial" pitchFamily="34" charset="0"/>
              </a:rPr>
              <a:t>Work</a:t>
            </a:r>
          </a:p>
          <a:p>
            <a:pPr>
              <a:buFont typeface="Wingdings" panose="05000000000000000000" pitchFamily="2" charset="2"/>
              <a:buChar char="§"/>
            </a:pPr>
            <a:r>
              <a:rPr lang="en-US" sz="2000" dirty="0" smtClean="0">
                <a:solidFill>
                  <a:schemeClr val="bg2">
                    <a:lumMod val="10000"/>
                  </a:schemeClr>
                </a:solidFill>
                <a:latin typeface="Arial" pitchFamily="34" charset="0"/>
                <a:cs typeface="Arial" pitchFamily="34" charset="0"/>
              </a:rPr>
              <a:t>High Throughput and Energy Efficient Design</a:t>
            </a:r>
          </a:p>
          <a:p>
            <a:pPr>
              <a:buFont typeface="Wingdings" panose="05000000000000000000" pitchFamily="2" charset="2"/>
              <a:buChar char="§"/>
            </a:pPr>
            <a:r>
              <a:rPr lang="en-US" sz="2000" dirty="0" smtClean="0">
                <a:solidFill>
                  <a:schemeClr val="bg2">
                    <a:lumMod val="10000"/>
                  </a:schemeClr>
                </a:solidFill>
                <a:latin typeface="Arial" pitchFamily="34" charset="0"/>
                <a:cs typeface="Arial" pitchFamily="34" charset="0"/>
              </a:rPr>
              <a:t>Experimental Results</a:t>
            </a:r>
          </a:p>
          <a:p>
            <a:pPr>
              <a:buFont typeface="Wingdings" panose="05000000000000000000" pitchFamily="2" charset="2"/>
              <a:buChar char="§"/>
            </a:pPr>
            <a:r>
              <a:rPr lang="en-US" sz="2000" dirty="0" smtClean="0">
                <a:solidFill>
                  <a:schemeClr val="bg2">
                    <a:lumMod val="10000"/>
                  </a:schemeClr>
                </a:solidFill>
                <a:latin typeface="Arial" pitchFamily="34" charset="0"/>
                <a:cs typeface="Arial" pitchFamily="34" charset="0"/>
              </a:rPr>
              <a:t>Conclusion </a:t>
            </a:r>
            <a:r>
              <a:rPr lang="en-US" sz="2000" dirty="0">
                <a:solidFill>
                  <a:schemeClr val="bg2">
                    <a:lumMod val="10000"/>
                  </a:schemeClr>
                </a:solidFill>
                <a:latin typeface="Arial" pitchFamily="34" charset="0"/>
                <a:cs typeface="Arial" pitchFamily="34" charset="0"/>
              </a:rPr>
              <a:t>and Future Work</a:t>
            </a:r>
            <a:endParaRPr lang="en-US" sz="2400" dirty="0">
              <a:solidFill>
                <a:schemeClr val="bg2">
                  <a:lumMod val="10000"/>
                </a:schemeClr>
              </a:solidFill>
              <a:latin typeface="Arial" pitchFamily="34" charset="0"/>
              <a:cs typeface="Arial" pitchFamily="34" charset="0"/>
            </a:endParaRPr>
          </a:p>
          <a:p>
            <a:pPr lvl="1">
              <a:buFont typeface="Wingdings" panose="05000000000000000000" pitchFamily="2" charset="2"/>
              <a:buChar char="§"/>
            </a:pPr>
            <a:endParaRPr lang="en-US" sz="2000" dirty="0">
              <a:solidFill>
                <a:schemeClr val="bg2">
                  <a:lumMod val="10000"/>
                </a:schemeClr>
              </a:solidFill>
              <a:latin typeface="Arial" pitchFamily="34" charset="0"/>
              <a:cs typeface="Arial" pitchFamily="34" charset="0"/>
            </a:endParaRPr>
          </a:p>
          <a:p>
            <a:pPr lvl="1">
              <a:buFont typeface="Wingdings" panose="05000000000000000000" pitchFamily="2" charset="2"/>
              <a:buChar char="§"/>
            </a:pPr>
            <a:endParaRPr lang="en-US" sz="2000" dirty="0">
              <a:solidFill>
                <a:schemeClr val="bg2">
                  <a:lumMod val="10000"/>
                </a:schemeClr>
              </a:solidFill>
              <a:latin typeface="Arial" pitchFamily="34" charset="0"/>
              <a:cs typeface="Arial" pitchFamily="34" charset="0"/>
            </a:endParaRPr>
          </a:p>
        </p:txBody>
      </p:sp>
      <p:sp>
        <p:nvSpPr>
          <p:cNvPr id="7" name="TextBox 1"/>
          <p:cNvSpPr txBox="1">
            <a:spLocks noChangeArrowheads="1"/>
          </p:cNvSpPr>
          <p:nvPr/>
        </p:nvSpPr>
        <p:spPr bwMode="auto">
          <a:xfrm>
            <a:off x="1019175" y="285750"/>
            <a:ext cx="7229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defTabSz="457200" fontAlgn="base">
              <a:spcBef>
                <a:spcPct val="0"/>
              </a:spcBef>
              <a:spcAft>
                <a:spcPct val="0"/>
              </a:spcAft>
              <a:defRPr sz="2800" b="1">
                <a:latin typeface="Arial" pitchFamily="34" charset="0"/>
                <a:ea typeface="ＭＳ Ｐゴシック" pitchFamily="34" charset="-128"/>
                <a:cs typeface="Arial" pitchFamily="34" charset="0"/>
              </a:defRPr>
            </a:lvl1pPr>
            <a:lvl2pPr marL="742950" indent="-285750" eaLnBrk="0" hangingPunct="0">
              <a:defRPr>
                <a:latin typeface="Calibri" pitchFamily="34" charset="0"/>
                <a:ea typeface="ＭＳ Ｐゴシック" pitchFamily="34" charset="-128"/>
              </a:defRPr>
            </a:lvl2pPr>
            <a:lvl3pPr marL="1143000" indent="-228600" eaLnBrk="0" hangingPunct="0">
              <a:defRPr>
                <a:latin typeface="Calibri" pitchFamily="34" charset="0"/>
                <a:ea typeface="ＭＳ Ｐゴシック" pitchFamily="34" charset="-128"/>
              </a:defRPr>
            </a:lvl3pPr>
            <a:lvl4pPr marL="1600200" indent="-228600" eaLnBrk="0" hangingPunct="0">
              <a:defRPr>
                <a:latin typeface="Calibri" pitchFamily="34" charset="0"/>
                <a:ea typeface="ＭＳ Ｐゴシック" pitchFamily="34" charset="-128"/>
              </a:defRPr>
            </a:lvl4pPr>
            <a:lvl5pPr marL="2057400" indent="-228600" eaLnBrk="0" hangingPunct="0">
              <a:defRPr>
                <a:latin typeface="Calibri" pitchFamily="34" charset="0"/>
                <a:ea typeface="ＭＳ Ｐゴシック" pitchFamily="34" charset="-128"/>
              </a:defRPr>
            </a:lvl5pPr>
            <a:lvl6pPr marL="2514600" indent="-228600" defTabSz="457200" eaLnBrk="0" fontAlgn="base" hangingPunct="0">
              <a:spcBef>
                <a:spcPct val="0"/>
              </a:spcBef>
              <a:spcAft>
                <a:spcPct val="0"/>
              </a:spcAft>
              <a:defRPr>
                <a:latin typeface="Calibri" pitchFamily="34" charset="0"/>
                <a:ea typeface="ＭＳ Ｐゴシック" pitchFamily="34" charset="-128"/>
              </a:defRPr>
            </a:lvl6pPr>
            <a:lvl7pPr marL="2971800" indent="-228600" defTabSz="457200" eaLnBrk="0" fontAlgn="base" hangingPunct="0">
              <a:spcBef>
                <a:spcPct val="0"/>
              </a:spcBef>
              <a:spcAft>
                <a:spcPct val="0"/>
              </a:spcAft>
              <a:defRPr>
                <a:latin typeface="Calibri" pitchFamily="34" charset="0"/>
                <a:ea typeface="ＭＳ Ｐゴシック" pitchFamily="34" charset="-128"/>
              </a:defRPr>
            </a:lvl7pPr>
            <a:lvl8pPr marL="3429000" indent="-228600" defTabSz="457200" eaLnBrk="0" fontAlgn="base" hangingPunct="0">
              <a:spcBef>
                <a:spcPct val="0"/>
              </a:spcBef>
              <a:spcAft>
                <a:spcPct val="0"/>
              </a:spcAft>
              <a:defRPr>
                <a:latin typeface="Calibri" pitchFamily="34" charset="0"/>
                <a:ea typeface="ＭＳ Ｐゴシック" pitchFamily="34" charset="-128"/>
              </a:defRPr>
            </a:lvl8pPr>
            <a:lvl9pPr marL="3886200" indent="-228600" defTabSz="457200" eaLnBrk="0" fontAlgn="base" hangingPunct="0">
              <a:spcBef>
                <a:spcPct val="0"/>
              </a:spcBef>
              <a:spcAft>
                <a:spcPct val="0"/>
              </a:spcAft>
              <a:defRPr>
                <a:latin typeface="Calibri" pitchFamily="34" charset="0"/>
                <a:ea typeface="ＭＳ Ｐゴシック" pitchFamily="34" charset="-128"/>
              </a:defRPr>
            </a:lvl9pPr>
          </a:lstStyle>
          <a:p>
            <a:r>
              <a:rPr lang="en-US" sz="2400" dirty="0" smtClean="0"/>
              <a:t>Outline</a:t>
            </a:r>
            <a:endParaRPr lang="en-US" dirty="0"/>
          </a:p>
        </p:txBody>
      </p:sp>
      <p:sp>
        <p:nvSpPr>
          <p:cNvPr id="2" name="Slide Number Placeholder 1"/>
          <p:cNvSpPr>
            <a:spLocks noGrp="1"/>
          </p:cNvSpPr>
          <p:nvPr>
            <p:ph type="sldNum" sz="quarter" idx="10"/>
          </p:nvPr>
        </p:nvSpPr>
        <p:spPr/>
        <p:txBody>
          <a:bodyPr/>
          <a:lstStyle/>
          <a:p>
            <a:fld id="{0AB6AC52-F552-42DD-ADE9-9A83081CC6A9}" type="slidenum">
              <a:rPr lang="en-US" smtClean="0"/>
              <a:t>2</a:t>
            </a:fld>
            <a:endParaRPr lang="en-US"/>
          </a:p>
        </p:txBody>
      </p:sp>
    </p:spTree>
    <p:extLst>
      <p:ext uri="{BB962C8B-B14F-4D97-AF65-F5344CB8AC3E}">
        <p14:creationId xmlns:p14="http://schemas.microsoft.com/office/powerpoint/2010/main" val="765608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18"/>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20</a:t>
            </a:fld>
            <a:endParaRPr lang="en-US" dirty="0"/>
          </a:p>
        </p:txBody>
      </p:sp>
      <p:sp>
        <p:nvSpPr>
          <p:cNvPr id="56"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tabLst>
                <a:tab pos="6457950" algn="l"/>
              </a:tabLst>
            </a:pPr>
            <a:r>
              <a:rPr lang="en-US" altLang="zh-CN" sz="2400" b="1" dirty="0">
                <a:latin typeface="Arial" panose="020B0604020202020204" pitchFamily="34" charset="0"/>
                <a:cs typeface="Arial" panose="020B0604020202020204" pitchFamily="34" charset="0"/>
              </a:rPr>
              <a:t>Optimization of Interconnection Complexity </a:t>
            </a:r>
            <a:r>
              <a:rPr lang="en-US" altLang="zh-CN" sz="2400" b="1" dirty="0" smtClean="0">
                <a:latin typeface="Arial" panose="020B0604020202020204" pitchFamily="34" charset="0"/>
                <a:cs typeface="Arial" panose="020B0604020202020204" pitchFamily="34" charset="0"/>
              </a:rPr>
              <a:t>(4)</a:t>
            </a:r>
            <a:endParaRPr lang="en-US" altLang="zh-CN" sz="2400" b="1" dirty="0">
              <a:solidFill>
                <a:srgbClr val="99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81000" y="1130381"/>
                <a:ext cx="8305800" cy="2846933"/>
              </a:xfrm>
              <a:prstGeom prst="rect">
                <a:avLst/>
              </a:prstGeom>
            </p:spPr>
            <p:txBody>
              <a:bodyPr wrap="square">
                <a:spAutoFit/>
              </a:bodyPr>
              <a:lstStyle/>
              <a:p>
                <a:pPr marL="285750" indent="-285750" algn="just">
                  <a:buFont typeface="Wingdings" panose="05000000000000000000" pitchFamily="2" charset="2"/>
                  <a:buChar char="§"/>
                </a:pPr>
                <a:r>
                  <a:rPr lang="en-US" sz="2000" dirty="0" smtClean="0">
                    <a:solidFill>
                      <a:srgbClr val="EEECE1">
                        <a:lumMod val="10000"/>
                      </a:srgbClr>
                    </a:solidFill>
                    <a:latin typeface="Arial" panose="020B0604020202020204" pitchFamily="34" charset="0"/>
                    <a:cs typeface="Arial" panose="020B0604020202020204" pitchFamily="34" charset="0"/>
                  </a:rPr>
                  <a:t>Heuristic Routing Algorithm:</a:t>
                </a:r>
              </a:p>
              <a:p>
                <a:pPr algn="just">
                  <a:spcBef>
                    <a:spcPts val="600"/>
                  </a:spcBef>
                </a:pPr>
                <a:r>
                  <a:rPr lang="en-US" sz="2000" dirty="0">
                    <a:solidFill>
                      <a:srgbClr val="EEECE1">
                        <a:lumMod val="10000"/>
                      </a:srgbClr>
                    </a:solidFill>
                    <a:latin typeface="Arial" panose="020B0604020202020204" pitchFamily="34" charset="0"/>
                    <a:cs typeface="Arial" panose="020B0604020202020204" pitchFamily="34" charset="0"/>
                  </a:rPr>
                  <a:t> </a:t>
                </a:r>
                <a:r>
                  <a:rPr lang="en-US" sz="2000" dirty="0" smtClean="0">
                    <a:solidFill>
                      <a:srgbClr val="EEECE1">
                        <a:lumMod val="10000"/>
                      </a:srgbClr>
                    </a:solidFill>
                    <a:latin typeface="Arial" panose="020B0604020202020204" pitchFamily="34" charset="0"/>
                    <a:cs typeface="Arial" panose="020B0604020202020204" pitchFamily="34" charset="0"/>
                  </a:rPr>
                  <a:t>   </a:t>
                </a:r>
                <a:r>
                  <a:rPr lang="en-US" sz="2000" dirty="0" smtClean="0">
                    <a:solidFill>
                      <a:schemeClr val="bg2">
                        <a:lumMod val="10000"/>
                      </a:schemeClr>
                    </a:solidFill>
                    <a:latin typeface="Arial" panose="020B0604020202020204" pitchFamily="34" charset="0"/>
                    <a:cs typeface="Arial" panose="020B0604020202020204" pitchFamily="34" charset="0"/>
                  </a:rPr>
                  <a:t>RT </a:t>
                </a:r>
                <a:r>
                  <a:rPr lang="en-US" sz="2000" dirty="0">
                    <a:solidFill>
                      <a:schemeClr val="bg2">
                        <a:lumMod val="10000"/>
                      </a:schemeClr>
                    </a:solidFill>
                    <a:latin typeface="Arial" panose="020B0604020202020204" pitchFamily="34" charset="0"/>
                    <a:cs typeface="Arial" panose="020B0604020202020204" pitchFamily="34" charset="0"/>
                  </a:rPr>
                  <a:t>procedure</a:t>
                </a:r>
                <a:endParaRPr lang="en-US" sz="2000" dirty="0" smtClean="0">
                  <a:solidFill>
                    <a:schemeClr val="bg2">
                      <a:lumMod val="10000"/>
                    </a:schemeClr>
                  </a:solidFill>
                  <a:latin typeface="Arial" panose="020B0604020202020204" pitchFamily="34" charset="0"/>
                  <a:cs typeface="Arial" panose="020B0604020202020204" pitchFamily="34" charset="0"/>
                </a:endParaRPr>
              </a:p>
              <a:p>
                <a:pPr marL="800100" lvl="1" indent="-342900" algn="just">
                  <a:spcBef>
                    <a:spcPts val="1200"/>
                  </a:spcBef>
                  <a:buFont typeface="Wingdings" panose="05000000000000000000"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Compute the configuration</a:t>
                </a:r>
              </a:p>
              <a:p>
                <a:pPr lvl="1" algn="just">
                  <a:spcBef>
                    <a:spcPts val="1200"/>
                  </a:spcBef>
                </a:pPr>
                <a:r>
                  <a:rPr lang="en-US" sz="1600" dirty="0" smtClean="0">
                    <a:solidFill>
                      <a:schemeClr val="bg2">
                        <a:lumMod val="10000"/>
                      </a:schemeClr>
                    </a:solidFill>
                    <a:latin typeface="Arial" panose="020B0604020202020204" pitchFamily="34" charset="0"/>
                    <a:cs typeface="Arial" panose="020B0604020202020204" pitchFamily="34" charset="0"/>
                  </a:rPr>
                  <a:t>bits of </a:t>
                </a:r>
                <a14:m>
                  <m:oMath xmlns:m="http://schemas.openxmlformats.org/officeDocument/2006/math">
                    <m:r>
                      <a:rPr lang="en-US" sz="1600" i="1" dirty="0" smtClean="0">
                        <a:solidFill>
                          <a:schemeClr val="bg2">
                            <a:lumMod val="10000"/>
                          </a:schemeClr>
                        </a:solidFill>
                        <a:latin typeface="Cambria Math"/>
                        <a:cs typeface="Arial" panose="020B0604020202020204" pitchFamily="34" charset="0"/>
                      </a:rPr>
                      <m:t>𝐿𝐵</m:t>
                    </m:r>
                    <m:r>
                      <a:rPr lang="en-US" sz="1600" i="1" dirty="0" smtClean="0">
                        <a:solidFill>
                          <a:schemeClr val="bg2">
                            <a:lumMod val="10000"/>
                          </a:schemeClr>
                        </a:solidFill>
                        <a:latin typeface="Cambria Math"/>
                        <a:cs typeface="Arial" panose="020B0604020202020204" pitchFamily="34" charset="0"/>
                      </a:rPr>
                      <m:t> </m:t>
                    </m:r>
                  </m:oMath>
                </a14:m>
                <a:r>
                  <a:rPr lang="en-US" sz="1600" dirty="0" smtClean="0">
                    <a:solidFill>
                      <a:schemeClr val="bg2">
                        <a:lumMod val="10000"/>
                      </a:schemeClr>
                    </a:solidFill>
                    <a:latin typeface="Arial" panose="020B0604020202020204" pitchFamily="34" charset="0"/>
                    <a:cs typeface="Arial" panose="020B0604020202020204" pitchFamily="34" charset="0"/>
                  </a:rPr>
                  <a:t>and </a:t>
                </a:r>
                <a14:m>
                  <m:oMath xmlns:m="http://schemas.openxmlformats.org/officeDocument/2006/math">
                    <m:r>
                      <a:rPr lang="en-US" sz="1600" i="1" dirty="0" smtClean="0">
                        <a:solidFill>
                          <a:schemeClr val="bg2">
                            <a:lumMod val="10000"/>
                          </a:schemeClr>
                        </a:solidFill>
                        <a:latin typeface="Cambria Math"/>
                        <a:cs typeface="Arial" panose="020B0604020202020204" pitchFamily="34" charset="0"/>
                      </a:rPr>
                      <m:t>𝑅𝐵</m:t>
                    </m:r>
                    <m:r>
                      <a:rPr lang="en-US" sz="1600" i="1" dirty="0" smtClean="0">
                        <a:solidFill>
                          <a:schemeClr val="bg2">
                            <a:lumMod val="10000"/>
                          </a:schemeClr>
                        </a:solidFill>
                        <a:latin typeface="Cambria Math"/>
                        <a:cs typeface="Arial" panose="020B0604020202020204" pitchFamily="34" charset="0"/>
                      </a:rPr>
                      <m:t> </m:t>
                    </m:r>
                  </m:oMath>
                </a14:m>
                <a:r>
                  <a:rPr lang="en-US" sz="1600" dirty="0" smtClean="0">
                    <a:solidFill>
                      <a:schemeClr val="bg2">
                        <a:lumMod val="10000"/>
                      </a:schemeClr>
                    </a:solidFill>
                    <a:latin typeface="Arial" panose="020B0604020202020204" pitchFamily="34" charset="0"/>
                    <a:cs typeface="Arial" panose="020B0604020202020204" pitchFamily="34" charset="0"/>
                  </a:rPr>
                  <a:t>in </a:t>
                </a:r>
                <a14:m>
                  <m:oMath xmlns:m="http://schemas.openxmlformats.org/officeDocument/2006/math">
                    <m:func>
                      <m:funcPr>
                        <m:ctrlPr>
                          <a:rPr lang="en-US" sz="1600" i="1" dirty="0" smtClean="0">
                            <a:solidFill>
                              <a:schemeClr val="bg2">
                                <a:lumMod val="10000"/>
                              </a:schemeClr>
                            </a:solidFill>
                            <a:latin typeface="Cambria Math" charset="0"/>
                            <a:cs typeface="Arial" panose="020B0604020202020204" pitchFamily="34" charset="0"/>
                          </a:rPr>
                        </m:ctrlPr>
                      </m:funcPr>
                      <m:fName>
                        <m:r>
                          <m:rPr>
                            <m:sty m:val="p"/>
                          </m:rPr>
                          <a:rPr lang="en-US" sz="1600" i="0" dirty="0" smtClean="0">
                            <a:solidFill>
                              <a:schemeClr val="bg2">
                                <a:lumMod val="10000"/>
                              </a:schemeClr>
                            </a:solidFill>
                            <a:latin typeface="Cambria Math"/>
                            <a:cs typeface="Arial" panose="020B0604020202020204" pitchFamily="34" charset="0"/>
                          </a:rPr>
                          <m:t>log</m:t>
                        </m:r>
                      </m:fName>
                      <m:e>
                        <m:r>
                          <a:rPr lang="en-US" sz="1600" b="0" i="1" dirty="0" smtClean="0">
                            <a:solidFill>
                              <a:schemeClr val="bg2">
                                <a:lumMod val="10000"/>
                              </a:schemeClr>
                            </a:solidFill>
                            <a:latin typeface="Cambria Math"/>
                            <a:cs typeface="Arial" panose="020B0604020202020204" pitchFamily="34" charset="0"/>
                          </a:rPr>
                          <m:t>𝑝</m:t>
                        </m:r>
                      </m:e>
                    </m:func>
                  </m:oMath>
                </a14:m>
                <a:r>
                  <a:rPr lang="en-US" sz="1600" dirty="0" smtClean="0">
                    <a:solidFill>
                      <a:schemeClr val="bg2">
                        <a:lumMod val="10000"/>
                      </a:schemeClr>
                    </a:solidFill>
                    <a:latin typeface="Arial" panose="020B0604020202020204" pitchFamily="34" charset="0"/>
                    <a:cs typeface="Arial" panose="020B0604020202020204" pitchFamily="34" charset="0"/>
                  </a:rPr>
                  <a:t> steps</a:t>
                </a:r>
              </a:p>
              <a:p>
                <a:pPr marL="742950" lvl="1" indent="-285750" algn="just">
                  <a:spcBef>
                    <a:spcPts val="1200"/>
                  </a:spcBef>
                  <a:buFont typeface="Wingdings" panose="05000000000000000000"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Results </a:t>
                </a:r>
                <a:r>
                  <a:rPr lang="en-US" sz="1600" dirty="0" smtClean="0">
                    <a:solidFill>
                      <a:srgbClr val="FF0000"/>
                    </a:solidFill>
                    <a:latin typeface="Arial" panose="020B0604020202020204" pitchFamily="34" charset="0"/>
                    <a:cs typeface="Arial" panose="020B0604020202020204" pitchFamily="34" charset="0"/>
                  </a:rPr>
                  <a:t>vary</a:t>
                </a:r>
                <a:r>
                  <a:rPr lang="en-US" sz="1600" dirty="0" smtClean="0">
                    <a:solidFill>
                      <a:schemeClr val="bg2">
                        <a:lumMod val="10000"/>
                      </a:schemeClr>
                    </a:solidFill>
                    <a:latin typeface="Arial" panose="020B0604020202020204" pitchFamily="34" charset="0"/>
                    <a:cs typeface="Arial" panose="020B0604020202020204" pitchFamily="34" charset="0"/>
                  </a:rPr>
                  <a:t> in different runs</a:t>
                </a:r>
              </a:p>
              <a:p>
                <a:pPr marL="742950" lvl="1" indent="-285750" algn="just">
                  <a:spcBef>
                    <a:spcPts val="1200"/>
                  </a:spcBef>
                  <a:buFont typeface="Wingdings" panose="05000000000000000000"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Iteratively called many times</a:t>
                </a:r>
              </a:p>
              <a:p>
                <a:pPr marL="800100" lvl="1" indent="-342900" algn="just">
                  <a:spcBef>
                    <a:spcPts val="1200"/>
                  </a:spcBef>
                  <a:buFont typeface="Wingdings" panose="05000000000000000000" pitchFamily="2" charset="2"/>
                  <a:buChar char="§"/>
                </a:pPr>
                <a:endParaRPr lang="en-US" sz="2000" dirty="0">
                  <a:solidFill>
                    <a:schemeClr val="bg2">
                      <a:lumMod val="10000"/>
                    </a:schemeClr>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1000" y="1130381"/>
                <a:ext cx="8305800" cy="2846933"/>
              </a:xfrm>
              <a:prstGeom prst="rect">
                <a:avLst/>
              </a:prstGeom>
              <a:blipFill rotWithShape="1">
                <a:blip r:embed="rId3"/>
                <a:stretch>
                  <a:fillRect l="-661" t="-857"/>
                </a:stretch>
              </a:blipFill>
            </p:spPr>
            <p:txBody>
              <a:bodyPr/>
              <a:lstStyle/>
              <a:p>
                <a:r>
                  <a:rPr lang="en-US">
                    <a:noFill/>
                  </a:rPr>
                  <a:t> </a:t>
                </a:r>
              </a:p>
            </p:txBody>
          </p:sp>
        </mc:Fallback>
      </mc:AlternateContent>
      <p:pic>
        <p:nvPicPr>
          <p:cNvPr id="123914"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2631" r="5483"/>
          <a:stretch/>
        </p:blipFill>
        <p:spPr bwMode="auto">
          <a:xfrm>
            <a:off x="4297043" y="1371600"/>
            <a:ext cx="469455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8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18"/>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21</a:t>
            </a:fld>
            <a:endParaRPr lang="en-US" dirty="0"/>
          </a:p>
        </p:txBody>
      </p:sp>
      <p:sp>
        <p:nvSpPr>
          <p:cNvPr id="56"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tabLst>
                <a:tab pos="6457950" algn="l"/>
              </a:tabLst>
            </a:pPr>
            <a:r>
              <a:rPr lang="en-US" altLang="zh-CN" sz="2400" b="1" dirty="0">
                <a:latin typeface="Arial" panose="020B0604020202020204" pitchFamily="34" charset="0"/>
                <a:cs typeface="Arial" panose="020B0604020202020204" pitchFamily="34" charset="0"/>
              </a:rPr>
              <a:t>Optimization of Interconnection Complexity </a:t>
            </a:r>
            <a:r>
              <a:rPr lang="en-US" altLang="zh-CN" sz="2400" b="1" dirty="0" smtClean="0">
                <a:latin typeface="Arial" panose="020B0604020202020204" pitchFamily="34" charset="0"/>
                <a:cs typeface="Arial" panose="020B0604020202020204" pitchFamily="34" charset="0"/>
              </a:rPr>
              <a:t>(5)</a:t>
            </a:r>
            <a:endParaRPr lang="en-US" altLang="zh-CN" sz="2400" b="1" dirty="0">
              <a:solidFill>
                <a:srgbClr val="990000"/>
              </a:solidFill>
              <a:latin typeface="Arial" panose="020B0604020202020204" pitchFamily="34" charset="0"/>
              <a:cs typeface="Arial" panose="020B0604020202020204" pitchFamily="34" charset="0"/>
            </a:endParaRPr>
          </a:p>
        </p:txBody>
      </p:sp>
      <p:sp>
        <p:nvSpPr>
          <p:cNvPr id="2" name="Rectangle 1"/>
          <p:cNvSpPr/>
          <p:nvPr/>
        </p:nvSpPr>
        <p:spPr>
          <a:xfrm>
            <a:off x="381000" y="1130381"/>
            <a:ext cx="8305800" cy="2416046"/>
          </a:xfrm>
          <a:prstGeom prst="rect">
            <a:avLst/>
          </a:prstGeom>
        </p:spPr>
        <p:txBody>
          <a:bodyPr wrap="square">
            <a:spAutoFit/>
          </a:bodyPr>
          <a:lstStyle/>
          <a:p>
            <a:pPr marL="285750" indent="-285750" algn="just">
              <a:buFont typeface="Wingdings" panose="05000000000000000000" pitchFamily="2" charset="2"/>
              <a:buChar char="§"/>
            </a:pPr>
            <a:r>
              <a:rPr lang="en-US" sz="2000" dirty="0" smtClean="0">
                <a:solidFill>
                  <a:srgbClr val="EEECE1">
                    <a:lumMod val="10000"/>
                  </a:srgbClr>
                </a:solidFill>
                <a:latin typeface="Arial" panose="020B0604020202020204" pitchFamily="34" charset="0"/>
                <a:cs typeface="Arial" panose="020B0604020202020204" pitchFamily="34" charset="0"/>
              </a:rPr>
              <a:t>Heuristic Routing Algorithm</a:t>
            </a:r>
          </a:p>
          <a:p>
            <a:pPr marL="800100" lvl="1" indent="-342900" algn="just">
              <a:spcBef>
                <a:spcPts val="1200"/>
              </a:spcBef>
              <a:buFont typeface="Wingdings" panose="05000000000000000000"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Call RT procedure to compute</a:t>
            </a:r>
          </a:p>
          <a:p>
            <a:pPr lvl="1" algn="just">
              <a:spcBef>
                <a:spcPts val="600"/>
              </a:spcBef>
            </a:pPr>
            <a:r>
              <a:rPr lang="en-US" sz="1600" dirty="0" smtClean="0">
                <a:solidFill>
                  <a:schemeClr val="bg2">
                    <a:lumMod val="10000"/>
                  </a:schemeClr>
                </a:solidFill>
                <a:latin typeface="Arial" panose="020B0604020202020204" pitchFamily="34" charset="0"/>
                <a:cs typeface="Arial" panose="020B0604020202020204" pitchFamily="34" charset="0"/>
              </a:rPr>
              <a:t>configuration bits</a:t>
            </a:r>
          </a:p>
          <a:p>
            <a:pPr lvl="1" algn="just">
              <a:spcBef>
                <a:spcPts val="600"/>
              </a:spcBef>
            </a:pPr>
            <a:endParaRPr lang="en-US" sz="1600" dirty="0">
              <a:solidFill>
                <a:schemeClr val="bg2">
                  <a:lumMod val="10000"/>
                </a:schemeClr>
              </a:solidFill>
              <a:latin typeface="Arial" panose="020B0604020202020204" pitchFamily="34" charset="0"/>
              <a:cs typeface="Arial" panose="020B0604020202020204" pitchFamily="34" charset="0"/>
            </a:endParaRPr>
          </a:p>
          <a:p>
            <a:pPr marL="800100" lvl="1" indent="-342900" algn="just">
              <a:spcBef>
                <a:spcPts val="600"/>
              </a:spcBef>
              <a:buFont typeface="Wingdings" panose="05000000000000000000" pitchFamily="2" charset="2"/>
              <a:buChar char="§"/>
            </a:pPr>
            <a:r>
              <a:rPr lang="en-US" sz="1600" dirty="0">
                <a:solidFill>
                  <a:schemeClr val="bg2">
                    <a:lumMod val="10000"/>
                  </a:schemeClr>
                </a:solidFill>
                <a:latin typeface="Arial" panose="020B0604020202020204" pitchFamily="34" charset="0"/>
                <a:cs typeface="Arial" panose="020B0604020202020204" pitchFamily="34" charset="0"/>
              </a:rPr>
              <a:t>Search for the solution having</a:t>
            </a:r>
          </a:p>
          <a:p>
            <a:pPr lvl="1" algn="just">
              <a:spcBef>
                <a:spcPts val="600"/>
              </a:spcBef>
            </a:pPr>
            <a:r>
              <a:rPr lang="en-US" sz="1600" dirty="0">
                <a:solidFill>
                  <a:schemeClr val="bg2">
                    <a:lumMod val="10000"/>
                  </a:schemeClr>
                </a:solidFill>
                <a:latin typeface="Arial" panose="020B0604020202020204" pitchFamily="34" charset="0"/>
                <a:cs typeface="Arial" panose="020B0604020202020204" pitchFamily="34" charset="0"/>
              </a:rPr>
              <a:t>maximum number of null switches</a:t>
            </a:r>
          </a:p>
          <a:p>
            <a:pPr lvl="1" algn="just">
              <a:spcBef>
                <a:spcPts val="600"/>
              </a:spcBef>
            </a:pPr>
            <a:endParaRPr lang="en-US" sz="1600" dirty="0" smtClean="0">
              <a:solidFill>
                <a:schemeClr val="bg2">
                  <a:lumMod val="10000"/>
                </a:schemeClr>
              </a:solidFill>
              <a:latin typeface="Arial" panose="020B0604020202020204" pitchFamily="34" charset="0"/>
              <a:cs typeface="Arial" panose="020B0604020202020204" pitchFamily="34" charset="0"/>
            </a:endParaRPr>
          </a:p>
        </p:txBody>
      </p:sp>
      <p:pic>
        <p:nvPicPr>
          <p:cNvPr id="1239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4955730" cy="343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16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18"/>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22</a:t>
            </a:fld>
            <a:endParaRPr lang="en-US" dirty="0"/>
          </a:p>
        </p:txBody>
      </p:sp>
      <p:sp>
        <p:nvSpPr>
          <p:cNvPr id="56"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tabLst>
                <a:tab pos="6457950" algn="l"/>
              </a:tabLst>
            </a:pPr>
            <a:r>
              <a:rPr lang="en-US" altLang="zh-CN" sz="2400" b="1" dirty="0" smtClean="0">
                <a:latin typeface="Arial" panose="020B0604020202020204" pitchFamily="34" charset="0"/>
                <a:cs typeface="Arial" panose="020B0604020202020204" pitchFamily="34" charset="0"/>
              </a:rPr>
              <a:t>Resource Consumption Summary</a:t>
            </a:r>
            <a:endParaRPr lang="en-US" altLang="zh-CN" sz="2400" b="1" dirty="0">
              <a:solidFill>
                <a:srgbClr val="990000"/>
              </a:solidFill>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5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52800"/>
            <a:ext cx="7086600" cy="235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Rectangle 7"/>
              <p:cNvSpPr/>
              <p:nvPr/>
            </p:nvSpPr>
            <p:spPr>
              <a:xfrm>
                <a:off x="381000" y="1130381"/>
                <a:ext cx="8305800" cy="2154436"/>
              </a:xfrm>
              <a:prstGeom prst="rect">
                <a:avLst/>
              </a:prstGeom>
            </p:spPr>
            <p:txBody>
              <a:bodyPr wrap="square">
                <a:spAutoFit/>
              </a:bodyPr>
              <a:lstStyle/>
              <a:p>
                <a:pPr marL="285750" indent="-285750" algn="just">
                  <a:buFont typeface="Wingdings" panose="05000000000000000000" pitchFamily="2" charset="2"/>
                  <a:buChar char="§"/>
                </a:pPr>
                <a:r>
                  <a:rPr lang="en-US" sz="2000" dirty="0" smtClean="0">
                    <a:solidFill>
                      <a:srgbClr val="EEECE1">
                        <a:lumMod val="10000"/>
                      </a:srgbClr>
                    </a:solidFill>
                    <a:latin typeface="Arial" panose="020B0604020202020204" pitchFamily="34" charset="0"/>
                    <a:cs typeface="Arial" panose="020B0604020202020204" pitchFamily="34" charset="0"/>
                  </a:rPr>
                  <a:t>Designs in [1] and [8]</a:t>
                </a:r>
              </a:p>
              <a:p>
                <a:pPr marL="800100" lvl="1" indent="-342900" algn="just">
                  <a:spcBef>
                    <a:spcPts val="600"/>
                  </a:spcBef>
                  <a:buFont typeface="Wingdings" panose="05000000000000000000"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Only support specific family of permutation</a:t>
                </a:r>
              </a:p>
              <a:p>
                <a:pPr marL="800100" lvl="1" indent="-342900" algn="just">
                  <a:spcBef>
                    <a:spcPts val="600"/>
                  </a:spcBef>
                  <a:buFont typeface="Wingdings" panose="05000000000000000000"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Our design consumes same amount of resource in the worst case</a:t>
                </a:r>
                <a:endParaRPr lang="en-US" sz="2000" dirty="0">
                  <a:solidFill>
                    <a:schemeClr val="bg2">
                      <a:lumMod val="10000"/>
                    </a:schemeClr>
                  </a:solidFill>
                  <a:latin typeface="Arial" panose="020B0604020202020204" pitchFamily="34" charset="0"/>
                  <a:cs typeface="Arial" panose="020B0604020202020204" pitchFamily="34" charset="0"/>
                </a:endParaRPr>
              </a:p>
              <a:p>
                <a:pPr marL="342900" indent="-342900" algn="just">
                  <a:spcBef>
                    <a:spcPts val="1200"/>
                  </a:spcBef>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Design in [9]</a:t>
                </a:r>
              </a:p>
              <a:p>
                <a:pPr marL="800100" lvl="1" indent="-342900" algn="just">
                  <a:spcBef>
                    <a:spcPts val="600"/>
                  </a:spcBef>
                  <a:buFont typeface="Wingdings" panose="05000000000000000000"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Our design uses half amount of memory</a:t>
                </a:r>
              </a:p>
              <a:p>
                <a:pPr marL="800100" lvl="1" indent="-342900" algn="just">
                  <a:spcBef>
                    <a:spcPts val="600"/>
                  </a:spcBef>
                  <a:buFont typeface="Wingdings" panose="05000000000000000000"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Both consume </a:t>
                </a:r>
                <a14:m>
                  <m:oMath xmlns:m="http://schemas.openxmlformats.org/officeDocument/2006/math">
                    <m:r>
                      <a:rPr lang="en-US" sz="1600" i="1" dirty="0" smtClean="0">
                        <a:solidFill>
                          <a:schemeClr val="bg2">
                            <a:lumMod val="10000"/>
                          </a:schemeClr>
                        </a:solidFill>
                        <a:latin typeface="Cambria Math"/>
                        <a:cs typeface="Arial" panose="020B0604020202020204" pitchFamily="34" charset="0"/>
                      </a:rPr>
                      <m:t>𝑂</m:t>
                    </m:r>
                    <m:r>
                      <a:rPr lang="en-US" sz="1600" i="1" dirty="0" smtClean="0">
                        <a:solidFill>
                          <a:schemeClr val="bg2">
                            <a:lumMod val="10000"/>
                          </a:schemeClr>
                        </a:solidFill>
                        <a:latin typeface="Cambria Math"/>
                        <a:cs typeface="Arial" panose="020B0604020202020204" pitchFamily="34" charset="0"/>
                      </a:rPr>
                      <m:t>(</m:t>
                    </m:r>
                    <m:r>
                      <a:rPr lang="en-US" sz="1600" b="0" i="1" dirty="0" smtClean="0">
                        <a:solidFill>
                          <a:schemeClr val="bg2">
                            <a:lumMod val="10000"/>
                          </a:schemeClr>
                        </a:solidFill>
                        <a:latin typeface="Cambria Math"/>
                        <a:cs typeface="Arial" panose="020B0604020202020204" pitchFamily="34" charset="0"/>
                      </a:rPr>
                      <m:t>𝑝</m:t>
                    </m:r>
                    <m:func>
                      <m:funcPr>
                        <m:ctrlPr>
                          <a:rPr lang="en-US" sz="1600" b="0" i="1" dirty="0" smtClean="0">
                            <a:solidFill>
                              <a:schemeClr val="bg2">
                                <a:lumMod val="10000"/>
                              </a:schemeClr>
                            </a:solidFill>
                            <a:latin typeface="Cambria Math" charset="0"/>
                            <a:cs typeface="Arial" panose="020B0604020202020204" pitchFamily="34" charset="0"/>
                          </a:rPr>
                        </m:ctrlPr>
                      </m:funcPr>
                      <m:fName>
                        <m:r>
                          <m:rPr>
                            <m:sty m:val="p"/>
                          </m:rPr>
                          <a:rPr lang="en-US" sz="1600" b="0" i="0" dirty="0" smtClean="0">
                            <a:solidFill>
                              <a:schemeClr val="bg2">
                                <a:lumMod val="10000"/>
                              </a:schemeClr>
                            </a:solidFill>
                            <a:latin typeface="Cambria Math"/>
                            <a:cs typeface="Arial" panose="020B0604020202020204" pitchFamily="34" charset="0"/>
                          </a:rPr>
                          <m:t>log</m:t>
                        </m:r>
                      </m:fName>
                      <m:e>
                        <m:r>
                          <a:rPr lang="en-US" sz="1600" b="0" i="1" dirty="0" smtClean="0">
                            <a:solidFill>
                              <a:schemeClr val="bg2">
                                <a:lumMod val="10000"/>
                              </a:schemeClr>
                            </a:solidFill>
                            <a:latin typeface="Cambria Math"/>
                            <a:cs typeface="Arial" panose="020B0604020202020204" pitchFamily="34" charset="0"/>
                          </a:rPr>
                          <m:t>𝑝</m:t>
                        </m:r>
                        <m:r>
                          <a:rPr lang="en-US" sz="1600" b="0" i="1" dirty="0" smtClean="0">
                            <a:solidFill>
                              <a:schemeClr val="bg2">
                                <a:lumMod val="10000"/>
                              </a:schemeClr>
                            </a:solidFill>
                            <a:latin typeface="Cambria Math"/>
                            <a:cs typeface="Arial" panose="020B0604020202020204" pitchFamily="34" charset="0"/>
                          </a:rPr>
                          <m:t>)</m:t>
                        </m:r>
                      </m:e>
                    </m:func>
                  </m:oMath>
                </a14:m>
                <a:r>
                  <a:rPr lang="en-US" sz="1600" dirty="0" smtClean="0">
                    <a:solidFill>
                      <a:schemeClr val="bg2">
                        <a:lumMod val="10000"/>
                      </a:schemeClr>
                    </a:solidFill>
                    <a:latin typeface="Arial" panose="020B0604020202020204" pitchFamily="34" charset="0"/>
                    <a:cs typeface="Arial" panose="020B0604020202020204" pitchFamily="34" charset="0"/>
                  </a:rPr>
                  <a:t> logic for mux </a:t>
                </a:r>
              </a:p>
            </p:txBody>
          </p:sp>
        </mc:Choice>
        <mc:Fallback xmlns="">
          <p:sp>
            <p:nvSpPr>
              <p:cNvPr id="8" name="Rectangle 7"/>
              <p:cNvSpPr>
                <a:spLocks noRot="1" noChangeAspect="1" noMove="1" noResize="1" noEditPoints="1" noAdjustHandles="1" noChangeArrowheads="1" noChangeShapeType="1" noTextEdit="1"/>
              </p:cNvSpPr>
              <p:nvPr/>
            </p:nvSpPr>
            <p:spPr>
              <a:xfrm>
                <a:off x="381000" y="1130381"/>
                <a:ext cx="8305800" cy="2154436"/>
              </a:xfrm>
              <a:prstGeom prst="rect">
                <a:avLst/>
              </a:prstGeom>
              <a:blipFill rotWithShape="1">
                <a:blip r:embed="rId4"/>
                <a:stretch>
                  <a:fillRect l="-661" t="-1130" b="-2542"/>
                </a:stretch>
              </a:blipFill>
            </p:spPr>
            <p:txBody>
              <a:bodyPr/>
              <a:lstStyle/>
              <a:p>
                <a:r>
                  <a:rPr lang="en-US">
                    <a:noFill/>
                  </a:rPr>
                  <a:t> </a:t>
                </a:r>
              </a:p>
            </p:txBody>
          </p:sp>
        </mc:Fallback>
      </mc:AlternateContent>
    </p:spTree>
    <p:extLst>
      <p:ext uri="{BB962C8B-B14F-4D97-AF65-F5344CB8AC3E}">
        <p14:creationId xmlns:p14="http://schemas.microsoft.com/office/powerpoint/2010/main" val="4045472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22250" y="1272927"/>
            <a:ext cx="8693150" cy="5116513"/>
          </a:xfrm>
          <a:prstGeom prst="rect">
            <a:avLst/>
          </a:prstGeom>
        </p:spPr>
        <p:txBody>
          <a:bodyPr/>
          <a:lstStyle/>
          <a:p>
            <a:r>
              <a:rPr lang="en-US" sz="2000" dirty="0">
                <a:solidFill>
                  <a:schemeClr val="bg1">
                    <a:lumMod val="75000"/>
                  </a:schemeClr>
                </a:solidFill>
                <a:latin typeface="Arial" pitchFamily="34" charset="0"/>
                <a:cs typeface="Arial" pitchFamily="34" charset="0"/>
              </a:rPr>
              <a:t>Introduction</a:t>
            </a:r>
          </a:p>
          <a:p>
            <a:r>
              <a:rPr lang="en-US" sz="2000" dirty="0">
                <a:solidFill>
                  <a:schemeClr val="bg1">
                    <a:lumMod val="75000"/>
                  </a:schemeClr>
                </a:solidFill>
                <a:latin typeface="Arial" pitchFamily="34" charset="0"/>
                <a:cs typeface="Arial" pitchFamily="34" charset="0"/>
              </a:rPr>
              <a:t>Background and Related </a:t>
            </a:r>
            <a:r>
              <a:rPr lang="en-US" sz="2000" dirty="0" smtClean="0">
                <a:solidFill>
                  <a:schemeClr val="bg1">
                    <a:lumMod val="75000"/>
                  </a:schemeClr>
                </a:solidFill>
                <a:latin typeface="Arial" pitchFamily="34" charset="0"/>
                <a:cs typeface="Arial" pitchFamily="34" charset="0"/>
              </a:rPr>
              <a:t>Work</a:t>
            </a:r>
            <a:endParaRPr lang="en-US" sz="2000" dirty="0">
              <a:solidFill>
                <a:schemeClr val="bg1">
                  <a:lumMod val="75000"/>
                </a:schemeClr>
              </a:solidFill>
              <a:latin typeface="Arial" pitchFamily="34" charset="0"/>
              <a:cs typeface="Arial" pitchFamily="34" charset="0"/>
            </a:endParaRPr>
          </a:p>
          <a:p>
            <a:pPr>
              <a:buFont typeface="Arial" panose="020B0604020202020204" pitchFamily="34" charset="0"/>
              <a:buChar char="•"/>
            </a:pPr>
            <a:r>
              <a:rPr lang="en-US" sz="2000" dirty="0">
                <a:solidFill>
                  <a:schemeClr val="bg1">
                    <a:lumMod val="75000"/>
                  </a:schemeClr>
                </a:solidFill>
                <a:latin typeface="Arial" pitchFamily="34" charset="0"/>
                <a:cs typeface="Arial" pitchFamily="34" charset="0"/>
              </a:rPr>
              <a:t>High Throughput and Energy Efficient </a:t>
            </a:r>
            <a:r>
              <a:rPr lang="en-US" sz="2000" dirty="0" smtClean="0">
                <a:solidFill>
                  <a:schemeClr val="bg1">
                    <a:lumMod val="75000"/>
                  </a:schemeClr>
                </a:solidFill>
                <a:latin typeface="Arial" pitchFamily="34" charset="0"/>
                <a:cs typeface="Arial" pitchFamily="34" charset="0"/>
              </a:rPr>
              <a:t>Design</a:t>
            </a:r>
          </a:p>
          <a:p>
            <a:r>
              <a:rPr lang="en-US" sz="2000" dirty="0" smtClean="0">
                <a:solidFill>
                  <a:schemeClr val="bg2">
                    <a:lumMod val="10000"/>
                  </a:schemeClr>
                </a:solidFill>
                <a:latin typeface="Arial" pitchFamily="34" charset="0"/>
                <a:cs typeface="Arial" pitchFamily="34" charset="0"/>
              </a:rPr>
              <a:t>Experimental Results</a:t>
            </a:r>
          </a:p>
          <a:p>
            <a:r>
              <a:rPr lang="en-US" sz="2000" dirty="0" smtClean="0">
                <a:solidFill>
                  <a:schemeClr val="bg1">
                    <a:lumMod val="75000"/>
                  </a:schemeClr>
                </a:solidFill>
                <a:latin typeface="Arial" pitchFamily="34" charset="0"/>
                <a:cs typeface="Arial" pitchFamily="34" charset="0"/>
              </a:rPr>
              <a:t>Conclusion </a:t>
            </a:r>
            <a:r>
              <a:rPr lang="en-US" sz="2000" dirty="0">
                <a:solidFill>
                  <a:schemeClr val="bg1">
                    <a:lumMod val="75000"/>
                  </a:schemeClr>
                </a:solidFill>
                <a:latin typeface="Arial" pitchFamily="34" charset="0"/>
                <a:cs typeface="Arial" pitchFamily="34" charset="0"/>
              </a:rPr>
              <a:t>and Future Work</a:t>
            </a:r>
          </a:p>
          <a:p>
            <a:pPr lvl="1"/>
            <a:endParaRPr lang="en-US" sz="2000" dirty="0">
              <a:solidFill>
                <a:schemeClr val="bg2">
                  <a:lumMod val="10000"/>
                </a:schemeClr>
              </a:solidFill>
              <a:latin typeface="Arial" pitchFamily="34" charset="0"/>
              <a:cs typeface="Arial" pitchFamily="34" charset="0"/>
            </a:endParaRPr>
          </a:p>
        </p:txBody>
      </p:sp>
      <p:sp>
        <p:nvSpPr>
          <p:cNvPr id="7" name="TextBox 1"/>
          <p:cNvSpPr txBox="1">
            <a:spLocks noChangeArrowheads="1"/>
          </p:cNvSpPr>
          <p:nvPr/>
        </p:nvSpPr>
        <p:spPr bwMode="auto">
          <a:xfrm>
            <a:off x="1019175" y="285750"/>
            <a:ext cx="7229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defTabSz="457200" fontAlgn="base">
              <a:spcBef>
                <a:spcPct val="0"/>
              </a:spcBef>
              <a:spcAft>
                <a:spcPct val="0"/>
              </a:spcAft>
              <a:defRPr sz="2800" b="1">
                <a:latin typeface="Arial" pitchFamily="34" charset="0"/>
                <a:ea typeface="ＭＳ Ｐゴシック" pitchFamily="34" charset="-128"/>
                <a:cs typeface="Arial" pitchFamily="34" charset="0"/>
              </a:defRPr>
            </a:lvl1pPr>
            <a:lvl2pPr marL="742950" indent="-285750" eaLnBrk="0" hangingPunct="0">
              <a:defRPr>
                <a:latin typeface="Calibri" pitchFamily="34" charset="0"/>
                <a:ea typeface="ＭＳ Ｐゴシック" pitchFamily="34" charset="-128"/>
              </a:defRPr>
            </a:lvl2pPr>
            <a:lvl3pPr marL="1143000" indent="-228600" eaLnBrk="0" hangingPunct="0">
              <a:defRPr>
                <a:latin typeface="Calibri" pitchFamily="34" charset="0"/>
                <a:ea typeface="ＭＳ Ｐゴシック" pitchFamily="34" charset="-128"/>
              </a:defRPr>
            </a:lvl3pPr>
            <a:lvl4pPr marL="1600200" indent="-228600" eaLnBrk="0" hangingPunct="0">
              <a:defRPr>
                <a:latin typeface="Calibri" pitchFamily="34" charset="0"/>
                <a:ea typeface="ＭＳ Ｐゴシック" pitchFamily="34" charset="-128"/>
              </a:defRPr>
            </a:lvl4pPr>
            <a:lvl5pPr marL="2057400" indent="-228600" eaLnBrk="0" hangingPunct="0">
              <a:defRPr>
                <a:latin typeface="Calibri" pitchFamily="34" charset="0"/>
                <a:ea typeface="ＭＳ Ｐゴシック" pitchFamily="34" charset="-128"/>
              </a:defRPr>
            </a:lvl5pPr>
            <a:lvl6pPr marL="2514600" indent="-228600" defTabSz="457200" eaLnBrk="0" fontAlgn="base" hangingPunct="0">
              <a:spcBef>
                <a:spcPct val="0"/>
              </a:spcBef>
              <a:spcAft>
                <a:spcPct val="0"/>
              </a:spcAft>
              <a:defRPr>
                <a:latin typeface="Calibri" pitchFamily="34" charset="0"/>
                <a:ea typeface="ＭＳ Ｐゴシック" pitchFamily="34" charset="-128"/>
              </a:defRPr>
            </a:lvl6pPr>
            <a:lvl7pPr marL="2971800" indent="-228600" defTabSz="457200" eaLnBrk="0" fontAlgn="base" hangingPunct="0">
              <a:spcBef>
                <a:spcPct val="0"/>
              </a:spcBef>
              <a:spcAft>
                <a:spcPct val="0"/>
              </a:spcAft>
              <a:defRPr>
                <a:latin typeface="Calibri" pitchFamily="34" charset="0"/>
                <a:ea typeface="ＭＳ Ｐゴシック" pitchFamily="34" charset="-128"/>
              </a:defRPr>
            </a:lvl7pPr>
            <a:lvl8pPr marL="3429000" indent="-228600" defTabSz="457200" eaLnBrk="0" fontAlgn="base" hangingPunct="0">
              <a:spcBef>
                <a:spcPct val="0"/>
              </a:spcBef>
              <a:spcAft>
                <a:spcPct val="0"/>
              </a:spcAft>
              <a:defRPr>
                <a:latin typeface="Calibri" pitchFamily="34" charset="0"/>
                <a:ea typeface="ＭＳ Ｐゴシック" pitchFamily="34" charset="-128"/>
              </a:defRPr>
            </a:lvl8pPr>
            <a:lvl9pPr marL="3886200" indent="-228600" defTabSz="457200" eaLnBrk="0" fontAlgn="base" hangingPunct="0">
              <a:spcBef>
                <a:spcPct val="0"/>
              </a:spcBef>
              <a:spcAft>
                <a:spcPct val="0"/>
              </a:spcAft>
              <a:defRPr>
                <a:latin typeface="Calibri" pitchFamily="34" charset="0"/>
                <a:ea typeface="ＭＳ Ｐゴシック" pitchFamily="34" charset="-128"/>
              </a:defRPr>
            </a:lvl9pPr>
          </a:lstStyle>
          <a:p>
            <a:r>
              <a:rPr lang="en-US" sz="2400" dirty="0" smtClean="0"/>
              <a:t>Outline</a:t>
            </a:r>
            <a:endParaRPr lang="en-US" dirty="0"/>
          </a:p>
        </p:txBody>
      </p:sp>
      <p:sp>
        <p:nvSpPr>
          <p:cNvPr id="2" name="Slide Number Placeholder 1"/>
          <p:cNvSpPr>
            <a:spLocks noGrp="1"/>
          </p:cNvSpPr>
          <p:nvPr>
            <p:ph type="sldNum" sz="quarter" idx="10"/>
          </p:nvPr>
        </p:nvSpPr>
        <p:spPr/>
        <p:txBody>
          <a:bodyPr/>
          <a:lstStyle/>
          <a:p>
            <a:fld id="{0AB6AC52-F552-42DD-ADE9-9A83081CC6A9}" type="slidenum">
              <a:rPr lang="en-US" smtClean="0"/>
              <a:t>23</a:t>
            </a:fld>
            <a:endParaRPr lang="en-US"/>
          </a:p>
        </p:txBody>
      </p:sp>
    </p:spTree>
    <p:extLst>
      <p:ext uri="{BB962C8B-B14F-4D97-AF65-F5344CB8AC3E}">
        <p14:creationId xmlns:p14="http://schemas.microsoft.com/office/powerpoint/2010/main" val="3095717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4"/>
          <p:cNvSpPr txBox="1">
            <a:spLocks/>
          </p:cNvSpPr>
          <p:nvPr/>
        </p:nvSpPr>
        <p:spPr>
          <a:xfrm>
            <a:off x="222250" y="1055687"/>
            <a:ext cx="8921750" cy="511651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2000" dirty="0" smtClean="0">
                <a:solidFill>
                  <a:srgbClr val="000000"/>
                </a:solidFill>
                <a:latin typeface="Arial" pitchFamily="34" charset="0"/>
                <a:cs typeface="Arial" pitchFamily="34" charset="0"/>
                <a:sym typeface="Wingdings" pitchFamily="2" charset="2"/>
              </a:rPr>
              <a:t>Throughput</a:t>
            </a:r>
            <a:endParaRPr lang="en-US" sz="2000" dirty="0">
              <a:solidFill>
                <a:srgbClr val="000000"/>
              </a:solidFill>
              <a:latin typeface="Arial" pitchFamily="34" charset="0"/>
              <a:cs typeface="Arial" pitchFamily="34" charset="0"/>
              <a:sym typeface="Wingdings" pitchFamily="2" charset="2"/>
            </a:endParaRPr>
          </a:p>
          <a:p>
            <a:pPr lvl="1">
              <a:spcBef>
                <a:spcPts val="600"/>
              </a:spcBef>
              <a:buFont typeface="Wingdings" panose="05000000000000000000" pitchFamily="2" charset="2"/>
              <a:buChar char="§"/>
            </a:pPr>
            <a:r>
              <a:rPr lang="en-US" sz="2000" dirty="0">
                <a:solidFill>
                  <a:srgbClr val="000000"/>
                </a:solidFill>
                <a:latin typeface="Arial" pitchFamily="34" charset="0"/>
                <a:cs typeface="Arial" pitchFamily="34" charset="0"/>
                <a:sym typeface="Wingdings" pitchFamily="2" charset="2"/>
              </a:rPr>
              <a:t>Defined as the number of bits </a:t>
            </a:r>
            <a:r>
              <a:rPr lang="en-US" sz="2000" dirty="0" smtClean="0">
                <a:solidFill>
                  <a:srgbClr val="000000"/>
                </a:solidFill>
                <a:latin typeface="Arial" pitchFamily="34" charset="0"/>
                <a:cs typeface="Arial" pitchFamily="34" charset="0"/>
                <a:sym typeface="Wingdings" pitchFamily="2" charset="2"/>
              </a:rPr>
              <a:t>permuted per </a:t>
            </a:r>
            <a:r>
              <a:rPr lang="en-US" sz="2000" dirty="0">
                <a:solidFill>
                  <a:srgbClr val="000000"/>
                </a:solidFill>
                <a:latin typeface="Arial" pitchFamily="34" charset="0"/>
                <a:cs typeface="Arial" pitchFamily="34" charset="0"/>
                <a:sym typeface="Wingdings" pitchFamily="2" charset="2"/>
              </a:rPr>
              <a:t>second (</a:t>
            </a:r>
            <a:r>
              <a:rPr lang="en-US" sz="2000" dirty="0" err="1">
                <a:solidFill>
                  <a:srgbClr val="000000"/>
                </a:solidFill>
                <a:latin typeface="Arial" pitchFamily="34" charset="0"/>
                <a:cs typeface="Arial" pitchFamily="34" charset="0"/>
                <a:sym typeface="Wingdings" pitchFamily="2" charset="2"/>
              </a:rPr>
              <a:t>Gbits</a:t>
            </a:r>
            <a:r>
              <a:rPr lang="en-US" sz="2000" dirty="0">
                <a:solidFill>
                  <a:srgbClr val="000000"/>
                </a:solidFill>
                <a:latin typeface="Arial" pitchFamily="34" charset="0"/>
                <a:cs typeface="Arial" pitchFamily="34" charset="0"/>
                <a:sym typeface="Wingdings" pitchFamily="2" charset="2"/>
              </a:rPr>
              <a:t>/s</a:t>
            </a:r>
            <a:r>
              <a:rPr lang="en-US" sz="2000" dirty="0" smtClean="0">
                <a:solidFill>
                  <a:srgbClr val="000000"/>
                </a:solidFill>
                <a:latin typeface="Arial" pitchFamily="34" charset="0"/>
                <a:cs typeface="Arial" pitchFamily="34" charset="0"/>
                <a:sym typeface="Wingdings" pitchFamily="2" charset="2"/>
              </a:rPr>
              <a:t>)</a:t>
            </a:r>
            <a:endParaRPr lang="en-US" sz="2000" dirty="0">
              <a:solidFill>
                <a:srgbClr val="000000"/>
              </a:solidFill>
              <a:latin typeface="Arial" pitchFamily="34" charset="0"/>
              <a:cs typeface="Arial" pitchFamily="34" charset="0"/>
              <a:sym typeface="Wingdings" pitchFamily="2" charset="2"/>
            </a:endParaRPr>
          </a:p>
          <a:p>
            <a:pPr lvl="1">
              <a:spcBef>
                <a:spcPts val="600"/>
              </a:spcBef>
              <a:buFont typeface="Wingdings" panose="05000000000000000000" pitchFamily="2" charset="2"/>
              <a:buChar char="§"/>
            </a:pPr>
            <a:r>
              <a:rPr lang="en-US" sz="2000" dirty="0">
                <a:solidFill>
                  <a:srgbClr val="000000"/>
                </a:solidFill>
                <a:latin typeface="Arial" pitchFamily="34" charset="0"/>
                <a:cs typeface="Arial" pitchFamily="34" charset="0"/>
                <a:sym typeface="Wingdings" pitchFamily="2" charset="2"/>
              </a:rPr>
              <a:t>Product of number of </a:t>
            </a:r>
            <a:r>
              <a:rPr lang="en-US" sz="2000" dirty="0" smtClean="0">
                <a:solidFill>
                  <a:srgbClr val="000000"/>
                </a:solidFill>
                <a:latin typeface="Arial" pitchFamily="34" charset="0"/>
                <a:cs typeface="Arial" pitchFamily="34" charset="0"/>
                <a:sym typeface="Wingdings" pitchFamily="2" charset="2"/>
              </a:rPr>
              <a:t>data elements permuted per </a:t>
            </a:r>
            <a:r>
              <a:rPr lang="en-US" sz="2000" dirty="0">
                <a:solidFill>
                  <a:srgbClr val="000000"/>
                </a:solidFill>
                <a:latin typeface="Arial" pitchFamily="34" charset="0"/>
                <a:cs typeface="Arial" pitchFamily="34" charset="0"/>
                <a:sym typeface="Wingdings" pitchFamily="2" charset="2"/>
              </a:rPr>
              <a:t>second and data width per </a:t>
            </a:r>
            <a:r>
              <a:rPr lang="en-US" sz="2000" dirty="0" smtClean="0">
                <a:solidFill>
                  <a:srgbClr val="000000"/>
                </a:solidFill>
                <a:latin typeface="Arial" pitchFamily="34" charset="0"/>
                <a:cs typeface="Arial" pitchFamily="34" charset="0"/>
                <a:sym typeface="Wingdings" pitchFamily="2" charset="2"/>
              </a:rPr>
              <a:t>element</a:t>
            </a:r>
            <a:endParaRPr lang="en-US" sz="1600" dirty="0">
              <a:solidFill>
                <a:srgbClr val="000000"/>
              </a:solidFill>
              <a:latin typeface="Arial" pitchFamily="34" charset="0"/>
              <a:cs typeface="Arial" pitchFamily="34" charset="0"/>
              <a:sym typeface="Wingdings" pitchFamily="2" charset="2"/>
            </a:endParaRPr>
          </a:p>
          <a:p>
            <a:pPr>
              <a:spcBef>
                <a:spcPts val="1200"/>
              </a:spcBef>
              <a:buFont typeface="Wingdings" panose="05000000000000000000" pitchFamily="2" charset="2"/>
              <a:buChar char="§"/>
            </a:pPr>
            <a:r>
              <a:rPr lang="en-US" sz="2000" dirty="0">
                <a:solidFill>
                  <a:srgbClr val="000000"/>
                </a:solidFill>
                <a:latin typeface="Arial" pitchFamily="34" charset="0"/>
                <a:cs typeface="Arial" pitchFamily="34" charset="0"/>
                <a:sym typeface="Wingdings" pitchFamily="2" charset="2"/>
              </a:rPr>
              <a:t>Energy efficiency</a:t>
            </a:r>
          </a:p>
          <a:p>
            <a:pPr lvl="1">
              <a:spcBef>
                <a:spcPts val="600"/>
              </a:spcBef>
              <a:buFont typeface="Wingdings" panose="05000000000000000000" pitchFamily="2" charset="2"/>
              <a:buChar char="§"/>
            </a:pPr>
            <a:r>
              <a:rPr lang="en-US" sz="2000" dirty="0">
                <a:solidFill>
                  <a:srgbClr val="000000"/>
                </a:solidFill>
                <a:latin typeface="Arial" pitchFamily="34" charset="0"/>
                <a:cs typeface="Arial" pitchFamily="34" charset="0"/>
                <a:sym typeface="Wingdings" pitchFamily="2" charset="2"/>
              </a:rPr>
              <a:t>Defined as the number of bits </a:t>
            </a:r>
            <a:r>
              <a:rPr lang="en-US" sz="2000" dirty="0" smtClean="0">
                <a:solidFill>
                  <a:srgbClr val="000000"/>
                </a:solidFill>
                <a:latin typeface="Arial" pitchFamily="34" charset="0"/>
                <a:cs typeface="Arial" pitchFamily="34" charset="0"/>
                <a:sym typeface="Wingdings" pitchFamily="2" charset="2"/>
              </a:rPr>
              <a:t>permuted per </a:t>
            </a:r>
            <a:r>
              <a:rPr lang="en-US" sz="2000" dirty="0">
                <a:solidFill>
                  <a:srgbClr val="000000"/>
                </a:solidFill>
                <a:latin typeface="Arial" pitchFamily="34" charset="0"/>
                <a:cs typeface="Arial" pitchFamily="34" charset="0"/>
                <a:sym typeface="Wingdings" pitchFamily="2" charset="2"/>
              </a:rPr>
              <a:t>unit energy consumption (</a:t>
            </a:r>
            <a:r>
              <a:rPr lang="en-US" sz="2000" dirty="0" err="1">
                <a:solidFill>
                  <a:srgbClr val="000000"/>
                </a:solidFill>
                <a:latin typeface="Arial" pitchFamily="34" charset="0"/>
                <a:cs typeface="Arial" pitchFamily="34" charset="0"/>
                <a:sym typeface="Wingdings" pitchFamily="2" charset="2"/>
              </a:rPr>
              <a:t>Gbits</a:t>
            </a:r>
            <a:r>
              <a:rPr lang="en-US" sz="2000" dirty="0">
                <a:solidFill>
                  <a:srgbClr val="000000"/>
                </a:solidFill>
                <a:latin typeface="Arial" pitchFamily="34" charset="0"/>
                <a:cs typeface="Arial" pitchFamily="34" charset="0"/>
                <a:sym typeface="Wingdings" pitchFamily="2" charset="2"/>
              </a:rPr>
              <a:t>/Joule)</a:t>
            </a:r>
          </a:p>
          <a:p>
            <a:pPr lvl="1">
              <a:spcBef>
                <a:spcPts val="600"/>
              </a:spcBef>
              <a:buFont typeface="Wingdings" panose="05000000000000000000" pitchFamily="2" charset="2"/>
              <a:buChar char="§"/>
            </a:pPr>
            <a:r>
              <a:rPr lang="en-US" sz="2000" dirty="0">
                <a:solidFill>
                  <a:srgbClr val="000000"/>
                </a:solidFill>
                <a:latin typeface="Arial" pitchFamily="34" charset="0"/>
                <a:cs typeface="Arial" pitchFamily="34" charset="0"/>
                <a:sym typeface="Wingdings" pitchFamily="2" charset="2"/>
              </a:rPr>
              <a:t>Calculated as the throughput divided by the average power </a:t>
            </a:r>
            <a:r>
              <a:rPr lang="en-US" sz="2000" dirty="0" smtClean="0">
                <a:solidFill>
                  <a:srgbClr val="000000"/>
                </a:solidFill>
                <a:latin typeface="Arial" pitchFamily="34" charset="0"/>
                <a:cs typeface="Arial" pitchFamily="34" charset="0"/>
                <a:sym typeface="Wingdings" pitchFamily="2" charset="2"/>
              </a:rPr>
              <a:t>consumption</a:t>
            </a:r>
            <a:endParaRPr lang="en-US" sz="2000" dirty="0" smtClean="0">
              <a:solidFill>
                <a:srgbClr val="000000"/>
              </a:solidFill>
              <a:latin typeface="Arial" pitchFamily="34" charset="0"/>
              <a:cs typeface="Arial" pitchFamily="34" charset="0"/>
            </a:endParaRPr>
          </a:p>
        </p:txBody>
      </p:sp>
      <p:sp>
        <p:nvSpPr>
          <p:cNvPr id="2" name="灯片编号占位符 1"/>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24</a:t>
            </a:fld>
            <a:endParaRPr lang="en-US"/>
          </a:p>
        </p:txBody>
      </p:sp>
      <p:sp>
        <p:nvSpPr>
          <p:cNvPr id="10"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US" sz="2400" b="1" dirty="0">
                <a:latin typeface="Arial" pitchFamily="34" charset="0"/>
                <a:cs typeface="Arial" pitchFamily="34" charset="0"/>
                <a:sym typeface="Wingdings" pitchFamily="2" charset="2"/>
              </a:rPr>
              <a:t>Performance </a:t>
            </a:r>
            <a:r>
              <a:rPr lang="en-US" sz="2400" b="1" dirty="0" smtClean="0">
                <a:latin typeface="Arial" pitchFamily="34" charset="0"/>
                <a:cs typeface="Arial" pitchFamily="34" charset="0"/>
                <a:sym typeface="Wingdings" pitchFamily="2" charset="2"/>
              </a:rPr>
              <a:t>metrics</a:t>
            </a:r>
            <a:endParaRPr lang="en-US" sz="2400" b="1" dirty="0">
              <a:latin typeface="Arial" pitchFamily="34" charset="0"/>
              <a:cs typeface="Arial" pitchFamily="34" charset="0"/>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7160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28600" y="1059080"/>
            <a:ext cx="8610600" cy="4722576"/>
          </a:xfrm>
          <a:prstGeom prst="rect">
            <a:avLst/>
          </a:prstGeom>
        </p:spPr>
        <p:txBody>
          <a:bodyPr/>
          <a:lstStyle/>
          <a:p>
            <a:pPr>
              <a:buFont typeface="Wingdings" panose="05000000000000000000" pitchFamily="2" charset="2"/>
              <a:buChar char="§"/>
            </a:pPr>
            <a:r>
              <a:rPr lang="en-US" sz="2000" dirty="0">
                <a:solidFill>
                  <a:schemeClr val="bg2">
                    <a:lumMod val="10000"/>
                  </a:schemeClr>
                </a:solidFill>
                <a:latin typeface="Arial" pitchFamily="34" charset="0"/>
                <a:cs typeface="Arial" pitchFamily="34" charset="0"/>
                <a:sym typeface="Wingdings" pitchFamily="2" charset="2"/>
              </a:rPr>
              <a:t>Platform and tools</a:t>
            </a:r>
          </a:p>
          <a:p>
            <a:pPr lvl="1">
              <a:spcBef>
                <a:spcPts val="600"/>
              </a:spcBef>
              <a:buFont typeface="Wingdings" panose="05000000000000000000" pitchFamily="2" charset="2"/>
              <a:buChar char="§"/>
            </a:pPr>
            <a:r>
              <a:rPr lang="en-US" sz="1600" dirty="0">
                <a:solidFill>
                  <a:schemeClr val="bg2">
                    <a:lumMod val="10000"/>
                  </a:schemeClr>
                </a:solidFill>
                <a:latin typeface="Arial" pitchFamily="34" charset="0"/>
                <a:cs typeface="Arial" pitchFamily="34" charset="0"/>
                <a:sym typeface="Wingdings" pitchFamily="2" charset="2"/>
              </a:rPr>
              <a:t>Xilinx Virtex-7 XC7VX980T , speed grade -2L </a:t>
            </a:r>
          </a:p>
          <a:p>
            <a:pPr lvl="1">
              <a:spcBef>
                <a:spcPts val="600"/>
              </a:spcBef>
              <a:buFont typeface="Wingdings" panose="05000000000000000000" pitchFamily="2" charset="2"/>
              <a:buChar char="§"/>
            </a:pPr>
            <a:r>
              <a:rPr lang="en-US" sz="1600" dirty="0">
                <a:solidFill>
                  <a:schemeClr val="bg2">
                    <a:lumMod val="10000"/>
                  </a:schemeClr>
                </a:solidFill>
                <a:latin typeface="Arial" pitchFamily="34" charset="0"/>
                <a:cs typeface="Arial" pitchFamily="34" charset="0"/>
                <a:sym typeface="Wingdings" pitchFamily="2" charset="2"/>
              </a:rPr>
              <a:t>Xilinx </a:t>
            </a:r>
            <a:r>
              <a:rPr lang="en-US" sz="1600" dirty="0" smtClean="0">
                <a:solidFill>
                  <a:schemeClr val="bg2">
                    <a:lumMod val="10000"/>
                  </a:schemeClr>
                </a:solidFill>
                <a:latin typeface="Arial" pitchFamily="34" charset="0"/>
                <a:cs typeface="Arial" pitchFamily="34" charset="0"/>
                <a:sym typeface="Wingdings" pitchFamily="2" charset="2"/>
              </a:rPr>
              <a:t>Vivado 2015.2 and Vivado Power Analyzer</a:t>
            </a:r>
            <a:endParaRPr lang="en-US" sz="1600" dirty="0">
              <a:solidFill>
                <a:schemeClr val="bg2">
                  <a:lumMod val="10000"/>
                </a:schemeClr>
              </a:solidFill>
              <a:latin typeface="Arial" pitchFamily="34" charset="0"/>
              <a:cs typeface="Arial" pitchFamily="34" charset="0"/>
              <a:sym typeface="Wingdings" pitchFamily="2" charset="2"/>
            </a:endParaRPr>
          </a:p>
          <a:p>
            <a:pPr>
              <a:spcBef>
                <a:spcPts val="1200"/>
              </a:spcBef>
              <a:buFont typeface="Wingdings" panose="05000000000000000000" pitchFamily="2" charset="2"/>
              <a:buChar char="§"/>
            </a:pPr>
            <a:r>
              <a:rPr lang="en-US" sz="2000" dirty="0" smtClean="0">
                <a:solidFill>
                  <a:schemeClr val="bg2">
                    <a:lumMod val="10000"/>
                  </a:schemeClr>
                </a:solidFill>
                <a:latin typeface="Arial" pitchFamily="34" charset="0"/>
                <a:cs typeface="Arial" pitchFamily="34" charset="0"/>
                <a:sym typeface="Wingdings" pitchFamily="2" charset="2"/>
              </a:rPr>
              <a:t>Input </a:t>
            </a:r>
            <a:r>
              <a:rPr lang="en-US" sz="2000" dirty="0">
                <a:solidFill>
                  <a:schemeClr val="bg2">
                    <a:lumMod val="10000"/>
                  </a:schemeClr>
                </a:solidFill>
                <a:latin typeface="Arial" pitchFamily="34" charset="0"/>
                <a:cs typeface="Arial" pitchFamily="34" charset="0"/>
                <a:sym typeface="Wingdings" pitchFamily="2" charset="2"/>
              </a:rPr>
              <a:t>vectors for </a:t>
            </a:r>
            <a:r>
              <a:rPr lang="en-US" sz="2000" dirty="0" smtClean="0">
                <a:solidFill>
                  <a:schemeClr val="bg2">
                    <a:lumMod val="10000"/>
                  </a:schemeClr>
                </a:solidFill>
                <a:latin typeface="Arial" pitchFamily="34" charset="0"/>
                <a:cs typeface="Arial" pitchFamily="34" charset="0"/>
                <a:sym typeface="Wingdings" pitchFamily="2" charset="2"/>
              </a:rPr>
              <a:t>simulation randomly generated</a:t>
            </a:r>
            <a:endParaRPr lang="en-US" sz="2000" dirty="0">
              <a:solidFill>
                <a:schemeClr val="bg2">
                  <a:lumMod val="10000"/>
                </a:schemeClr>
              </a:solidFill>
              <a:latin typeface="Arial" pitchFamily="34" charset="0"/>
              <a:cs typeface="Arial" pitchFamily="34" charset="0"/>
              <a:sym typeface="Wingdings" pitchFamily="2" charset="2"/>
            </a:endParaRPr>
          </a:p>
          <a:p>
            <a:pPr>
              <a:spcBef>
                <a:spcPts val="1200"/>
              </a:spcBef>
              <a:buFont typeface="Wingdings" panose="05000000000000000000" pitchFamily="2" charset="2"/>
              <a:buChar char="§"/>
            </a:pPr>
            <a:r>
              <a:rPr lang="en-US" sz="2000" dirty="0" smtClean="0">
                <a:solidFill>
                  <a:schemeClr val="bg2">
                    <a:lumMod val="10000"/>
                  </a:schemeClr>
                </a:solidFill>
                <a:latin typeface="Arial" pitchFamily="34" charset="0"/>
                <a:cs typeface="Arial" pitchFamily="34" charset="0"/>
                <a:sym typeface="Wingdings" pitchFamily="2" charset="2"/>
              </a:rPr>
              <a:t>Performance metrics</a:t>
            </a:r>
          </a:p>
          <a:p>
            <a:pPr lvl="1">
              <a:spcBef>
                <a:spcPts val="600"/>
              </a:spcBef>
              <a:buFont typeface="Wingdings" panose="05000000000000000000" pitchFamily="2" charset="2"/>
              <a:buChar char="§"/>
            </a:pPr>
            <a:r>
              <a:rPr lang="en-US" sz="1600" b="1" dirty="0" smtClean="0">
                <a:solidFill>
                  <a:schemeClr val="bg2">
                    <a:lumMod val="10000"/>
                  </a:schemeClr>
                </a:solidFill>
                <a:latin typeface="Arial" pitchFamily="34" charset="0"/>
                <a:cs typeface="Arial" pitchFamily="34" charset="0"/>
                <a:sym typeface="Wingdings" pitchFamily="2" charset="2"/>
              </a:rPr>
              <a:t>Resource consumption</a:t>
            </a:r>
          </a:p>
          <a:p>
            <a:pPr lvl="1">
              <a:spcBef>
                <a:spcPts val="600"/>
              </a:spcBef>
              <a:buFont typeface="Wingdings" panose="05000000000000000000" pitchFamily="2" charset="2"/>
              <a:buChar char="§"/>
            </a:pPr>
            <a:r>
              <a:rPr lang="en-US" sz="1600" b="1" dirty="0" smtClean="0">
                <a:solidFill>
                  <a:schemeClr val="bg2">
                    <a:lumMod val="10000"/>
                  </a:schemeClr>
                </a:solidFill>
                <a:latin typeface="Arial" pitchFamily="34" charset="0"/>
                <a:cs typeface="Arial" pitchFamily="34" charset="0"/>
                <a:sym typeface="Wingdings" pitchFamily="2" charset="2"/>
              </a:rPr>
              <a:t>Throughput</a:t>
            </a:r>
            <a:endParaRPr lang="en-US" sz="1200" dirty="0">
              <a:solidFill>
                <a:schemeClr val="bg2">
                  <a:lumMod val="10000"/>
                </a:schemeClr>
              </a:solidFill>
              <a:latin typeface="Arial" pitchFamily="34" charset="0"/>
              <a:cs typeface="Arial" pitchFamily="34" charset="0"/>
              <a:sym typeface="Wingdings" pitchFamily="2" charset="2"/>
            </a:endParaRPr>
          </a:p>
          <a:p>
            <a:pPr lvl="1">
              <a:spcBef>
                <a:spcPts val="600"/>
              </a:spcBef>
              <a:buFont typeface="Wingdings" panose="05000000000000000000" pitchFamily="2" charset="2"/>
              <a:buChar char="§"/>
            </a:pPr>
            <a:r>
              <a:rPr lang="en-US" sz="1600" b="1" dirty="0">
                <a:solidFill>
                  <a:schemeClr val="bg2">
                    <a:lumMod val="10000"/>
                  </a:schemeClr>
                </a:solidFill>
                <a:latin typeface="Arial" pitchFamily="34" charset="0"/>
                <a:cs typeface="Arial" pitchFamily="34" charset="0"/>
                <a:sym typeface="Wingdings" pitchFamily="2" charset="2"/>
              </a:rPr>
              <a:t>Energy </a:t>
            </a:r>
            <a:r>
              <a:rPr lang="en-US" sz="1600" b="1" dirty="0" smtClean="0">
                <a:solidFill>
                  <a:schemeClr val="bg2">
                    <a:lumMod val="10000"/>
                  </a:schemeClr>
                </a:solidFill>
                <a:latin typeface="Arial" pitchFamily="34" charset="0"/>
                <a:cs typeface="Arial" pitchFamily="34" charset="0"/>
                <a:sym typeface="Wingdings" pitchFamily="2" charset="2"/>
              </a:rPr>
              <a:t>efficiency</a:t>
            </a:r>
            <a:endParaRPr lang="en-US" sz="1200" dirty="0">
              <a:solidFill>
                <a:schemeClr val="bg2">
                  <a:lumMod val="10000"/>
                </a:schemeClr>
              </a:solidFill>
              <a:latin typeface="Arial" pitchFamily="34" charset="0"/>
              <a:cs typeface="Arial" pitchFamily="34" charset="0"/>
              <a:sym typeface="Wingdings" pitchFamily="2" charset="2"/>
            </a:endParaRPr>
          </a:p>
          <a:p>
            <a:pPr lvl="1">
              <a:spcBef>
                <a:spcPts val="600"/>
              </a:spcBef>
              <a:buFont typeface="Wingdings" panose="05000000000000000000" pitchFamily="2" charset="2"/>
              <a:buChar char="§"/>
            </a:pPr>
            <a:endParaRPr lang="en-US" sz="2000" dirty="0">
              <a:solidFill>
                <a:schemeClr val="bg2">
                  <a:lumMod val="10000"/>
                </a:schemeClr>
              </a:solidFill>
              <a:latin typeface="Arial" pitchFamily="34" charset="0"/>
              <a:cs typeface="Arial" pitchFamily="34" charset="0"/>
              <a:sym typeface="Wingdings" pitchFamily="2" charset="2"/>
            </a:endParaRPr>
          </a:p>
          <a:p>
            <a:pPr>
              <a:buFont typeface="Wingdings" panose="05000000000000000000" pitchFamily="2" charset="2"/>
              <a:buChar char="§"/>
            </a:pPr>
            <a:endParaRPr lang="en-US" sz="2000" dirty="0">
              <a:solidFill>
                <a:schemeClr val="bg2">
                  <a:lumMod val="10000"/>
                </a:schemeClr>
              </a:solidFill>
              <a:latin typeface="Arial" pitchFamily="34" charset="0"/>
              <a:cs typeface="Arial" pitchFamily="34" charset="0"/>
              <a:sym typeface="Wingdings" pitchFamily="2" charset="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Slide Number Placeholder 1"/>
          <p:cNvSpPr>
            <a:spLocks noGrp="1"/>
          </p:cNvSpPr>
          <p:nvPr>
            <p:ph type="sldNum" sz="quarter" idx="10"/>
          </p:nvPr>
        </p:nvSpPr>
        <p:spPr/>
        <p:txBody>
          <a:bodyPr/>
          <a:lstStyle/>
          <a:p>
            <a:fld id="{0AB6AC52-F552-42DD-ADE9-9A83081CC6A9}" type="slidenum">
              <a:rPr lang="en-US" smtClean="0"/>
              <a:t>25</a:t>
            </a:fld>
            <a:endParaRPr lang="en-US"/>
          </a:p>
        </p:txBody>
      </p:sp>
      <p:sp>
        <p:nvSpPr>
          <p:cNvPr id="6" name="Title 1"/>
          <p:cNvSpPr txBox="1">
            <a:spLocks/>
          </p:cNvSpPr>
          <p:nvPr/>
        </p:nvSpPr>
        <p:spPr>
          <a:xfrm>
            <a:off x="0"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a:latin typeface="Arial" pitchFamily="34" charset="0"/>
                <a:cs typeface="Arial" pitchFamily="34" charset="0"/>
              </a:rPr>
              <a:t>Experimental Setup</a:t>
            </a:r>
            <a:endParaRPr lang="en-US" sz="2400" b="1" dirty="0">
              <a:solidFill>
                <a:srgbClr val="990000"/>
              </a:solidFill>
              <a:latin typeface="Arial" pitchFamily="34" charset="0"/>
              <a:cs typeface="Arial" pitchFamily="34" charset="0"/>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68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8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91618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251840" y="1069421"/>
            <a:ext cx="8683614" cy="1769715"/>
          </a:xfrm>
          <a:prstGeom prst="rect">
            <a:avLst/>
          </a:prstGeom>
          <a:noFill/>
        </p:spPr>
        <p:txBody>
          <a:bodyPr wrap="square" rtlCol="0">
            <a:spAutoFit/>
          </a:bodyPr>
          <a:lstStyle/>
          <a:p>
            <a:pPr marL="342900" lvl="0" indent="-342900">
              <a:spcBef>
                <a:spcPts val="1200"/>
              </a:spcBef>
              <a:buFont typeface="Wingdings" panose="05000000000000000000" pitchFamily="2" charset="2"/>
              <a:buChar char="§"/>
            </a:pPr>
            <a:r>
              <a:rPr lang="en-US" altLang="zh-CN" sz="2000" dirty="0" smtClean="0">
                <a:solidFill>
                  <a:srgbClr val="EEECE1">
                    <a:lumMod val="10000"/>
                  </a:srgbClr>
                </a:solidFill>
                <a:latin typeface="Arial" pitchFamily="34" charset="0"/>
                <a:cs typeface="Arial" pitchFamily="34" charset="0"/>
              </a:rPr>
              <a:t>BRAM consumption of the proposed design</a:t>
            </a:r>
          </a:p>
          <a:p>
            <a:pPr marL="800100" lvl="1" indent="-342900">
              <a:spcBef>
                <a:spcPts val="1200"/>
              </a:spcBef>
              <a:buFont typeface="Wingdings" panose="05000000000000000000" pitchFamily="2" charset="2"/>
              <a:buChar char="§"/>
            </a:pPr>
            <a:r>
              <a:rPr lang="en-US" altLang="zh-CN" sz="1600" dirty="0" smtClean="0">
                <a:solidFill>
                  <a:srgbClr val="EEECE1">
                    <a:lumMod val="10000"/>
                  </a:srgbClr>
                </a:solidFill>
                <a:latin typeface="Arial" pitchFamily="34" charset="0"/>
                <a:cs typeface="Arial" pitchFamily="34" charset="0"/>
              </a:rPr>
              <a:t>[9] uses BRAM-LUT mostly for realizing the 2p memory blocks</a:t>
            </a:r>
          </a:p>
          <a:p>
            <a:pPr marL="800100" lvl="1" indent="-342900">
              <a:spcBef>
                <a:spcPts val="1200"/>
              </a:spcBef>
              <a:buFont typeface="Wingdings" panose="05000000000000000000" pitchFamily="2" charset="2"/>
              <a:buChar char="§"/>
            </a:pPr>
            <a:r>
              <a:rPr lang="en-US" altLang="zh-CN" sz="1600" dirty="0" smtClean="0">
                <a:solidFill>
                  <a:srgbClr val="EEECE1">
                    <a:lumMod val="10000"/>
                  </a:srgbClr>
                </a:solidFill>
                <a:latin typeface="Arial" pitchFamily="34" charset="0"/>
                <a:cs typeface="Arial" pitchFamily="34" charset="0"/>
              </a:rPr>
              <a:t>Our design consumes the same amount of BRAMs (O(p)) compared with [8]</a:t>
            </a:r>
          </a:p>
          <a:p>
            <a:pPr marL="800100" lvl="1" indent="-342900">
              <a:spcBef>
                <a:spcPts val="1200"/>
              </a:spcBef>
              <a:buFont typeface="Wingdings" panose="05000000000000000000" pitchFamily="2" charset="2"/>
              <a:buChar char="§"/>
            </a:pPr>
            <a:r>
              <a:rPr lang="en-US" altLang="zh-CN" sz="1600" dirty="0" smtClean="0">
                <a:solidFill>
                  <a:srgbClr val="EEECE1">
                    <a:lumMod val="10000"/>
                  </a:srgbClr>
                </a:solidFill>
                <a:latin typeface="Arial" pitchFamily="34" charset="0"/>
                <a:cs typeface="Arial" pitchFamily="34" charset="0"/>
              </a:rPr>
              <a:t>Note designs in [8] only realize bit index permutations</a:t>
            </a:r>
            <a:endParaRPr lang="en-US" altLang="zh-CN" sz="1400" dirty="0" smtClean="0">
              <a:solidFill>
                <a:srgbClr val="EEECE1">
                  <a:lumMod val="10000"/>
                </a:srgbClr>
              </a:solidFill>
              <a:latin typeface="Arial" pitchFamily="34" charset="0"/>
              <a:cs typeface="Arial" pitchFamily="34" charset="0"/>
            </a:endParaRPr>
          </a:p>
          <a:p>
            <a:pPr marL="1085850" lvl="2" indent="-171450">
              <a:buFont typeface="Wingdings" panose="05000000000000000000" pitchFamily="2" charset="2"/>
              <a:buChar char="§"/>
            </a:pPr>
            <a:endParaRPr lang="en-US" sz="1100" dirty="0">
              <a:solidFill>
                <a:srgbClr val="EEECE1">
                  <a:lumMod val="10000"/>
                </a:srgbClr>
              </a:solidFill>
              <a:latin typeface="Arial" pitchFamily="34" charset="0"/>
              <a:cs typeface="Arial" pitchFamily="34" charset="0"/>
            </a:endParaRPr>
          </a:p>
        </p:txBody>
      </p:sp>
      <p:sp>
        <p:nvSpPr>
          <p:cNvPr id="19" name="灯片编号占位符 18"/>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26</a:t>
            </a:fld>
            <a:endParaRPr lang="en-US" dirty="0"/>
          </a:p>
        </p:txBody>
      </p:sp>
      <p:sp>
        <p:nvSpPr>
          <p:cNvPr id="56"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a:latin typeface="Arial" pitchFamily="34" charset="0"/>
                <a:cs typeface="Arial" pitchFamily="34" charset="0"/>
              </a:rPr>
              <a:t>Experimental </a:t>
            </a:r>
            <a:r>
              <a:rPr lang="en-US" sz="2400" b="1" dirty="0" smtClean="0">
                <a:latin typeface="Arial" pitchFamily="34" charset="0"/>
                <a:cs typeface="Arial" pitchFamily="34" charset="0"/>
              </a:rPr>
              <a:t>Results </a:t>
            </a:r>
            <a:r>
              <a:rPr lang="en-US" sz="2400" b="1" dirty="0">
                <a:latin typeface="Arial" pitchFamily="34" charset="0"/>
                <a:cs typeface="Arial" pitchFamily="34" charset="0"/>
              </a:rPr>
              <a:t>(1)</a:t>
            </a:r>
            <a:endParaRPr lang="en-US" sz="2400" b="1" dirty="0">
              <a:solidFill>
                <a:srgbClr val="990000"/>
              </a:solidFill>
              <a:latin typeface="Arial" pitchFamily="34" charset="0"/>
              <a:cs typeface="Arial" pitchFamily="34" charset="0"/>
            </a:endParaRPr>
          </a:p>
        </p:txBody>
      </p:sp>
      <p:pic>
        <p:nvPicPr>
          <p:cNvPr id="12697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248211" y="3035140"/>
            <a:ext cx="2190189" cy="252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2286000" y="2971800"/>
            <a:ext cx="2246002" cy="259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4495800" y="2945464"/>
            <a:ext cx="2209800" cy="2617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102" r="-204"/>
          <a:stretch/>
        </p:blipFill>
        <p:spPr bwMode="auto">
          <a:xfrm>
            <a:off x="6582702" y="2895600"/>
            <a:ext cx="2256498"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216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 name="TextBox 59"/>
              <p:cNvSpPr txBox="1"/>
              <p:nvPr/>
            </p:nvSpPr>
            <p:spPr>
              <a:xfrm>
                <a:off x="251840" y="1069421"/>
                <a:ext cx="8683614" cy="1746632"/>
              </a:xfrm>
              <a:prstGeom prst="rect">
                <a:avLst/>
              </a:prstGeom>
              <a:noFill/>
            </p:spPr>
            <p:txBody>
              <a:bodyPr wrap="square" rtlCol="0">
                <a:spAutoFit/>
              </a:bodyPr>
              <a:lstStyle/>
              <a:p>
                <a:pPr marL="342900" lvl="0" indent="-342900">
                  <a:spcBef>
                    <a:spcPts val="1200"/>
                  </a:spcBef>
                  <a:buFont typeface="Wingdings" panose="05000000000000000000" pitchFamily="2" charset="2"/>
                  <a:buChar char="§"/>
                </a:pPr>
                <a:r>
                  <a:rPr lang="en-US" altLang="zh-CN" sz="2000" dirty="0" smtClean="0">
                    <a:solidFill>
                      <a:srgbClr val="EEECE1">
                        <a:lumMod val="10000"/>
                      </a:srgbClr>
                    </a:solidFill>
                    <a:latin typeface="Arial" pitchFamily="34" charset="0"/>
                    <a:cs typeface="Arial" pitchFamily="34" charset="0"/>
                  </a:rPr>
                  <a:t>LUT consumption of the proposed design (for various </a:t>
                </a:r>
                <a14:m>
                  <m:oMath xmlns:m="http://schemas.openxmlformats.org/officeDocument/2006/math">
                    <m:r>
                      <a:rPr lang="en-US" altLang="zh-CN" sz="2000" i="1" dirty="0" smtClean="0">
                        <a:solidFill>
                          <a:srgbClr val="EEECE1">
                            <a:lumMod val="10000"/>
                          </a:srgbClr>
                        </a:solidFill>
                        <a:latin typeface="Cambria Math"/>
                        <a:cs typeface="Arial" pitchFamily="34" charset="0"/>
                      </a:rPr>
                      <m:t>𝑝</m:t>
                    </m:r>
                  </m:oMath>
                </a14:m>
                <a:r>
                  <a:rPr lang="en-US" altLang="zh-CN" sz="2000" dirty="0" smtClean="0">
                    <a:solidFill>
                      <a:srgbClr val="EEECE1">
                        <a:lumMod val="10000"/>
                      </a:srgbClr>
                    </a:solidFill>
                    <a:latin typeface="Arial" pitchFamily="34" charset="0"/>
                    <a:cs typeface="Arial" pitchFamily="34" charset="0"/>
                  </a:rPr>
                  <a:t>)</a:t>
                </a:r>
                <a:endParaRPr lang="en-US" altLang="zh-CN" sz="1400" dirty="0" smtClean="0">
                  <a:solidFill>
                    <a:srgbClr val="EEECE1">
                      <a:lumMod val="10000"/>
                    </a:srgbClr>
                  </a:solidFill>
                  <a:latin typeface="Arial" pitchFamily="34" charset="0"/>
                  <a:cs typeface="Arial" pitchFamily="34" charset="0"/>
                </a:endParaRPr>
              </a:p>
              <a:p>
                <a:pPr marL="800100" lvl="1" indent="-342900">
                  <a:spcBef>
                    <a:spcPts val="600"/>
                  </a:spcBef>
                  <a:buFont typeface="Wingdings" panose="05000000000000000000" pitchFamily="2" charset="2"/>
                  <a:buChar char="§"/>
                </a:pPr>
                <a:r>
                  <a:rPr lang="en-US" altLang="zh-CN" sz="1600" dirty="0" smtClean="0">
                    <a:solidFill>
                      <a:srgbClr val="EEECE1">
                        <a:lumMod val="10000"/>
                      </a:srgbClr>
                    </a:solidFill>
                    <a:latin typeface="Arial" pitchFamily="34" charset="0"/>
                    <a:cs typeface="Arial" pitchFamily="34" charset="0"/>
                  </a:rPr>
                  <a:t>22.1%~65.7% less LUTs compared with [8]</a:t>
                </a:r>
              </a:p>
              <a:p>
                <a:pPr marL="800100" lvl="1" indent="-342900">
                  <a:spcBef>
                    <a:spcPts val="600"/>
                  </a:spcBef>
                  <a:buFont typeface="Wingdings" panose="05000000000000000000" pitchFamily="2" charset="2"/>
                  <a:buChar char="§"/>
                </a:pPr>
                <a:r>
                  <a:rPr lang="en-US" altLang="zh-CN" sz="1600" dirty="0" smtClean="0">
                    <a:solidFill>
                      <a:srgbClr val="EEECE1">
                        <a:lumMod val="10000"/>
                      </a:srgbClr>
                    </a:solidFill>
                    <a:latin typeface="Arial" pitchFamily="34" charset="0"/>
                    <a:cs typeface="Arial" pitchFamily="34" charset="0"/>
                  </a:rPr>
                  <a:t>59.1%~96.4% </a:t>
                </a:r>
                <a:r>
                  <a:rPr lang="en-US" altLang="zh-CN" sz="1600" dirty="0">
                    <a:solidFill>
                      <a:srgbClr val="EEECE1">
                        <a:lumMod val="10000"/>
                      </a:srgbClr>
                    </a:solidFill>
                    <a:latin typeface="Arial" pitchFamily="34" charset="0"/>
                    <a:cs typeface="Arial" pitchFamily="34" charset="0"/>
                  </a:rPr>
                  <a:t>less LUTs compared with </a:t>
                </a:r>
                <a:r>
                  <a:rPr lang="en-US" altLang="zh-CN" sz="1600" dirty="0" smtClean="0">
                    <a:solidFill>
                      <a:srgbClr val="EEECE1">
                        <a:lumMod val="10000"/>
                      </a:srgbClr>
                    </a:solidFill>
                    <a:latin typeface="Arial" pitchFamily="34" charset="0"/>
                    <a:cs typeface="Arial" pitchFamily="34" charset="0"/>
                  </a:rPr>
                  <a:t>[9]</a:t>
                </a:r>
                <a:endParaRPr lang="en-US" altLang="zh-CN" sz="1600" dirty="0">
                  <a:solidFill>
                    <a:srgbClr val="EEECE1">
                      <a:lumMod val="10000"/>
                    </a:srgbClr>
                  </a:solidFill>
                  <a:latin typeface="Arial" pitchFamily="34" charset="0"/>
                  <a:cs typeface="Arial" pitchFamily="34" charset="0"/>
                </a:endParaRPr>
              </a:p>
              <a:p>
                <a:pPr marL="800100" lvl="1" indent="-342900">
                  <a:spcBef>
                    <a:spcPts val="300"/>
                  </a:spcBef>
                  <a:buFont typeface="Wingdings" panose="05000000000000000000" pitchFamily="2" charset="2"/>
                  <a:buChar char="§"/>
                </a:pPr>
                <a:endParaRPr lang="en-US" altLang="zh-CN" sz="1600" dirty="0">
                  <a:solidFill>
                    <a:srgbClr val="EEECE1">
                      <a:lumMod val="10000"/>
                    </a:srgbClr>
                  </a:solidFill>
                  <a:latin typeface="Arial" pitchFamily="34" charset="0"/>
                  <a:cs typeface="Arial" pitchFamily="34" charset="0"/>
                </a:endParaRPr>
              </a:p>
              <a:p>
                <a:pPr marL="285750" lvl="0" indent="-285750">
                  <a:buFont typeface="Wingdings" panose="05000000000000000000" pitchFamily="2" charset="2"/>
                  <a:buChar char="§"/>
                </a:pPr>
                <a:endParaRPr lang="en-US" sz="1600" dirty="0">
                  <a:solidFill>
                    <a:srgbClr val="EEECE1">
                      <a:lumMod val="10000"/>
                    </a:srgbClr>
                  </a:solidFill>
                  <a:latin typeface="Arial" pitchFamily="34" charset="0"/>
                  <a:cs typeface="Arial" pitchFamily="34" charset="0"/>
                </a:endParaRPr>
              </a:p>
              <a:p>
                <a:pPr marL="1085850" lvl="2" indent="-171450">
                  <a:buFont typeface="Wingdings" panose="05000000000000000000" pitchFamily="2" charset="2"/>
                  <a:buChar char="§"/>
                </a:pPr>
                <a:endParaRPr lang="en-US" sz="1100" dirty="0">
                  <a:solidFill>
                    <a:srgbClr val="EEECE1">
                      <a:lumMod val="10000"/>
                    </a:srgbClr>
                  </a:solidFill>
                  <a:latin typeface="Arial" pitchFamily="34" charset="0"/>
                  <a:cs typeface="Arial" pitchFamily="34"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51840" y="1069421"/>
                <a:ext cx="8683614" cy="1746632"/>
              </a:xfrm>
              <a:prstGeom prst="rect">
                <a:avLst/>
              </a:prstGeom>
              <a:blipFill rotWithShape="1">
                <a:blip r:embed="rId3"/>
                <a:stretch>
                  <a:fillRect l="-561" t="-1394"/>
                </a:stretch>
              </a:blipFill>
            </p:spPr>
            <p:txBody>
              <a:bodyPr/>
              <a:lstStyle/>
              <a:p>
                <a:r>
                  <a:rPr lang="en-US">
                    <a:noFill/>
                  </a:rPr>
                  <a:t> </a:t>
                </a:r>
              </a:p>
            </p:txBody>
          </p:sp>
        </mc:Fallback>
      </mc:AlternateContent>
      <p:sp>
        <p:nvSpPr>
          <p:cNvPr id="19" name="灯片编号占位符 18"/>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27</a:t>
            </a:fld>
            <a:endParaRPr lang="en-US" dirty="0"/>
          </a:p>
        </p:txBody>
      </p:sp>
      <p:sp>
        <p:nvSpPr>
          <p:cNvPr id="56"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a:latin typeface="Arial" pitchFamily="34" charset="0"/>
                <a:cs typeface="Arial" pitchFamily="34" charset="0"/>
              </a:rPr>
              <a:t>Experimental </a:t>
            </a:r>
            <a:r>
              <a:rPr lang="en-US" sz="2400" b="1" dirty="0" smtClean="0">
                <a:latin typeface="Arial" pitchFamily="34" charset="0"/>
                <a:cs typeface="Arial" pitchFamily="34" charset="0"/>
              </a:rPr>
              <a:t>Results (2)</a:t>
            </a:r>
            <a:endParaRPr lang="en-US" sz="2400" b="1" dirty="0">
              <a:solidFill>
                <a:srgbClr val="990000"/>
              </a:solidFill>
              <a:latin typeface="Arial" pitchFamily="34" charset="0"/>
              <a:cs typeface="Arial" pitchFamily="34" charset="0"/>
            </a:endParaRPr>
          </a:p>
        </p:txBody>
      </p:sp>
      <p:pic>
        <p:nvPicPr>
          <p:cNvPr id="129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42104"/>
            <a:ext cx="3047999" cy="352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9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256528"/>
            <a:ext cx="2911187" cy="345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956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 name="TextBox 59"/>
              <p:cNvSpPr txBox="1"/>
              <p:nvPr/>
            </p:nvSpPr>
            <p:spPr>
              <a:xfrm>
                <a:off x="251840" y="1069421"/>
                <a:ext cx="8683614" cy="1461939"/>
              </a:xfrm>
              <a:prstGeom prst="rect">
                <a:avLst/>
              </a:prstGeom>
              <a:noFill/>
            </p:spPr>
            <p:txBody>
              <a:bodyPr wrap="square" rtlCol="0">
                <a:spAutoFit/>
              </a:bodyPr>
              <a:lstStyle/>
              <a:p>
                <a:pPr marL="342900" lvl="0" indent="-342900">
                  <a:spcBef>
                    <a:spcPts val="1200"/>
                  </a:spcBef>
                  <a:buFont typeface="Wingdings" panose="05000000000000000000" pitchFamily="2" charset="2"/>
                  <a:buChar char="§"/>
                  <a:tabLst>
                    <a:tab pos="6400800" algn="l"/>
                  </a:tabLst>
                </a:pPr>
                <a:r>
                  <a:rPr lang="en-US" altLang="zh-CN" sz="2000" dirty="0" smtClean="0">
                    <a:solidFill>
                      <a:srgbClr val="EEECE1">
                        <a:lumMod val="10000"/>
                      </a:srgbClr>
                    </a:solidFill>
                    <a:latin typeface="Arial" pitchFamily="34" charset="0"/>
                    <a:cs typeface="Arial" pitchFamily="34" charset="0"/>
                  </a:rPr>
                  <a:t>LUT consumption of the proposed </a:t>
                </a:r>
                <a:r>
                  <a:rPr lang="en-US" altLang="zh-CN" sz="2000" dirty="0">
                    <a:solidFill>
                      <a:srgbClr val="EEECE1">
                        <a:lumMod val="10000"/>
                      </a:srgbClr>
                    </a:solidFill>
                    <a:latin typeface="Arial" pitchFamily="34" charset="0"/>
                    <a:cs typeface="Arial" pitchFamily="34" charset="0"/>
                  </a:rPr>
                  <a:t>design (for various </a:t>
                </a:r>
                <a14:m>
                  <m:oMath xmlns:m="http://schemas.openxmlformats.org/officeDocument/2006/math">
                    <m:r>
                      <a:rPr lang="en-US" altLang="zh-CN" sz="2000" i="1" dirty="0" smtClean="0">
                        <a:solidFill>
                          <a:srgbClr val="EEECE1">
                            <a:lumMod val="10000"/>
                          </a:srgbClr>
                        </a:solidFill>
                        <a:latin typeface="Cambria Math"/>
                        <a:cs typeface="Arial" pitchFamily="34" charset="0"/>
                      </a:rPr>
                      <m:t>𝑛</m:t>
                    </m:r>
                  </m:oMath>
                </a14:m>
                <a:r>
                  <a:rPr lang="en-US" altLang="zh-CN" sz="2000" dirty="0" smtClean="0">
                    <a:solidFill>
                      <a:srgbClr val="EEECE1">
                        <a:lumMod val="10000"/>
                      </a:srgbClr>
                    </a:solidFill>
                    <a:latin typeface="Arial" pitchFamily="34" charset="0"/>
                    <a:cs typeface="Arial" pitchFamily="34" charset="0"/>
                  </a:rPr>
                  <a:t>)</a:t>
                </a:r>
                <a:endParaRPr lang="en-US" altLang="zh-CN" sz="1400" dirty="0" smtClean="0">
                  <a:solidFill>
                    <a:srgbClr val="EEECE1">
                      <a:lumMod val="10000"/>
                    </a:srgbClr>
                  </a:solidFill>
                  <a:latin typeface="Arial" pitchFamily="34" charset="0"/>
                  <a:cs typeface="Arial" pitchFamily="34" charset="0"/>
                </a:endParaRPr>
              </a:p>
              <a:p>
                <a:pPr marL="800100" lvl="1" indent="-342900">
                  <a:spcBef>
                    <a:spcPts val="600"/>
                  </a:spcBef>
                  <a:buFont typeface="Wingdings" panose="05000000000000000000" pitchFamily="2" charset="2"/>
                  <a:buChar char="§"/>
                </a:pPr>
                <a:r>
                  <a:rPr lang="en-US" altLang="zh-CN" sz="1600" dirty="0" smtClean="0">
                    <a:solidFill>
                      <a:srgbClr val="EEECE1">
                        <a:lumMod val="10000"/>
                      </a:srgbClr>
                    </a:solidFill>
                    <a:latin typeface="Arial" pitchFamily="34" charset="0"/>
                    <a:cs typeface="Arial" pitchFamily="34" charset="0"/>
                  </a:rPr>
                  <a:t>27.3%~75.8% </a:t>
                </a:r>
                <a:r>
                  <a:rPr lang="en-US" altLang="zh-CN" sz="1600" dirty="0">
                    <a:solidFill>
                      <a:srgbClr val="EEECE1">
                        <a:lumMod val="10000"/>
                      </a:srgbClr>
                    </a:solidFill>
                    <a:latin typeface="Arial" pitchFamily="34" charset="0"/>
                    <a:cs typeface="Arial" pitchFamily="34" charset="0"/>
                  </a:rPr>
                  <a:t>less LUTs compared with </a:t>
                </a:r>
                <a:r>
                  <a:rPr lang="en-US" altLang="zh-CN" sz="1600" dirty="0" smtClean="0">
                    <a:solidFill>
                      <a:srgbClr val="EEECE1">
                        <a:lumMod val="10000"/>
                      </a:srgbClr>
                    </a:solidFill>
                    <a:latin typeface="Arial" pitchFamily="34" charset="0"/>
                    <a:cs typeface="Arial" pitchFamily="34" charset="0"/>
                  </a:rPr>
                  <a:t>[8]</a:t>
                </a:r>
                <a:endParaRPr lang="en-US" altLang="zh-CN" sz="1600" dirty="0">
                  <a:solidFill>
                    <a:srgbClr val="EEECE1">
                      <a:lumMod val="10000"/>
                    </a:srgbClr>
                  </a:solidFill>
                  <a:latin typeface="Arial" pitchFamily="34" charset="0"/>
                  <a:cs typeface="Arial" pitchFamily="34" charset="0"/>
                </a:endParaRPr>
              </a:p>
              <a:p>
                <a:pPr marL="800100" lvl="1" indent="-342900">
                  <a:spcBef>
                    <a:spcPts val="600"/>
                  </a:spcBef>
                  <a:buFont typeface="Wingdings" panose="05000000000000000000" pitchFamily="2" charset="2"/>
                  <a:buChar char="§"/>
                </a:pPr>
                <a:r>
                  <a:rPr lang="en-US" altLang="zh-CN" sz="1600" dirty="0" smtClean="0">
                    <a:solidFill>
                      <a:srgbClr val="EEECE1">
                        <a:lumMod val="10000"/>
                      </a:srgbClr>
                    </a:solidFill>
                    <a:latin typeface="Arial" pitchFamily="34" charset="0"/>
                    <a:cs typeface="Arial" pitchFamily="34" charset="0"/>
                  </a:rPr>
                  <a:t>42.2%~92.3% </a:t>
                </a:r>
                <a:r>
                  <a:rPr lang="en-US" altLang="zh-CN" sz="1600" dirty="0">
                    <a:solidFill>
                      <a:srgbClr val="EEECE1">
                        <a:lumMod val="10000"/>
                      </a:srgbClr>
                    </a:solidFill>
                    <a:latin typeface="Arial" pitchFamily="34" charset="0"/>
                    <a:cs typeface="Arial" pitchFamily="34" charset="0"/>
                  </a:rPr>
                  <a:t>less LUTs compared with </a:t>
                </a:r>
                <a:r>
                  <a:rPr lang="en-US" altLang="zh-CN" sz="1600" dirty="0" smtClean="0">
                    <a:solidFill>
                      <a:srgbClr val="EEECE1">
                        <a:lumMod val="10000"/>
                      </a:srgbClr>
                    </a:solidFill>
                    <a:latin typeface="Arial" pitchFamily="34" charset="0"/>
                    <a:cs typeface="Arial" pitchFamily="34" charset="0"/>
                  </a:rPr>
                  <a:t>[9]</a:t>
                </a:r>
                <a:endParaRPr lang="en-US" altLang="zh-CN" sz="1600" dirty="0">
                  <a:solidFill>
                    <a:srgbClr val="EEECE1">
                      <a:lumMod val="10000"/>
                    </a:srgbClr>
                  </a:solidFill>
                  <a:latin typeface="Arial" pitchFamily="34" charset="0"/>
                  <a:cs typeface="Arial" pitchFamily="34" charset="0"/>
                </a:endParaRPr>
              </a:p>
              <a:p>
                <a:pPr marL="285750" lvl="0" indent="-285750">
                  <a:buFont typeface="Wingdings" panose="05000000000000000000" pitchFamily="2" charset="2"/>
                  <a:buChar char="§"/>
                </a:pPr>
                <a:endParaRPr lang="en-US" sz="1600" dirty="0">
                  <a:solidFill>
                    <a:srgbClr val="EEECE1">
                      <a:lumMod val="10000"/>
                    </a:srgbClr>
                  </a:solidFill>
                  <a:latin typeface="Arial" pitchFamily="34" charset="0"/>
                  <a:cs typeface="Arial" pitchFamily="34" charset="0"/>
                </a:endParaRPr>
              </a:p>
              <a:p>
                <a:pPr marL="1085850" lvl="2" indent="-171450">
                  <a:buFont typeface="Wingdings" panose="05000000000000000000" pitchFamily="2" charset="2"/>
                  <a:buChar char="§"/>
                </a:pPr>
                <a:endParaRPr lang="en-US" sz="1100" dirty="0">
                  <a:solidFill>
                    <a:srgbClr val="EEECE1">
                      <a:lumMod val="10000"/>
                    </a:srgbClr>
                  </a:solidFill>
                  <a:latin typeface="Arial" pitchFamily="34" charset="0"/>
                  <a:cs typeface="Arial" pitchFamily="34"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51840" y="1069421"/>
                <a:ext cx="8683614" cy="1461939"/>
              </a:xfrm>
              <a:prstGeom prst="rect">
                <a:avLst/>
              </a:prstGeom>
              <a:blipFill rotWithShape="1">
                <a:blip r:embed="rId3"/>
                <a:stretch>
                  <a:fillRect l="-561" t="-1667"/>
                </a:stretch>
              </a:blipFill>
            </p:spPr>
            <p:txBody>
              <a:bodyPr/>
              <a:lstStyle/>
              <a:p>
                <a:r>
                  <a:rPr lang="en-US">
                    <a:noFill/>
                  </a:rPr>
                  <a:t> </a:t>
                </a:r>
              </a:p>
            </p:txBody>
          </p:sp>
        </mc:Fallback>
      </mc:AlternateContent>
      <p:sp>
        <p:nvSpPr>
          <p:cNvPr id="19" name="灯片编号占位符 18"/>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28</a:t>
            </a:fld>
            <a:endParaRPr lang="en-US" dirty="0"/>
          </a:p>
        </p:txBody>
      </p:sp>
      <p:sp>
        <p:nvSpPr>
          <p:cNvPr id="56"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a:latin typeface="Arial" pitchFamily="34" charset="0"/>
                <a:cs typeface="Arial" pitchFamily="34" charset="0"/>
              </a:rPr>
              <a:t>Experimental </a:t>
            </a:r>
            <a:r>
              <a:rPr lang="en-US" sz="2400" b="1" dirty="0" smtClean="0">
                <a:latin typeface="Arial" pitchFamily="34" charset="0"/>
                <a:cs typeface="Arial" pitchFamily="34" charset="0"/>
              </a:rPr>
              <a:t>Results (3)</a:t>
            </a:r>
            <a:endParaRPr lang="en-US" sz="2400" b="1" dirty="0">
              <a:solidFill>
                <a:srgbClr val="990000"/>
              </a:solidFill>
              <a:latin typeface="Arial" pitchFamily="34" charset="0"/>
              <a:cs typeface="Arial" pitchFamily="34" charset="0"/>
            </a:endParaRPr>
          </a:p>
        </p:txBody>
      </p:sp>
      <p:pic>
        <p:nvPicPr>
          <p:cNvPr id="130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38364"/>
            <a:ext cx="2819400" cy="330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2819400" cy="326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602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228600" y="1069421"/>
            <a:ext cx="8683614" cy="1800493"/>
          </a:xfrm>
          <a:prstGeom prst="rect">
            <a:avLst/>
          </a:prstGeom>
          <a:noFill/>
        </p:spPr>
        <p:txBody>
          <a:bodyPr wrap="square" rtlCol="0">
            <a:spAutoFit/>
          </a:bodyPr>
          <a:lstStyle/>
          <a:p>
            <a:pPr marL="342900" lvl="0" indent="-342900">
              <a:spcBef>
                <a:spcPts val="1200"/>
              </a:spcBef>
              <a:buFont typeface="Wingdings" panose="05000000000000000000" pitchFamily="2" charset="2"/>
              <a:buChar char="§"/>
            </a:pPr>
            <a:r>
              <a:rPr lang="en-US" altLang="zh-CN" sz="2000" dirty="0" smtClean="0">
                <a:solidFill>
                  <a:srgbClr val="EEECE1">
                    <a:lumMod val="10000"/>
                  </a:srgbClr>
                </a:solidFill>
                <a:latin typeface="Arial" pitchFamily="34" charset="0"/>
                <a:cs typeface="Arial" pitchFamily="34" charset="0"/>
              </a:rPr>
              <a:t>Throughput performance of the proposed design</a:t>
            </a:r>
          </a:p>
          <a:p>
            <a:pPr marL="742950" lvl="1" indent="-285750">
              <a:spcBef>
                <a:spcPts val="600"/>
              </a:spcBef>
              <a:buFont typeface="Wingdings" panose="05000000000000000000" pitchFamily="2" charset="2"/>
              <a:buChar char="§"/>
            </a:pPr>
            <a:r>
              <a:rPr lang="en-US" altLang="zh-CN" sz="1600" dirty="0" smtClean="0">
                <a:solidFill>
                  <a:srgbClr val="EEECE1">
                    <a:lumMod val="10000"/>
                  </a:srgbClr>
                </a:solidFill>
                <a:latin typeface="Arial" pitchFamily="34" charset="0"/>
                <a:cs typeface="Arial" pitchFamily="34" charset="0"/>
              </a:rPr>
              <a:t>Our </a:t>
            </a:r>
            <a:r>
              <a:rPr lang="en-US" altLang="zh-CN" sz="1600" dirty="0">
                <a:solidFill>
                  <a:srgbClr val="EEECE1">
                    <a:lumMod val="10000"/>
                  </a:srgbClr>
                </a:solidFill>
                <a:latin typeface="Arial" pitchFamily="34" charset="0"/>
                <a:cs typeface="Arial" pitchFamily="34" charset="0"/>
              </a:rPr>
              <a:t>designs achieve </a:t>
            </a:r>
            <a:endParaRPr lang="en-US" altLang="zh-CN" sz="1600" dirty="0" smtClean="0">
              <a:solidFill>
                <a:srgbClr val="EEECE1">
                  <a:lumMod val="10000"/>
                </a:srgbClr>
              </a:solidFill>
              <a:latin typeface="Arial" pitchFamily="34" charset="0"/>
              <a:cs typeface="Arial" pitchFamily="34" charset="0"/>
            </a:endParaRPr>
          </a:p>
          <a:p>
            <a:pPr marL="1200150" lvl="2" indent="-285750">
              <a:spcBef>
                <a:spcPts val="600"/>
              </a:spcBef>
              <a:buFont typeface="Wingdings" panose="05000000000000000000" pitchFamily="2" charset="2"/>
              <a:buChar char="§"/>
            </a:pPr>
            <a:r>
              <a:rPr lang="en-US" altLang="zh-CN" sz="1400" dirty="0" smtClean="0">
                <a:solidFill>
                  <a:srgbClr val="EEECE1">
                    <a:lumMod val="10000"/>
                  </a:srgbClr>
                </a:solidFill>
                <a:latin typeface="Arial" pitchFamily="34" charset="0"/>
                <a:cs typeface="Arial" pitchFamily="34" charset="0"/>
              </a:rPr>
              <a:t>Up to 73.2% throughput improvement compared with [8]</a:t>
            </a:r>
          </a:p>
          <a:p>
            <a:pPr marL="914400" lvl="1" indent="285750">
              <a:spcBef>
                <a:spcPts val="600"/>
              </a:spcBef>
              <a:buFont typeface="Wingdings" panose="05000000000000000000" pitchFamily="2" charset="2"/>
              <a:buChar char="§"/>
              <a:tabLst>
                <a:tab pos="914400" algn="l"/>
              </a:tabLst>
            </a:pPr>
            <a:r>
              <a:rPr lang="en-US" altLang="zh-CN" sz="1400" dirty="0" smtClean="0">
                <a:solidFill>
                  <a:srgbClr val="EEECE1">
                    <a:lumMod val="10000"/>
                  </a:srgbClr>
                </a:solidFill>
                <a:latin typeface="Arial" pitchFamily="34" charset="0"/>
                <a:cs typeface="Arial" pitchFamily="34" charset="0"/>
              </a:rPr>
              <a:t>Up to 129% throughput improvement compare with [9]</a:t>
            </a:r>
            <a:endParaRPr lang="en-US" altLang="zh-CN" sz="1600" dirty="0" smtClean="0">
              <a:solidFill>
                <a:srgbClr val="EEECE1">
                  <a:lumMod val="10000"/>
                </a:srgbClr>
              </a:solidFill>
              <a:latin typeface="Arial" pitchFamily="34" charset="0"/>
              <a:cs typeface="Arial" pitchFamily="34" charset="0"/>
            </a:endParaRPr>
          </a:p>
          <a:p>
            <a:pPr lvl="1">
              <a:spcBef>
                <a:spcPts val="600"/>
              </a:spcBef>
            </a:pPr>
            <a:endParaRPr lang="en-US" sz="1600" dirty="0">
              <a:solidFill>
                <a:srgbClr val="EEECE1">
                  <a:lumMod val="10000"/>
                </a:srgbClr>
              </a:solidFill>
              <a:latin typeface="Arial" pitchFamily="34" charset="0"/>
              <a:cs typeface="Arial" pitchFamily="34" charset="0"/>
            </a:endParaRPr>
          </a:p>
          <a:p>
            <a:pPr marL="1085850" lvl="2" indent="-171450">
              <a:buFont typeface="Wingdings" panose="05000000000000000000" pitchFamily="2" charset="2"/>
              <a:buChar char="§"/>
            </a:pPr>
            <a:endParaRPr lang="en-US" sz="1100" dirty="0">
              <a:solidFill>
                <a:srgbClr val="EEECE1">
                  <a:lumMod val="10000"/>
                </a:srgbClr>
              </a:solidFill>
              <a:latin typeface="Arial" pitchFamily="34" charset="0"/>
              <a:cs typeface="Arial" pitchFamily="34" charset="0"/>
            </a:endParaRPr>
          </a:p>
        </p:txBody>
      </p:sp>
      <p:sp>
        <p:nvSpPr>
          <p:cNvPr id="19" name="灯片编号占位符 18"/>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29</a:t>
            </a:fld>
            <a:endParaRPr lang="en-US" dirty="0"/>
          </a:p>
        </p:txBody>
      </p:sp>
      <p:sp>
        <p:nvSpPr>
          <p:cNvPr id="56"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a:latin typeface="Arial" pitchFamily="34" charset="0"/>
                <a:cs typeface="Arial" pitchFamily="34" charset="0"/>
              </a:rPr>
              <a:t>Experimental </a:t>
            </a:r>
            <a:r>
              <a:rPr lang="en-US" sz="2400" b="1" dirty="0" smtClean="0">
                <a:latin typeface="Arial" pitchFamily="34" charset="0"/>
                <a:cs typeface="Arial" pitchFamily="34" charset="0"/>
              </a:rPr>
              <a:t>Results (5)</a:t>
            </a:r>
            <a:endParaRPr lang="en-US" sz="2400" b="1" dirty="0">
              <a:solidFill>
                <a:srgbClr val="990000"/>
              </a:solidFill>
              <a:latin typeface="Arial" pitchFamily="34" charset="0"/>
              <a:cs typeface="Arial" pitchFamily="34" charset="0"/>
            </a:endParaRPr>
          </a:p>
        </p:txBody>
      </p:sp>
      <p:pic>
        <p:nvPicPr>
          <p:cNvPr id="131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609600" y="2443162"/>
            <a:ext cx="3200400" cy="327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5105400" y="2438400"/>
            <a:ext cx="3200400" cy="327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773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4294967295"/>
              </p:nvPr>
            </p:nvSpPr>
            <p:spPr>
              <a:xfrm>
                <a:off x="228600" y="1059080"/>
                <a:ext cx="8610600" cy="4722576"/>
              </a:xfrm>
              <a:prstGeom prst="rect">
                <a:avLst/>
              </a:prstGeom>
            </p:spPr>
            <p:txBody>
              <a:bodyPr/>
              <a:lstStyle/>
              <a:p>
                <a:pPr marL="285750" indent="-285750">
                  <a:spcBef>
                    <a:spcPts val="600"/>
                  </a:spcBef>
                  <a:buFont typeface="Wingdings" panose="05000000000000000000" pitchFamily="2" charset="2"/>
                  <a:buChar char="§"/>
                </a:pPr>
                <a:r>
                  <a:rPr lang="en-US" sz="2000" dirty="0">
                    <a:solidFill>
                      <a:schemeClr val="bg2">
                        <a:lumMod val="10000"/>
                      </a:schemeClr>
                    </a:solidFill>
                    <a:latin typeface="Arial" pitchFamily="34" charset="0"/>
                    <a:cs typeface="Arial" pitchFamily="34" charset="0"/>
                  </a:rPr>
                  <a:t>Permutation</a:t>
                </a:r>
              </a:p>
              <a:p>
                <a:pPr lvl="1">
                  <a:spcBef>
                    <a:spcPts val="600"/>
                  </a:spcBef>
                  <a:buFont typeface="Wingdings" panose="05000000000000000000" pitchFamily="2" charset="2"/>
                  <a:buChar char="§"/>
                </a:pPr>
                <a:r>
                  <a:rPr lang="en-US" sz="1800" dirty="0">
                    <a:solidFill>
                      <a:schemeClr val="bg2">
                        <a:lumMod val="10000"/>
                      </a:schemeClr>
                    </a:solidFill>
                    <a:latin typeface="Arial" pitchFamily="34" charset="0"/>
                    <a:cs typeface="Arial" pitchFamily="34" charset="0"/>
                  </a:rPr>
                  <a:t>A permutation can be represented using</a:t>
                </a:r>
              </a:p>
              <a:p>
                <a:pPr marL="457200" lvl="1" indent="0" algn="ctr">
                  <a:spcBef>
                    <a:spcPts val="600"/>
                  </a:spcBef>
                  <a:buNone/>
                </a:pPr>
                <a14:m>
                  <m:oMathPara xmlns:m="http://schemas.openxmlformats.org/officeDocument/2006/math">
                    <m:oMathParaPr>
                      <m:jc m:val="centerGroup"/>
                    </m:oMathParaPr>
                    <m:oMath xmlns:m="http://schemas.openxmlformats.org/officeDocument/2006/math">
                      <m:r>
                        <a:rPr lang="en-US" sz="1800" i="1">
                          <a:solidFill>
                            <a:schemeClr val="bg2">
                              <a:lumMod val="10000"/>
                            </a:schemeClr>
                          </a:solidFill>
                          <a:latin typeface="Cambria Math"/>
                          <a:cs typeface="Arial" pitchFamily="34" charset="0"/>
                        </a:rPr>
                        <m:t>𝑦</m:t>
                      </m:r>
                      <m:r>
                        <a:rPr lang="en-US" sz="1800" i="1">
                          <a:solidFill>
                            <a:schemeClr val="bg2">
                              <a:lumMod val="10000"/>
                            </a:schemeClr>
                          </a:solidFill>
                          <a:latin typeface="Cambria Math"/>
                          <a:cs typeface="Arial" pitchFamily="34" charset="0"/>
                        </a:rPr>
                        <m:t>=</m:t>
                      </m:r>
                      <m:sSub>
                        <m:sSubPr>
                          <m:ctrlPr>
                            <a:rPr lang="en-US" sz="1800" i="1" dirty="0">
                              <a:solidFill>
                                <a:schemeClr val="bg2">
                                  <a:lumMod val="10000"/>
                                </a:schemeClr>
                              </a:solidFill>
                              <a:latin typeface="Cambria Math" charset="0"/>
                              <a:cs typeface="Arial" pitchFamily="34" charset="0"/>
                            </a:rPr>
                          </m:ctrlPr>
                        </m:sSubPr>
                        <m:e>
                          <m:r>
                            <a:rPr lang="en-US" sz="1800" i="1" dirty="0">
                              <a:solidFill>
                                <a:schemeClr val="bg2">
                                  <a:lumMod val="10000"/>
                                </a:schemeClr>
                              </a:solidFill>
                              <a:latin typeface="Cambria Math"/>
                              <a:cs typeface="Arial" pitchFamily="34" charset="0"/>
                            </a:rPr>
                            <m:t>𝑃</m:t>
                          </m:r>
                        </m:e>
                        <m:sub>
                          <m:r>
                            <a:rPr lang="en-US" sz="1800" i="1" dirty="0">
                              <a:solidFill>
                                <a:schemeClr val="bg2">
                                  <a:lumMod val="10000"/>
                                </a:schemeClr>
                              </a:solidFill>
                              <a:latin typeface="Cambria Math"/>
                              <a:cs typeface="Arial" pitchFamily="34" charset="0"/>
                            </a:rPr>
                            <m:t>𝑚</m:t>
                          </m:r>
                        </m:sub>
                      </m:sSub>
                      <m:r>
                        <a:rPr lang="en-US" sz="1800" i="1" dirty="0">
                          <a:solidFill>
                            <a:schemeClr val="bg2">
                              <a:lumMod val="10000"/>
                            </a:schemeClr>
                          </a:solidFill>
                          <a:latin typeface="Cambria Math"/>
                          <a:cs typeface="Arial" pitchFamily="34" charset="0"/>
                        </a:rPr>
                        <m:t> </m:t>
                      </m:r>
                      <m:r>
                        <a:rPr lang="en-US" sz="1800" i="1" dirty="0">
                          <a:solidFill>
                            <a:schemeClr val="bg2">
                              <a:lumMod val="10000"/>
                            </a:schemeClr>
                          </a:solidFill>
                          <a:latin typeface="Cambria Math"/>
                          <a:ea typeface="Cambria Math"/>
                          <a:cs typeface="Arial" pitchFamily="34" charset="0"/>
                        </a:rPr>
                        <m:t>∙</m:t>
                      </m:r>
                      <m:r>
                        <a:rPr lang="en-US" sz="1800" i="1">
                          <a:solidFill>
                            <a:schemeClr val="bg2">
                              <a:lumMod val="10000"/>
                            </a:schemeClr>
                          </a:solidFill>
                          <a:latin typeface="Cambria Math"/>
                          <a:cs typeface="Arial" pitchFamily="34" charset="0"/>
                        </a:rPr>
                        <m:t>𝑥</m:t>
                      </m:r>
                    </m:oMath>
                  </m:oMathPara>
                </a14:m>
                <a:endParaRPr lang="en-US" sz="1800" baseline="-25000" dirty="0">
                  <a:solidFill>
                    <a:schemeClr val="bg2">
                      <a:lumMod val="10000"/>
                    </a:schemeClr>
                  </a:solidFill>
                  <a:latin typeface="Arial" pitchFamily="34" charset="0"/>
                  <a:cs typeface="Arial" pitchFamily="34" charset="0"/>
                </a:endParaRPr>
              </a:p>
              <a:p>
                <a:pPr lvl="1">
                  <a:buFont typeface="Wingdings" panose="05000000000000000000" pitchFamily="2" charset="2"/>
                  <a:buChar char="§"/>
                </a:pPr>
                <a14:m>
                  <m:oMath xmlns:m="http://schemas.openxmlformats.org/officeDocument/2006/math">
                    <m:r>
                      <a:rPr lang="en-US" sz="1800" i="1" dirty="0">
                        <a:solidFill>
                          <a:schemeClr val="bg2">
                            <a:lumMod val="10000"/>
                          </a:schemeClr>
                        </a:solidFill>
                        <a:latin typeface="Cambria Math"/>
                        <a:cs typeface="Arial" panose="020B0604020202020204" pitchFamily="34" charset="0"/>
                      </a:rPr>
                      <m:t>𝑚</m:t>
                    </m:r>
                  </m:oMath>
                </a14:m>
                <a:r>
                  <a:rPr lang="en-US" sz="1800" dirty="0">
                    <a:solidFill>
                      <a:schemeClr val="bg2">
                        <a:lumMod val="10000"/>
                      </a:schemeClr>
                    </a:solidFill>
                    <a:latin typeface="Arial" pitchFamily="34" charset="0"/>
                    <a:cs typeface="Arial" pitchFamily="34" charset="0"/>
                  </a:rPr>
                  <a:t> is </a:t>
                </a:r>
                <a:r>
                  <a:rPr lang="en-US" sz="1800" dirty="0" smtClean="0">
                    <a:solidFill>
                      <a:schemeClr val="bg2">
                        <a:lumMod val="10000"/>
                      </a:schemeClr>
                    </a:solidFill>
                    <a:latin typeface="Arial" pitchFamily="34" charset="0"/>
                    <a:cs typeface="Arial" pitchFamily="34" charset="0"/>
                  </a:rPr>
                  <a:t>the size </a:t>
                </a:r>
                <a:r>
                  <a:rPr lang="en-US" sz="1800" dirty="0">
                    <a:solidFill>
                      <a:schemeClr val="bg2">
                        <a:lumMod val="10000"/>
                      </a:schemeClr>
                    </a:solidFill>
                    <a:latin typeface="Arial" pitchFamily="34" charset="0"/>
                    <a:cs typeface="Arial" pitchFamily="34" charset="0"/>
                  </a:rPr>
                  <a:t>of vectors </a:t>
                </a:r>
                <a14:m>
                  <m:oMath xmlns:m="http://schemas.openxmlformats.org/officeDocument/2006/math">
                    <m:r>
                      <a:rPr lang="en-US" sz="1800" i="1" dirty="0">
                        <a:solidFill>
                          <a:schemeClr val="bg2">
                            <a:lumMod val="10000"/>
                          </a:schemeClr>
                        </a:solidFill>
                        <a:latin typeface="Cambria Math"/>
                        <a:cs typeface="Arial" panose="020B0604020202020204" pitchFamily="34" charset="0"/>
                      </a:rPr>
                      <m:t>𝑥</m:t>
                    </m:r>
                  </m:oMath>
                </a14:m>
                <a:r>
                  <a:rPr lang="en-US" sz="1800" dirty="0">
                    <a:solidFill>
                      <a:schemeClr val="bg2">
                        <a:lumMod val="10000"/>
                      </a:schemeClr>
                    </a:solidFill>
                    <a:latin typeface="Arial" pitchFamily="34" charset="0"/>
                    <a:cs typeface="Arial" pitchFamily="34" charset="0"/>
                  </a:rPr>
                  <a:t> and </a:t>
                </a:r>
                <a14:m>
                  <m:oMath xmlns:m="http://schemas.openxmlformats.org/officeDocument/2006/math">
                    <m:r>
                      <a:rPr lang="en-US" sz="1800" i="1" dirty="0">
                        <a:solidFill>
                          <a:schemeClr val="bg2">
                            <a:lumMod val="10000"/>
                          </a:schemeClr>
                        </a:solidFill>
                        <a:latin typeface="Cambria Math"/>
                        <a:cs typeface="Arial" panose="020B0604020202020204" pitchFamily="34" charset="0"/>
                      </a:rPr>
                      <m:t>𝑦</m:t>
                    </m:r>
                  </m:oMath>
                </a14:m>
                <a:endParaRPr lang="en-US" sz="1800" dirty="0">
                  <a:solidFill>
                    <a:schemeClr val="bg2">
                      <a:lumMod val="10000"/>
                    </a:schemeClr>
                  </a:solidFill>
                  <a:latin typeface="Arial" pitchFamily="34" charset="0"/>
                  <a:cs typeface="Arial" pitchFamily="34" charset="0"/>
                </a:endParaRPr>
              </a:p>
              <a:p>
                <a:pPr lvl="1">
                  <a:spcBef>
                    <a:spcPts val="600"/>
                  </a:spcBef>
                  <a:spcAft>
                    <a:spcPts val="1200"/>
                  </a:spcAft>
                  <a:buFont typeface="Wingdings" panose="05000000000000000000" pitchFamily="2" charset="2"/>
                  <a:buChar char="§"/>
                </a:pPr>
                <a:r>
                  <a:rPr lang="en-US" sz="1800" dirty="0">
                    <a:solidFill>
                      <a:schemeClr val="bg2">
                        <a:lumMod val="10000"/>
                      </a:schemeClr>
                    </a:solidFill>
                    <a:latin typeface="Arial" pitchFamily="34" charset="0"/>
                    <a:cs typeface="Arial" pitchFamily="34" charset="0"/>
                  </a:rPr>
                  <a:t>The </a:t>
                </a:r>
                <a14:m>
                  <m:oMath xmlns:m="http://schemas.openxmlformats.org/officeDocument/2006/math">
                    <m:r>
                      <a:rPr lang="en-US" sz="1800" i="1" dirty="0">
                        <a:solidFill>
                          <a:schemeClr val="bg2">
                            <a:lumMod val="10000"/>
                          </a:schemeClr>
                        </a:solidFill>
                        <a:latin typeface="Cambria Math"/>
                        <a:cs typeface="Arial" pitchFamily="34" charset="0"/>
                      </a:rPr>
                      <m:t>𝑚</m:t>
                    </m:r>
                    <m:r>
                      <a:rPr lang="en-US" sz="1800" i="1" dirty="0">
                        <a:solidFill>
                          <a:schemeClr val="bg2">
                            <a:lumMod val="10000"/>
                          </a:schemeClr>
                        </a:solidFill>
                        <a:latin typeface="Cambria Math"/>
                        <a:ea typeface="Cambria Math"/>
                        <a:cs typeface="Arial" pitchFamily="34" charset="0"/>
                      </a:rPr>
                      <m:t>×</m:t>
                    </m:r>
                    <m:r>
                      <a:rPr lang="en-US" sz="1800" i="1" dirty="0">
                        <a:solidFill>
                          <a:schemeClr val="bg2">
                            <a:lumMod val="10000"/>
                          </a:schemeClr>
                        </a:solidFill>
                        <a:latin typeface="Cambria Math"/>
                        <a:ea typeface="Cambria Math"/>
                        <a:cs typeface="Arial" pitchFamily="34" charset="0"/>
                      </a:rPr>
                      <m:t>𝑚</m:t>
                    </m:r>
                  </m:oMath>
                </a14:m>
                <a:r>
                  <a:rPr lang="en-US" sz="1800" dirty="0">
                    <a:solidFill>
                      <a:schemeClr val="bg2">
                        <a:lumMod val="10000"/>
                      </a:schemeClr>
                    </a:solidFill>
                    <a:latin typeface="Arial" pitchFamily="34" charset="0"/>
                    <a:cs typeface="Arial" pitchFamily="34" charset="0"/>
                  </a:rPr>
                  <a:t> bit matrix </a:t>
                </a:r>
                <a14:m>
                  <m:oMath xmlns:m="http://schemas.openxmlformats.org/officeDocument/2006/math">
                    <m:sSub>
                      <m:sSubPr>
                        <m:ctrlPr>
                          <a:rPr lang="en-US" sz="1800" i="1" dirty="0">
                            <a:solidFill>
                              <a:schemeClr val="bg2">
                                <a:lumMod val="10000"/>
                              </a:schemeClr>
                            </a:solidFill>
                            <a:latin typeface="Cambria Math" charset="0"/>
                            <a:cs typeface="Arial" pitchFamily="34" charset="0"/>
                          </a:rPr>
                        </m:ctrlPr>
                      </m:sSubPr>
                      <m:e>
                        <m:r>
                          <a:rPr lang="en-US" sz="1800" i="1" dirty="0">
                            <a:solidFill>
                              <a:schemeClr val="bg2">
                                <a:lumMod val="10000"/>
                              </a:schemeClr>
                            </a:solidFill>
                            <a:latin typeface="Cambria Math"/>
                            <a:cs typeface="Arial" pitchFamily="34" charset="0"/>
                          </a:rPr>
                          <m:t>𝑃</m:t>
                        </m:r>
                      </m:e>
                      <m:sub>
                        <m:r>
                          <a:rPr lang="en-US" sz="1800" i="1" dirty="0">
                            <a:solidFill>
                              <a:schemeClr val="bg2">
                                <a:lumMod val="10000"/>
                              </a:schemeClr>
                            </a:solidFill>
                            <a:latin typeface="Cambria Math"/>
                            <a:cs typeface="Arial" pitchFamily="34" charset="0"/>
                          </a:rPr>
                          <m:t>𝑚</m:t>
                        </m:r>
                      </m:sub>
                    </m:sSub>
                  </m:oMath>
                </a14:m>
                <a:r>
                  <a:rPr lang="en-US" sz="1800" dirty="0">
                    <a:solidFill>
                      <a:schemeClr val="bg2">
                        <a:lumMod val="10000"/>
                      </a:schemeClr>
                    </a:solidFill>
                    <a:latin typeface="Arial" pitchFamily="34" charset="0"/>
                    <a:cs typeface="Arial" pitchFamily="34" charset="0"/>
                  </a:rPr>
                  <a:t>  is called as a </a:t>
                </a:r>
                <a:r>
                  <a:rPr lang="en-US" sz="1800" b="1" dirty="0">
                    <a:solidFill>
                      <a:schemeClr val="tx1">
                        <a:lumMod val="50000"/>
                      </a:schemeClr>
                    </a:solidFill>
                    <a:latin typeface="Arial" pitchFamily="34" charset="0"/>
                    <a:cs typeface="Arial" pitchFamily="34" charset="0"/>
                  </a:rPr>
                  <a:t>permutation </a:t>
                </a:r>
                <a:r>
                  <a:rPr lang="en-US" sz="1800" b="1" dirty="0" smtClean="0">
                    <a:solidFill>
                      <a:schemeClr val="tx1">
                        <a:lumMod val="50000"/>
                      </a:schemeClr>
                    </a:solidFill>
                    <a:latin typeface="Arial" pitchFamily="34" charset="0"/>
                    <a:cs typeface="Arial" pitchFamily="34" charset="0"/>
                  </a:rPr>
                  <a:t>matrix</a:t>
                </a:r>
                <a:endParaRPr lang="en-US" b="1" dirty="0" smtClean="0">
                  <a:solidFill>
                    <a:schemeClr val="tx1">
                      <a:lumMod val="50000"/>
                    </a:schemeClr>
                  </a:solidFill>
                  <a:latin typeface="Arial" pitchFamily="34" charset="0"/>
                  <a:cs typeface="Arial" pitchFamily="34" charset="0"/>
                </a:endParaRPr>
              </a:p>
              <a:p>
                <a:pPr>
                  <a:spcBef>
                    <a:spcPts val="600"/>
                  </a:spcBef>
                  <a:spcAft>
                    <a:spcPts val="1200"/>
                  </a:spcAft>
                  <a:buFont typeface="Wingdings" panose="05000000000000000000" pitchFamily="2" charset="2"/>
                  <a:buChar char="§"/>
                </a:pPr>
                <a:endParaRPr lang="en-US" dirty="0">
                  <a:solidFill>
                    <a:schemeClr val="bg2">
                      <a:lumMod val="10000"/>
                    </a:schemeClr>
                  </a:solidFill>
                  <a:latin typeface="Arial" pitchFamily="34" charset="0"/>
                  <a:cs typeface="Arial" pitchFamily="34"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4294967295"/>
              </p:nvPr>
            </p:nvSpPr>
            <p:spPr>
              <a:xfrm>
                <a:off x="228600" y="1059080"/>
                <a:ext cx="8610600" cy="4722576"/>
              </a:xfrm>
              <a:prstGeom prst="rect">
                <a:avLst/>
              </a:prstGeom>
              <a:blipFill rotWithShape="1">
                <a:blip r:embed="rId4"/>
                <a:stretch>
                  <a:fillRect l="-637" t="-517"/>
                </a:stretch>
              </a:blipFill>
            </p:spPr>
            <p:txBody>
              <a:bodyPr/>
              <a:lstStyle/>
              <a:p>
                <a:r>
                  <a:rPr lang="en-US">
                    <a:noFill/>
                  </a:rPr>
                  <a:t> </a:t>
                </a:r>
              </a:p>
            </p:txBody>
          </p:sp>
        </mc:Fallback>
      </mc:AlternateContent>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Slide Number Placeholder 1"/>
          <p:cNvSpPr>
            <a:spLocks noGrp="1"/>
          </p:cNvSpPr>
          <p:nvPr>
            <p:ph type="sldNum" sz="quarter" idx="10"/>
          </p:nvPr>
        </p:nvSpPr>
        <p:spPr/>
        <p:txBody>
          <a:bodyPr/>
          <a:lstStyle/>
          <a:p>
            <a:fld id="{0AB6AC52-F552-42DD-ADE9-9A83081CC6A9}" type="slidenum">
              <a:rPr lang="en-US" smtClean="0"/>
              <a:t>3</a:t>
            </a:fld>
            <a:endParaRPr lang="en-US"/>
          </a:p>
        </p:txBody>
      </p:sp>
      <p:sp>
        <p:nvSpPr>
          <p:cNvPr id="6" name="Title 1"/>
          <p:cNvSpPr txBox="1">
            <a:spLocks/>
          </p:cNvSpPr>
          <p:nvPr/>
        </p:nvSpPr>
        <p:spPr>
          <a:xfrm>
            <a:off x="0"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smtClean="0">
                <a:latin typeface="Arial" pitchFamily="34" charset="0"/>
                <a:cs typeface="Arial" pitchFamily="34" charset="0"/>
              </a:rPr>
              <a:t>Permutation</a:t>
            </a:r>
            <a:endParaRPr lang="en-US" sz="2400" b="1" dirty="0">
              <a:latin typeface="Arial" pitchFamily="34" charset="0"/>
              <a:cs typeface="Arial" pitchFamily="34" charset="0"/>
            </a:endParaRPr>
          </a:p>
        </p:txBody>
      </p:sp>
      <p:pic>
        <p:nvPicPr>
          <p:cNvPr id="983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729" y="2743200"/>
            <a:ext cx="4938871" cy="109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905433954"/>
              </p:ext>
            </p:extLst>
          </p:nvPr>
        </p:nvGraphicFramePr>
        <p:xfrm>
          <a:off x="619125" y="3730625"/>
          <a:ext cx="4414838" cy="1758950"/>
        </p:xfrm>
        <a:graphic>
          <a:graphicData uri="http://schemas.openxmlformats.org/presentationml/2006/ole">
            <mc:AlternateContent xmlns:mc="http://schemas.openxmlformats.org/markup-compatibility/2006">
              <mc:Choice xmlns:v="urn:schemas-microsoft-com:vml" Requires="v">
                <p:oleObj spid="_x0000_s124958" name="Visio" r:id="rId6" imgW="7098602" imgH="2706767" progId="Visio.Drawing.15">
                  <p:embed/>
                </p:oleObj>
              </mc:Choice>
              <mc:Fallback>
                <p:oleObj name="Visio" r:id="rId6" imgW="7098602" imgH="2706767" progId="Visio.Drawing.15">
                  <p:embed/>
                  <p:pic>
                    <p:nvPicPr>
                      <p:cNvPr id="0" name="Object 3"/>
                      <p:cNvPicPr>
                        <a:picLocks noChangeAspect="1" noChangeArrowheads="1"/>
                      </p:cNvPicPr>
                      <p:nvPr/>
                    </p:nvPicPr>
                    <p:blipFill>
                      <a:blip r:embed="rId7"/>
                      <a:srcRect/>
                      <a:stretch>
                        <a:fillRect/>
                      </a:stretch>
                    </p:blipFill>
                    <p:spPr bwMode="auto">
                      <a:xfrm>
                        <a:off x="619125" y="3730625"/>
                        <a:ext cx="4414838" cy="1758950"/>
                      </a:xfrm>
                      <a:prstGeom prst="rect">
                        <a:avLst/>
                      </a:prstGeom>
                      <a:noFill/>
                      <a:ln>
                        <a:noFill/>
                      </a:ln>
                    </p:spPr>
                  </p:pic>
                </p:oleObj>
              </mc:Fallback>
            </mc:AlternateContent>
          </a:graphicData>
        </a:graphic>
      </p:graphicFrame>
      <p:pic>
        <p:nvPicPr>
          <p:cNvPr id="124935" name="Picture 7" descr="OpenCL™ Optimization Case Study Fast Fourier Transform - Part 1 - Radix-2 FFT Algorith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062607"/>
            <a:ext cx="3429000" cy="15761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9004" y="5421868"/>
            <a:ext cx="1428596" cy="307777"/>
          </a:xfrm>
          <a:prstGeom prst="rect">
            <a:avLst/>
          </a:prstGeom>
        </p:spPr>
        <p:txBody>
          <a:bodyPr wrap="none">
            <a:spAutoFit/>
          </a:bodyPr>
          <a:lstStyle/>
          <a:p>
            <a:r>
              <a:rPr lang="en-US" sz="1400" dirty="0" smtClean="0">
                <a:solidFill>
                  <a:schemeClr val="tx1">
                    <a:lumMod val="50000"/>
                  </a:schemeClr>
                </a:solidFill>
                <a:latin typeface="Arial" pitchFamily="34" charset="0"/>
                <a:cs typeface="Arial" pitchFamily="34" charset="0"/>
              </a:rPr>
              <a:t>Sorting network</a:t>
            </a:r>
            <a:endParaRPr lang="en-US" sz="1400" dirty="0"/>
          </a:p>
        </p:txBody>
      </p:sp>
      <p:sp>
        <p:nvSpPr>
          <p:cNvPr id="23" name="Rectangle 22"/>
          <p:cNvSpPr/>
          <p:nvPr/>
        </p:nvSpPr>
        <p:spPr>
          <a:xfrm>
            <a:off x="6324600" y="5421868"/>
            <a:ext cx="1184876" cy="307777"/>
          </a:xfrm>
          <a:prstGeom prst="rect">
            <a:avLst/>
          </a:prstGeom>
        </p:spPr>
        <p:txBody>
          <a:bodyPr wrap="none">
            <a:spAutoFit/>
          </a:bodyPr>
          <a:lstStyle/>
          <a:p>
            <a:r>
              <a:rPr lang="en-US" sz="1400" dirty="0" smtClean="0">
                <a:solidFill>
                  <a:schemeClr val="tx1">
                    <a:lumMod val="50000"/>
                  </a:schemeClr>
                </a:solidFill>
                <a:latin typeface="Arial" pitchFamily="34" charset="0"/>
                <a:cs typeface="Arial" pitchFamily="34" charset="0"/>
              </a:rPr>
              <a:t>FFT network</a:t>
            </a:r>
            <a:endParaRPr lang="en-US" sz="1400" dirty="0"/>
          </a:p>
        </p:txBody>
      </p:sp>
    </p:spTree>
    <p:extLst>
      <p:ext uri="{BB962C8B-B14F-4D97-AF65-F5344CB8AC3E}">
        <p14:creationId xmlns:p14="http://schemas.microsoft.com/office/powerpoint/2010/main" val="4131344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251840" y="1069421"/>
            <a:ext cx="8663560" cy="1215717"/>
          </a:xfrm>
          <a:prstGeom prst="rect">
            <a:avLst/>
          </a:prstGeom>
          <a:noFill/>
        </p:spPr>
        <p:txBody>
          <a:bodyPr wrap="square" rtlCol="0">
            <a:spAutoFit/>
          </a:bodyPr>
          <a:lstStyle/>
          <a:p>
            <a:pPr marL="342900" lvl="0" indent="-342900">
              <a:spcBef>
                <a:spcPts val="1200"/>
              </a:spcBef>
              <a:buFont typeface="Wingdings" panose="05000000000000000000" pitchFamily="2" charset="2"/>
              <a:buChar char="§"/>
            </a:pPr>
            <a:r>
              <a:rPr lang="en-US" altLang="zh-CN" sz="2000" dirty="0" smtClean="0">
                <a:solidFill>
                  <a:srgbClr val="EEECE1">
                    <a:lumMod val="10000"/>
                  </a:srgbClr>
                </a:solidFill>
                <a:latin typeface="Arial" pitchFamily="34" charset="0"/>
                <a:cs typeface="Arial" pitchFamily="34" charset="0"/>
              </a:rPr>
              <a:t>Energy efficiency comparison</a:t>
            </a:r>
          </a:p>
          <a:p>
            <a:pPr marL="800100" lvl="1" indent="-342900">
              <a:spcBef>
                <a:spcPts val="600"/>
              </a:spcBef>
              <a:buFont typeface="Wingdings" panose="05000000000000000000" pitchFamily="2" charset="2"/>
              <a:buChar char="§"/>
            </a:pPr>
            <a:r>
              <a:rPr lang="en-US" altLang="zh-CN" sz="1600" dirty="0" smtClean="0">
                <a:solidFill>
                  <a:srgbClr val="EEECE1">
                    <a:lumMod val="10000"/>
                  </a:srgbClr>
                </a:solidFill>
                <a:latin typeface="Arial" pitchFamily="34" charset="0"/>
                <a:cs typeface="Arial" pitchFamily="34" charset="0"/>
              </a:rPr>
              <a:t>2.1x~3.5x </a:t>
            </a:r>
            <a:r>
              <a:rPr lang="en-US" altLang="zh-CN" sz="1600" dirty="0">
                <a:solidFill>
                  <a:srgbClr val="EEECE1">
                    <a:lumMod val="10000"/>
                  </a:srgbClr>
                </a:solidFill>
                <a:latin typeface="Arial" pitchFamily="34" charset="0"/>
                <a:cs typeface="Arial" pitchFamily="34" charset="0"/>
              </a:rPr>
              <a:t>energy efficiency improvement compared with the state-of-the-art in </a:t>
            </a:r>
            <a:r>
              <a:rPr lang="en-US" altLang="zh-CN" sz="1600" dirty="0" smtClean="0">
                <a:solidFill>
                  <a:srgbClr val="EEECE1">
                    <a:lumMod val="10000"/>
                  </a:srgbClr>
                </a:solidFill>
                <a:latin typeface="Arial" pitchFamily="34" charset="0"/>
                <a:cs typeface="Arial" pitchFamily="34" charset="0"/>
              </a:rPr>
              <a:t>[9]</a:t>
            </a:r>
            <a:endParaRPr lang="en-US" altLang="zh-CN" sz="1600" dirty="0">
              <a:solidFill>
                <a:srgbClr val="EEECE1">
                  <a:lumMod val="10000"/>
                </a:srgbClr>
              </a:solidFill>
              <a:latin typeface="Arial" pitchFamily="34" charset="0"/>
              <a:cs typeface="Arial" pitchFamily="34" charset="0"/>
            </a:endParaRPr>
          </a:p>
          <a:p>
            <a:pPr marL="800100" lvl="1" indent="-342900">
              <a:spcBef>
                <a:spcPts val="600"/>
              </a:spcBef>
              <a:buFont typeface="Wingdings" panose="05000000000000000000" pitchFamily="2" charset="2"/>
              <a:buChar char="§"/>
            </a:pPr>
            <a:r>
              <a:rPr lang="en-US" altLang="zh-CN" sz="1600" dirty="0" smtClean="0">
                <a:solidFill>
                  <a:srgbClr val="EEECE1">
                    <a:lumMod val="10000"/>
                  </a:srgbClr>
                </a:solidFill>
                <a:latin typeface="Arial" pitchFamily="34" charset="0"/>
                <a:cs typeface="Arial" pitchFamily="34" charset="0"/>
              </a:rPr>
              <a:t>1.2x~1.5x energy efficiency improvement compared with the state-of-the-art in [8]</a:t>
            </a:r>
            <a:endParaRPr lang="en-US" sz="1600" dirty="0">
              <a:solidFill>
                <a:srgbClr val="EEECE1">
                  <a:lumMod val="10000"/>
                </a:srgbClr>
              </a:solidFill>
              <a:latin typeface="Arial" pitchFamily="34" charset="0"/>
              <a:cs typeface="Arial" pitchFamily="34" charset="0"/>
            </a:endParaRPr>
          </a:p>
          <a:p>
            <a:pPr marL="1085850" lvl="2" indent="-171450">
              <a:buFont typeface="Wingdings" panose="05000000000000000000" pitchFamily="2" charset="2"/>
              <a:buChar char="§"/>
            </a:pPr>
            <a:endParaRPr lang="en-US" sz="1100" dirty="0">
              <a:solidFill>
                <a:srgbClr val="EEECE1">
                  <a:lumMod val="10000"/>
                </a:srgbClr>
              </a:solidFill>
              <a:latin typeface="Arial" pitchFamily="34" charset="0"/>
              <a:cs typeface="Arial" pitchFamily="34" charset="0"/>
            </a:endParaRPr>
          </a:p>
        </p:txBody>
      </p:sp>
      <p:sp>
        <p:nvSpPr>
          <p:cNvPr id="19" name="灯片编号占位符 18"/>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30</a:t>
            </a:fld>
            <a:endParaRPr lang="en-US" dirty="0"/>
          </a:p>
        </p:txBody>
      </p:sp>
      <p:sp>
        <p:nvSpPr>
          <p:cNvPr id="56"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a:latin typeface="Arial" pitchFamily="34" charset="0"/>
                <a:cs typeface="Arial" pitchFamily="34" charset="0"/>
              </a:rPr>
              <a:t>Experimental </a:t>
            </a:r>
            <a:r>
              <a:rPr lang="en-US" sz="2400" b="1" dirty="0" smtClean="0">
                <a:latin typeface="Arial" pitchFamily="34" charset="0"/>
                <a:cs typeface="Arial" pitchFamily="34" charset="0"/>
              </a:rPr>
              <a:t>Results (6)</a:t>
            </a:r>
            <a:endParaRPr lang="en-US" sz="2400" b="1" dirty="0">
              <a:solidFill>
                <a:srgbClr val="990000"/>
              </a:solidFill>
              <a:latin typeface="Arial" pitchFamily="34" charset="0"/>
              <a:cs typeface="Arial" pitchFamily="34" charset="0"/>
            </a:endParaRPr>
          </a:p>
        </p:txBody>
      </p:sp>
      <p:pic>
        <p:nvPicPr>
          <p:cNvPr id="132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685800" y="2332837"/>
            <a:ext cx="3124200" cy="307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4800600" y="2332837"/>
            <a:ext cx="3172219" cy="31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166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1"/>
          <p:cNvSpPr txBox="1">
            <a:spLocks noChangeArrowheads="1"/>
          </p:cNvSpPr>
          <p:nvPr/>
        </p:nvSpPr>
        <p:spPr bwMode="auto">
          <a:xfrm>
            <a:off x="1019175" y="285750"/>
            <a:ext cx="7229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pPr>
            <a:r>
              <a:rPr lang="en-US" sz="2800" b="1" dirty="0">
                <a:latin typeface="Arial" pitchFamily="34" charset="0"/>
                <a:cs typeface="Arial" pitchFamily="34" charset="0"/>
              </a:rPr>
              <a:t>Conclusion and Future Work</a:t>
            </a:r>
            <a:endParaRPr lang="en-US" sz="2800" b="1" dirty="0" smtClean="0">
              <a:solidFill>
                <a:srgbClr val="990000"/>
              </a:solidFill>
              <a:latin typeface="Arial" pitchFamily="34" charset="0"/>
              <a:cs typeface="Arial" pitchFamily="34" charset="0"/>
            </a:endParaRPr>
          </a:p>
        </p:txBody>
      </p:sp>
      <p:sp>
        <p:nvSpPr>
          <p:cNvPr id="2" name="Slide Number Placeholder 1"/>
          <p:cNvSpPr>
            <a:spLocks noGrp="1"/>
          </p:cNvSpPr>
          <p:nvPr>
            <p:ph type="sldNum" sz="quarter" idx="10"/>
          </p:nvPr>
        </p:nvSpPr>
        <p:spPr>
          <a:xfrm>
            <a:off x="6553200" y="6356350"/>
            <a:ext cx="2133600" cy="365125"/>
          </a:xfrm>
        </p:spPr>
        <p:txBody>
          <a:bodyPr/>
          <a:lstStyle/>
          <a:p>
            <a:fld id="{0AB6AC52-F552-42DD-ADE9-9A83081CC6A9}" type="slidenum">
              <a:rPr lang="en-US" smtClean="0"/>
              <a:t>31</a:t>
            </a:fld>
            <a:endParaRPr lang="en-US"/>
          </a:p>
        </p:txBody>
      </p:sp>
      <p:sp>
        <p:nvSpPr>
          <p:cNvPr id="7" name="Slide Number Placeholder 1"/>
          <p:cNvSpPr txBox="1">
            <a:spLocks/>
          </p:cNvSpPr>
          <p:nvPr/>
        </p:nvSpPr>
        <p:spPr>
          <a:xfrm>
            <a:off x="35814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B6AC52-F552-42DD-ADE9-9A83081CC6A9}" type="slidenum">
              <a:rPr lang="en-US" smtClean="0"/>
              <a:pPr/>
              <a:t>31</a:t>
            </a:fld>
            <a:endParaRPr lang="en-US" dirty="0"/>
          </a:p>
        </p:txBody>
      </p:sp>
      <p:sp>
        <p:nvSpPr>
          <p:cNvPr id="8" name="Content Placeholder 4"/>
          <p:cNvSpPr txBox="1">
            <a:spLocks/>
          </p:cNvSpPr>
          <p:nvPr/>
        </p:nvSpPr>
        <p:spPr>
          <a:xfrm>
            <a:off x="222250" y="1272927"/>
            <a:ext cx="8616950" cy="467067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altLang="zh-CN" sz="2400" dirty="0" smtClean="0">
                <a:solidFill>
                  <a:schemeClr val="bg2">
                    <a:lumMod val="10000"/>
                  </a:schemeClr>
                </a:solidFill>
                <a:latin typeface="Arial" pitchFamily="34" charset="0"/>
                <a:cs typeface="Arial" pitchFamily="34" charset="0"/>
              </a:rPr>
              <a:t>Conclusion</a:t>
            </a:r>
            <a:endParaRPr lang="en-US" altLang="zh-CN" sz="2800" dirty="0" smtClean="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r>
              <a:rPr lang="en-US" altLang="zh-CN" sz="2000" dirty="0" smtClean="0">
                <a:solidFill>
                  <a:schemeClr val="bg2">
                    <a:lumMod val="10000"/>
                  </a:schemeClr>
                </a:solidFill>
                <a:latin typeface="Arial" pitchFamily="34" charset="0"/>
                <a:cs typeface="Arial" pitchFamily="34" charset="0"/>
              </a:rPr>
              <a:t>Streaming data permutation architecture</a:t>
            </a:r>
          </a:p>
          <a:p>
            <a:pPr lvl="2">
              <a:spcBef>
                <a:spcPts val="600"/>
              </a:spcBef>
              <a:buFont typeface="Wingdings" panose="05000000000000000000" pitchFamily="2" charset="2"/>
              <a:buChar char="§"/>
            </a:pPr>
            <a:r>
              <a:rPr lang="en-US" altLang="zh-CN" sz="1600" dirty="0" smtClean="0">
                <a:solidFill>
                  <a:schemeClr val="bg2">
                    <a:lumMod val="10000"/>
                  </a:schemeClr>
                </a:solidFill>
                <a:latin typeface="Arial" pitchFamily="34" charset="0"/>
                <a:cs typeface="Arial" pitchFamily="34" charset="0"/>
              </a:rPr>
              <a:t>Scalable with data parallelism and problem size</a:t>
            </a:r>
            <a:endParaRPr lang="en-US" altLang="zh-CN" sz="1600" dirty="0">
              <a:solidFill>
                <a:schemeClr val="bg2">
                  <a:lumMod val="10000"/>
                </a:schemeClr>
              </a:solidFill>
              <a:latin typeface="Arial" pitchFamily="34" charset="0"/>
              <a:cs typeface="Arial" pitchFamily="34" charset="0"/>
            </a:endParaRPr>
          </a:p>
          <a:p>
            <a:pPr lvl="2">
              <a:spcBef>
                <a:spcPts val="600"/>
              </a:spcBef>
              <a:buFont typeface="Wingdings" panose="05000000000000000000" pitchFamily="2" charset="2"/>
              <a:buChar char="§"/>
            </a:pPr>
            <a:r>
              <a:rPr lang="en-US" altLang="zh-CN" sz="1600" dirty="0" smtClean="0">
                <a:solidFill>
                  <a:schemeClr val="bg2">
                    <a:lumMod val="10000"/>
                  </a:schemeClr>
                </a:solidFill>
                <a:latin typeface="Arial" pitchFamily="34" charset="0"/>
                <a:cs typeface="Arial" pitchFamily="34" charset="0"/>
              </a:rPr>
              <a:t>Efficient data permutation realization</a:t>
            </a:r>
          </a:p>
          <a:p>
            <a:pPr lvl="2">
              <a:spcBef>
                <a:spcPts val="600"/>
              </a:spcBef>
              <a:buFont typeface="Wingdings" panose="05000000000000000000" pitchFamily="2" charset="2"/>
              <a:buChar char="§"/>
            </a:pPr>
            <a:r>
              <a:rPr lang="en-US" altLang="zh-CN" sz="1600" dirty="0" smtClean="0">
                <a:solidFill>
                  <a:schemeClr val="bg2">
                    <a:lumMod val="10000"/>
                  </a:schemeClr>
                </a:solidFill>
                <a:latin typeface="Arial" pitchFamily="34" charset="0"/>
                <a:cs typeface="Arial" pitchFamily="34" charset="0"/>
              </a:rPr>
              <a:t>Highly optimized with interconnection complexity</a:t>
            </a:r>
            <a:endParaRPr lang="en-US" altLang="zh-CN" sz="1600" dirty="0">
              <a:solidFill>
                <a:schemeClr val="bg2">
                  <a:lumMod val="10000"/>
                </a:schemeClr>
              </a:solidFill>
              <a:latin typeface="Arial" pitchFamily="34" charset="0"/>
              <a:cs typeface="Arial" pitchFamily="34" charset="0"/>
            </a:endParaRPr>
          </a:p>
          <a:p>
            <a:pPr lvl="2">
              <a:spcBef>
                <a:spcPts val="600"/>
              </a:spcBef>
              <a:buFont typeface="Wingdings" panose="05000000000000000000" pitchFamily="2" charset="2"/>
              <a:buChar char="§"/>
            </a:pPr>
            <a:r>
              <a:rPr lang="en-US" altLang="zh-CN" sz="1600" dirty="0" smtClean="0">
                <a:solidFill>
                  <a:schemeClr val="bg2">
                    <a:lumMod val="10000"/>
                  </a:schemeClr>
                </a:solidFill>
                <a:latin typeface="Arial" pitchFamily="34" charset="0"/>
                <a:cs typeface="Arial" pitchFamily="34" charset="0"/>
              </a:rPr>
              <a:t>High throughput and resource efficient</a:t>
            </a:r>
          </a:p>
          <a:p>
            <a:pPr lvl="2">
              <a:buFont typeface="Wingdings" panose="05000000000000000000" pitchFamily="2" charset="2"/>
              <a:buChar char="§"/>
            </a:pPr>
            <a:endParaRPr lang="en-US" altLang="zh-CN" sz="2400" dirty="0" smtClean="0">
              <a:solidFill>
                <a:schemeClr val="bg2">
                  <a:lumMod val="10000"/>
                </a:schemeClr>
              </a:solidFill>
              <a:latin typeface="Arial" pitchFamily="34" charset="0"/>
              <a:cs typeface="Arial" pitchFamily="34" charset="0"/>
            </a:endParaRPr>
          </a:p>
          <a:p>
            <a:pPr>
              <a:buFont typeface="Wingdings" panose="05000000000000000000" pitchFamily="2" charset="2"/>
              <a:buChar char="§"/>
            </a:pPr>
            <a:r>
              <a:rPr lang="en-US" altLang="zh-CN" sz="2400" dirty="0" smtClean="0">
                <a:solidFill>
                  <a:schemeClr val="bg2">
                    <a:lumMod val="10000"/>
                  </a:schemeClr>
                </a:solidFill>
                <a:latin typeface="Arial" pitchFamily="34" charset="0"/>
                <a:cs typeface="Arial" pitchFamily="34" charset="0"/>
              </a:rPr>
              <a:t>Future work</a:t>
            </a:r>
          </a:p>
          <a:p>
            <a:pPr lvl="1">
              <a:buFont typeface="Wingdings" panose="05000000000000000000" pitchFamily="2" charset="2"/>
              <a:buChar char="§"/>
            </a:pPr>
            <a:r>
              <a:rPr lang="en-US" altLang="zh-CN" sz="2000" dirty="0" smtClean="0">
                <a:solidFill>
                  <a:schemeClr val="bg2">
                    <a:lumMod val="10000"/>
                  </a:schemeClr>
                </a:solidFill>
                <a:latin typeface="Arial" pitchFamily="34" charset="0"/>
                <a:cs typeface="Arial" pitchFamily="34" charset="0"/>
              </a:rPr>
              <a:t>Automatic generation of high throughput </a:t>
            </a:r>
            <a:r>
              <a:rPr lang="en-US" altLang="zh-CN" sz="2000" smtClean="0">
                <a:solidFill>
                  <a:schemeClr val="bg2">
                    <a:lumMod val="10000"/>
                  </a:schemeClr>
                </a:solidFill>
                <a:latin typeface="Arial" pitchFamily="34" charset="0"/>
                <a:cs typeface="Arial" pitchFamily="34" charset="0"/>
              </a:rPr>
              <a:t>resource efficient signal </a:t>
            </a:r>
            <a:r>
              <a:rPr lang="en-US" altLang="zh-CN" sz="2000" dirty="0" smtClean="0">
                <a:solidFill>
                  <a:schemeClr val="bg2">
                    <a:lumMod val="10000"/>
                  </a:schemeClr>
                </a:solidFill>
                <a:latin typeface="Arial" pitchFamily="34" charset="0"/>
                <a:cs typeface="Arial" pitchFamily="34" charset="0"/>
              </a:rPr>
              <a:t>and </a:t>
            </a:r>
            <a:r>
              <a:rPr lang="en-US" altLang="zh-CN" sz="2000" smtClean="0">
                <a:solidFill>
                  <a:schemeClr val="bg2">
                    <a:lumMod val="10000"/>
                  </a:schemeClr>
                </a:solidFill>
                <a:latin typeface="Arial" pitchFamily="34" charset="0"/>
                <a:cs typeface="Arial" pitchFamily="34" charset="0"/>
              </a:rPr>
              <a:t>data processing kernels</a:t>
            </a:r>
            <a:endParaRPr lang="en-US" altLang="zh-CN" sz="2000" dirty="0">
              <a:solidFill>
                <a:schemeClr val="bg2">
                  <a:lumMod val="10000"/>
                </a:schemeClr>
              </a:solidFill>
              <a:latin typeface="Arial" pitchFamily="34" charset="0"/>
              <a:cs typeface="Arial" pitchFamily="34" charset="0"/>
            </a:endParaRPr>
          </a:p>
          <a:p>
            <a:pPr lvl="1">
              <a:buFont typeface="Wingdings" panose="05000000000000000000" pitchFamily="2" charset="2"/>
              <a:buChar char="§"/>
            </a:pPr>
            <a:endParaRPr lang="en-US" altLang="zh-CN" sz="3600" baseline="-25000" dirty="0">
              <a:solidFill>
                <a:schemeClr val="bg2">
                  <a:lumMod val="10000"/>
                </a:schemeClr>
              </a:solidFill>
              <a:latin typeface="Arial" pitchFamily="34" charset="0"/>
              <a:cs typeface="Arial" pitchFamily="34" charset="0"/>
            </a:endParaRPr>
          </a:p>
        </p:txBody>
      </p:sp>
    </p:spTree>
    <p:extLst>
      <p:ext uri="{BB962C8B-B14F-4D97-AF65-F5344CB8AC3E}">
        <p14:creationId xmlns:p14="http://schemas.microsoft.com/office/powerpoint/2010/main" val="4046335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0"/>
          </p:nvPr>
        </p:nvSpPr>
        <p:spPr>
          <a:xfrm>
            <a:off x="6553200" y="6356350"/>
            <a:ext cx="2133600" cy="365125"/>
          </a:xfrm>
        </p:spPr>
        <p:txBody>
          <a:bodyPr/>
          <a:lstStyle/>
          <a:p>
            <a:fld id="{0AB6AC52-F552-42DD-ADE9-9A83081CC6A9}" type="slidenum">
              <a:rPr lang="en-US" smtClean="0"/>
              <a:t>32</a:t>
            </a:fld>
            <a:endParaRPr lang="en-US"/>
          </a:p>
        </p:txBody>
      </p:sp>
      <p:sp>
        <p:nvSpPr>
          <p:cNvPr id="7" name="Slide Number Placeholder 1"/>
          <p:cNvSpPr txBox="1">
            <a:spLocks/>
          </p:cNvSpPr>
          <p:nvPr/>
        </p:nvSpPr>
        <p:spPr>
          <a:xfrm>
            <a:off x="35814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B6AC52-F552-42DD-ADE9-9A83081CC6A9}" type="slidenum">
              <a:rPr lang="en-US" smtClean="0"/>
              <a:pPr/>
              <a:t>32</a:t>
            </a:fld>
            <a:endParaRPr lang="en-US" dirty="0"/>
          </a:p>
        </p:txBody>
      </p:sp>
      <p:sp>
        <p:nvSpPr>
          <p:cNvPr id="8" name="TextBox 1"/>
          <p:cNvSpPr txBox="1">
            <a:spLocks noChangeArrowheads="1"/>
          </p:cNvSpPr>
          <p:nvPr/>
        </p:nvSpPr>
        <p:spPr bwMode="auto">
          <a:xfrm>
            <a:off x="914400" y="1981200"/>
            <a:ext cx="72294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pPr>
            <a:r>
              <a:rPr lang="en-US" sz="2800" b="1" dirty="0" smtClean="0">
                <a:solidFill>
                  <a:srgbClr val="990000"/>
                </a:solidFill>
                <a:latin typeface="Arial" pitchFamily="34" charset="0"/>
                <a:cs typeface="Arial" pitchFamily="34" charset="0"/>
              </a:rPr>
              <a:t>Thanks!</a:t>
            </a:r>
          </a:p>
          <a:p>
            <a:pPr algn="ctr" defTabSz="457200" eaLnBrk="1" fontAlgn="base" hangingPunct="1">
              <a:spcBef>
                <a:spcPct val="0"/>
              </a:spcBef>
              <a:spcAft>
                <a:spcPct val="0"/>
              </a:spcAft>
            </a:pPr>
            <a:endParaRPr lang="en-US" sz="2800" b="1" dirty="0">
              <a:solidFill>
                <a:srgbClr val="990000"/>
              </a:solidFill>
              <a:latin typeface="Arial" pitchFamily="34" charset="0"/>
              <a:cs typeface="Arial" pitchFamily="34" charset="0"/>
            </a:endParaRPr>
          </a:p>
          <a:p>
            <a:pPr algn="ctr" defTabSz="457200" eaLnBrk="1" fontAlgn="base" hangingPunct="1">
              <a:spcBef>
                <a:spcPct val="0"/>
              </a:spcBef>
              <a:spcAft>
                <a:spcPct val="0"/>
              </a:spcAft>
            </a:pPr>
            <a:r>
              <a:rPr lang="en-US" sz="2800" b="1" dirty="0" smtClean="0">
                <a:solidFill>
                  <a:srgbClr val="990000"/>
                </a:solidFill>
                <a:latin typeface="Arial" pitchFamily="34" charset="0"/>
                <a:cs typeface="Arial" pitchFamily="34" charset="0"/>
              </a:rPr>
              <a:t>Questions?</a:t>
            </a:r>
          </a:p>
          <a:p>
            <a:pPr algn="ctr" defTabSz="457200" eaLnBrk="1" fontAlgn="base" hangingPunct="1">
              <a:spcBef>
                <a:spcPct val="0"/>
              </a:spcBef>
              <a:spcAft>
                <a:spcPct val="0"/>
              </a:spcAft>
            </a:pPr>
            <a:endParaRPr lang="en-US" sz="2800" b="1" dirty="0" smtClean="0">
              <a:solidFill>
                <a:srgbClr val="990000"/>
              </a:solidFill>
              <a:latin typeface="Arial" pitchFamily="34" charset="0"/>
              <a:cs typeface="Arial" pitchFamily="34" charset="0"/>
            </a:endParaRPr>
          </a:p>
          <a:p>
            <a:pPr algn="ctr" defTabSz="457200" eaLnBrk="1" fontAlgn="base" hangingPunct="1">
              <a:spcBef>
                <a:spcPct val="0"/>
              </a:spcBef>
              <a:spcAft>
                <a:spcPct val="0"/>
              </a:spcAft>
            </a:pPr>
            <a:endParaRPr lang="en-US" sz="2800" b="1" dirty="0">
              <a:solidFill>
                <a:srgbClr val="990000"/>
              </a:solidFill>
              <a:latin typeface="Arial" pitchFamily="34" charset="0"/>
              <a:cs typeface="Arial" pitchFamily="34" charset="0"/>
            </a:endParaRPr>
          </a:p>
          <a:p>
            <a:pPr algn="ctr" defTabSz="457200" eaLnBrk="1" fontAlgn="base" hangingPunct="1">
              <a:spcBef>
                <a:spcPct val="0"/>
              </a:spcBef>
              <a:spcAft>
                <a:spcPct val="0"/>
              </a:spcAft>
            </a:pPr>
            <a:r>
              <a:rPr lang="en-US" sz="2800" b="1" dirty="0" smtClean="0">
                <a:solidFill>
                  <a:srgbClr val="990000"/>
                </a:solidFill>
                <a:latin typeface="Arial" pitchFamily="34" charset="0"/>
                <a:cs typeface="Arial" pitchFamily="34" charset="0"/>
              </a:rPr>
              <a:t>Ganges.usc.edu/wiki/TAPAS</a:t>
            </a:r>
          </a:p>
        </p:txBody>
      </p:sp>
    </p:spTree>
    <p:extLst>
      <p:ext uri="{BB962C8B-B14F-4D97-AF65-F5344CB8AC3E}">
        <p14:creationId xmlns:p14="http://schemas.microsoft.com/office/powerpoint/2010/main" val="474241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28600" y="1059080"/>
            <a:ext cx="8610600" cy="4722576"/>
          </a:xfrm>
          <a:prstGeom prst="rect">
            <a:avLst/>
          </a:prstGeom>
        </p:spPr>
        <p:txBody>
          <a:bodyPr/>
          <a:lstStyle/>
          <a:p>
            <a:pPr marL="285750" indent="-285750">
              <a:spcBef>
                <a:spcPts val="600"/>
              </a:spcBef>
              <a:buFont typeface="Wingdings" panose="05000000000000000000" pitchFamily="2" charset="2"/>
              <a:buChar char="§"/>
            </a:pPr>
            <a:r>
              <a:rPr lang="en-US" sz="2000" dirty="0" smtClean="0">
                <a:solidFill>
                  <a:schemeClr val="bg2">
                    <a:lumMod val="10000"/>
                  </a:schemeClr>
                </a:solidFill>
                <a:latin typeface="Arial" pitchFamily="34" charset="0"/>
                <a:cs typeface="Arial" pitchFamily="34" charset="0"/>
              </a:rPr>
              <a:t>Key Algorithms: FFT, sorting, Viterbi decoding, etc.</a:t>
            </a:r>
            <a:endParaRPr lang="en-US" sz="2000" dirty="0">
              <a:solidFill>
                <a:schemeClr val="bg2">
                  <a:lumMod val="10000"/>
                </a:schemeClr>
              </a:solidFill>
              <a:latin typeface="Arial" pitchFamily="34" charset="0"/>
              <a:cs typeface="Arial" pitchFamily="34" charset="0"/>
            </a:endParaRPr>
          </a:p>
          <a:p>
            <a:pPr lvl="1">
              <a:spcBef>
                <a:spcPts val="600"/>
              </a:spcBef>
              <a:buFont typeface="Wingdings" panose="05000000000000000000" pitchFamily="2" charset="2"/>
              <a:buChar char="§"/>
            </a:pPr>
            <a:endParaRPr lang="en-US" b="1" dirty="0" smtClean="0">
              <a:solidFill>
                <a:schemeClr val="tx1">
                  <a:lumMod val="50000"/>
                </a:schemeClr>
              </a:solidFill>
              <a:latin typeface="Arial" pitchFamily="34" charset="0"/>
              <a:cs typeface="Arial" pitchFamily="34" charset="0"/>
            </a:endParaRPr>
          </a:p>
          <a:p>
            <a:pPr>
              <a:spcBef>
                <a:spcPts val="600"/>
              </a:spcBef>
              <a:spcAft>
                <a:spcPts val="1200"/>
              </a:spcAft>
              <a:buFont typeface="Wingdings" panose="05000000000000000000" pitchFamily="2" charset="2"/>
              <a:buChar char="§"/>
            </a:pPr>
            <a:endParaRPr lang="en-US" dirty="0">
              <a:solidFill>
                <a:schemeClr val="bg2">
                  <a:lumMod val="10000"/>
                </a:schemeClr>
              </a:solidFill>
              <a:latin typeface="Arial" pitchFamily="34" charset="0"/>
              <a:cs typeface="Arial"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Slide Number Placeholder 1"/>
          <p:cNvSpPr>
            <a:spLocks noGrp="1"/>
          </p:cNvSpPr>
          <p:nvPr>
            <p:ph type="sldNum" sz="quarter" idx="10"/>
          </p:nvPr>
        </p:nvSpPr>
        <p:spPr/>
        <p:txBody>
          <a:bodyPr/>
          <a:lstStyle/>
          <a:p>
            <a:fld id="{0AB6AC52-F552-42DD-ADE9-9A83081CC6A9}" type="slidenum">
              <a:rPr lang="en-US" smtClean="0"/>
              <a:t>4</a:t>
            </a:fld>
            <a:endParaRPr lang="en-US"/>
          </a:p>
        </p:txBody>
      </p:sp>
      <p:sp>
        <p:nvSpPr>
          <p:cNvPr id="6" name="Title 1"/>
          <p:cNvSpPr txBox="1">
            <a:spLocks/>
          </p:cNvSpPr>
          <p:nvPr/>
        </p:nvSpPr>
        <p:spPr>
          <a:xfrm>
            <a:off x="0"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smtClean="0">
                <a:latin typeface="Arial" pitchFamily="34" charset="0"/>
                <a:cs typeface="Arial" pitchFamily="34" charset="0"/>
              </a:rPr>
              <a:t>Related Applications</a:t>
            </a:r>
            <a:endParaRPr lang="en-US" sz="2400" b="1" dirty="0">
              <a:latin typeface="Arial" pitchFamily="34" charset="0"/>
              <a:cs typeface="Arial" pitchFamily="34" charset="0"/>
            </a:endParaRPr>
          </a:p>
        </p:txBody>
      </p:sp>
      <p:sp>
        <p:nvSpPr>
          <p:cNvPr id="21" name="Content Placeholder 4"/>
          <p:cNvSpPr txBox="1">
            <a:spLocks/>
          </p:cNvSpPr>
          <p:nvPr/>
        </p:nvSpPr>
        <p:spPr>
          <a:xfrm>
            <a:off x="228600" y="1525824"/>
            <a:ext cx="8610600" cy="472257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smtClean="0">
              <a:solidFill>
                <a:schemeClr val="bg2">
                  <a:lumMod val="10000"/>
                </a:schemeClr>
              </a:solidFill>
              <a:latin typeface="Arial" panose="020B0604020202020204" pitchFamily="34" charset="0"/>
              <a:cs typeface="Arial" panose="020B0604020202020204" pitchFamily="34" charset="0"/>
            </a:endParaRPr>
          </a:p>
          <a:p>
            <a:endParaRPr lang="en-US" sz="2000" smtClean="0">
              <a:solidFill>
                <a:schemeClr val="bg2">
                  <a:lumMod val="10000"/>
                </a:schemeClr>
              </a:solidFill>
              <a:latin typeface="Arial" panose="020B0604020202020204" pitchFamily="34" charset="0"/>
              <a:cs typeface="Arial" panose="020B0604020202020204" pitchFamily="34" charset="0"/>
            </a:endParaRPr>
          </a:p>
          <a:p>
            <a:endParaRPr lang="en-US" sz="2000" smtClean="0">
              <a:solidFill>
                <a:schemeClr val="bg2">
                  <a:lumMod val="10000"/>
                </a:schemeClr>
              </a:solidFill>
              <a:latin typeface="Arial" panose="020B0604020202020204" pitchFamily="34" charset="0"/>
              <a:cs typeface="Arial" panose="020B0604020202020204" pitchFamily="34" charset="0"/>
            </a:endParaRPr>
          </a:p>
          <a:p>
            <a:endParaRPr lang="en-US" sz="2000" smtClean="0">
              <a:solidFill>
                <a:schemeClr val="bg2">
                  <a:lumMod val="10000"/>
                </a:schemeClr>
              </a:solidFill>
              <a:latin typeface="Arial" panose="020B0604020202020204" pitchFamily="34" charset="0"/>
              <a:cs typeface="Arial" panose="020B0604020202020204" pitchFamily="34" charset="0"/>
            </a:endParaRPr>
          </a:p>
          <a:p>
            <a:endParaRPr lang="en-US" sz="1200" dirty="0">
              <a:solidFill>
                <a:schemeClr val="bg2">
                  <a:lumMod val="10000"/>
                </a:schemeClr>
              </a:solidFill>
              <a:latin typeface="Arial" panose="020B0604020202020204" pitchFamily="34" charset="0"/>
              <a:cs typeface="Arial" panose="020B0604020202020204" pitchFamily="34" charset="0"/>
            </a:endParaRPr>
          </a:p>
        </p:txBody>
      </p:sp>
      <p:pic>
        <p:nvPicPr>
          <p:cNvPr id="23"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635" y="1905000"/>
            <a:ext cx="1246727" cy="131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3492214" y="3352800"/>
            <a:ext cx="2159567" cy="646331"/>
          </a:xfrm>
          <a:prstGeom prst="rect">
            <a:avLst/>
          </a:prstGeom>
        </p:spPr>
        <p:txBody>
          <a:bodyPr wrap="none">
            <a:spAutoFit/>
          </a:bodyPr>
          <a:lstStyle/>
          <a:p>
            <a:pPr algn="ctr"/>
            <a:r>
              <a:rPr lang="en-US" dirty="0" smtClean="0">
                <a:solidFill>
                  <a:schemeClr val="bg2">
                    <a:lumMod val="10000"/>
                  </a:schemeClr>
                </a:solidFill>
                <a:latin typeface="Arial" panose="020B0604020202020204" pitchFamily="34" charset="0"/>
                <a:cs typeface="Arial" panose="020B0604020202020204" pitchFamily="34" charset="0"/>
              </a:rPr>
              <a:t>Frequency domain </a:t>
            </a:r>
          </a:p>
          <a:p>
            <a:pPr algn="ctr"/>
            <a:r>
              <a:rPr lang="en-US" dirty="0" smtClean="0">
                <a:solidFill>
                  <a:schemeClr val="bg2">
                    <a:lumMod val="10000"/>
                  </a:schemeClr>
                </a:solidFill>
                <a:latin typeface="Arial" panose="020B0604020202020204" pitchFamily="34" charset="0"/>
                <a:cs typeface="Arial" panose="020B0604020202020204" pitchFamily="34" charset="0"/>
              </a:rPr>
              <a:t>in images</a:t>
            </a:r>
            <a:endParaRPr lang="en-US" dirty="0"/>
          </a:p>
        </p:txBody>
      </p:sp>
      <p:pic>
        <p:nvPicPr>
          <p:cNvPr id="26" name="Picture 2" descr="Original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2675" y="4038600"/>
            <a:ext cx="1285125" cy="129618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3733800" y="5334000"/>
            <a:ext cx="1633781" cy="369332"/>
          </a:xfrm>
          <a:prstGeom prst="rect">
            <a:avLst/>
          </a:prstGeom>
        </p:spPr>
        <p:txBody>
          <a:bodyPr wrap="none">
            <a:spAutoFit/>
          </a:bodyPr>
          <a:lstStyle/>
          <a:p>
            <a:r>
              <a:rPr lang="en-US" dirty="0" smtClean="0">
                <a:solidFill>
                  <a:schemeClr val="bg2">
                    <a:lumMod val="10000"/>
                  </a:schemeClr>
                </a:solidFill>
                <a:latin typeface="Arial" panose="020B0604020202020204" pitchFamily="34" charset="0"/>
                <a:cs typeface="Arial" panose="020B0604020202020204" pitchFamily="34" charset="0"/>
              </a:rPr>
              <a:t>Image filtering</a:t>
            </a:r>
            <a:endParaRPr lang="en-US" dirty="0"/>
          </a:p>
        </p:txBody>
      </p:sp>
      <p:pic>
        <p:nvPicPr>
          <p:cNvPr id="31" name="Picture 4" descr="Fourier Transform analysis of sampled s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905000"/>
            <a:ext cx="2106393" cy="149402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826671" y="3429000"/>
            <a:ext cx="1672253" cy="369332"/>
          </a:xfrm>
          <a:prstGeom prst="rect">
            <a:avLst/>
          </a:prstGeom>
        </p:spPr>
        <p:txBody>
          <a:bodyPr wrap="none">
            <a:spAutoFit/>
          </a:bodyPr>
          <a:lstStyle/>
          <a:p>
            <a:pPr algn="ctr"/>
            <a:r>
              <a:rPr lang="en-US" dirty="0" smtClean="0">
                <a:solidFill>
                  <a:schemeClr val="bg2">
                    <a:lumMod val="10000"/>
                  </a:schemeClr>
                </a:solidFill>
                <a:latin typeface="Arial" panose="020B0604020202020204" pitchFamily="34" charset="0"/>
                <a:cs typeface="Arial" panose="020B0604020202020204" pitchFamily="34" charset="0"/>
              </a:rPr>
              <a:t>Audio analysis</a:t>
            </a:r>
            <a:endParaRPr lang="en-US" dirty="0"/>
          </a:p>
        </p:txBody>
      </p:sp>
      <p:sp>
        <p:nvSpPr>
          <p:cNvPr id="33" name="Rectangle 32"/>
          <p:cNvSpPr/>
          <p:nvPr/>
        </p:nvSpPr>
        <p:spPr>
          <a:xfrm>
            <a:off x="991198" y="5334000"/>
            <a:ext cx="1326004" cy="369332"/>
          </a:xfrm>
          <a:prstGeom prst="rect">
            <a:avLst/>
          </a:prstGeom>
        </p:spPr>
        <p:txBody>
          <a:bodyPr wrap="none">
            <a:spAutoFit/>
          </a:bodyPr>
          <a:lstStyle/>
          <a:p>
            <a:pPr algn="ctr"/>
            <a:r>
              <a:rPr lang="en-US" dirty="0" smtClean="0">
                <a:solidFill>
                  <a:schemeClr val="bg2">
                    <a:lumMod val="10000"/>
                  </a:schemeClr>
                </a:solidFill>
                <a:latin typeface="Arial" panose="020B0604020202020204" pitchFamily="34" charset="0"/>
                <a:cs typeface="Arial" panose="020B0604020202020204" pitchFamily="34" charset="0"/>
              </a:rPr>
              <a:t>Bitonic sort</a:t>
            </a:r>
            <a:endParaRPr lang="en-US" dirty="0"/>
          </a:p>
        </p:txBody>
      </p:sp>
      <p:pic>
        <p:nvPicPr>
          <p:cNvPr id="35" name="Picture 14" descr="fea_impell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905000"/>
            <a:ext cx="1219200" cy="1306286"/>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6019800" y="3429000"/>
            <a:ext cx="3027432" cy="369332"/>
          </a:xfrm>
          <a:prstGeom prst="rect">
            <a:avLst/>
          </a:prstGeom>
        </p:spPr>
        <p:txBody>
          <a:bodyPr wrap="none">
            <a:spAutoFit/>
          </a:bodyPr>
          <a:lstStyle/>
          <a:p>
            <a:r>
              <a:rPr lang="en-US" dirty="0" smtClean="0">
                <a:solidFill>
                  <a:schemeClr val="bg2">
                    <a:lumMod val="10000"/>
                  </a:schemeClr>
                </a:solidFill>
                <a:latin typeface="Arial" panose="020B0604020202020204" pitchFamily="34" charset="0"/>
                <a:cs typeface="Arial" panose="020B0604020202020204" pitchFamily="34" charset="0"/>
              </a:rPr>
              <a:t>Partial differential equations</a:t>
            </a:r>
            <a:endParaRPr lang="en-US" dirty="0"/>
          </a:p>
        </p:txBody>
      </p:sp>
      <p:cxnSp>
        <p:nvCxnSpPr>
          <p:cNvPr id="39" name="Straight Connector 38"/>
          <p:cNvCxnSpPr/>
          <p:nvPr/>
        </p:nvCxnSpPr>
        <p:spPr>
          <a:xfrm>
            <a:off x="3124200" y="1556602"/>
            <a:ext cx="0" cy="41613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943600" y="1556602"/>
            <a:ext cx="0" cy="4161375"/>
          </a:xfrm>
          <a:prstGeom prst="line">
            <a:avLst/>
          </a:prstGeom>
        </p:spPr>
        <p:style>
          <a:lnRef idx="2">
            <a:schemeClr val="accent1"/>
          </a:lnRef>
          <a:fillRef idx="0">
            <a:schemeClr val="accent1"/>
          </a:fillRef>
          <a:effectRef idx="1">
            <a:schemeClr val="accent1"/>
          </a:effectRef>
          <a:fontRef idx="minor">
            <a:schemeClr val="tx1"/>
          </a:fontRef>
        </p:style>
      </p:cxnSp>
      <p:pic>
        <p:nvPicPr>
          <p:cNvPr id="41" name="Picture 20" descr="http://www.skydsp.com/publications/4thyrthesis/OFDMge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3962401"/>
            <a:ext cx="2446934" cy="13715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118246144"/>
              </p:ext>
            </p:extLst>
          </p:nvPr>
        </p:nvGraphicFramePr>
        <p:xfrm>
          <a:off x="381000" y="4224326"/>
          <a:ext cx="2599344" cy="1033474"/>
        </p:xfrm>
        <a:graphic>
          <a:graphicData uri="http://schemas.openxmlformats.org/presentationml/2006/ole">
            <mc:AlternateContent xmlns:mc="http://schemas.openxmlformats.org/markup-compatibility/2006">
              <mc:Choice xmlns:v="urn:schemas-microsoft-com:vml" Requires="v">
                <p:oleObj spid="_x0000_s112951" name="Visio" r:id="rId9" imgW="7086457" imgH="2695694" progId="Visio.Drawing.15">
                  <p:embed/>
                </p:oleObj>
              </mc:Choice>
              <mc:Fallback>
                <p:oleObj name="Visio" r:id="rId9" imgW="7086457" imgH="2695694" progId="Visio.Drawing.15">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4224326"/>
                        <a:ext cx="2599344" cy="1033474"/>
                      </a:xfrm>
                      <a:prstGeom prst="rect">
                        <a:avLst/>
                      </a:prstGeom>
                      <a:noFill/>
                      <a:ln>
                        <a:noFill/>
                      </a:ln>
                    </p:spPr>
                  </p:pic>
                </p:oleObj>
              </mc:Fallback>
            </mc:AlternateContent>
          </a:graphicData>
        </a:graphic>
      </p:graphicFrame>
      <p:sp>
        <p:nvSpPr>
          <p:cNvPr id="42" name="Rectangle 41"/>
          <p:cNvSpPr/>
          <p:nvPr/>
        </p:nvSpPr>
        <p:spPr>
          <a:xfrm>
            <a:off x="6672650" y="5334000"/>
            <a:ext cx="1697902" cy="369332"/>
          </a:xfrm>
          <a:prstGeom prst="rect">
            <a:avLst/>
          </a:prstGeom>
        </p:spPr>
        <p:txBody>
          <a:bodyPr wrap="none">
            <a:spAutoFit/>
          </a:bodyPr>
          <a:lstStyle/>
          <a:p>
            <a:pPr algn="ctr"/>
            <a:r>
              <a:rPr lang="en-US" dirty="0" smtClean="0">
                <a:solidFill>
                  <a:schemeClr val="bg2">
                    <a:lumMod val="10000"/>
                  </a:schemeClr>
                </a:solidFill>
                <a:latin typeface="Arial" panose="020B0604020202020204" pitchFamily="34" charset="0"/>
                <a:cs typeface="Arial" panose="020B0604020202020204" pitchFamily="34" charset="0"/>
              </a:rPr>
              <a:t>OFDM System</a:t>
            </a:r>
            <a:endParaRPr lang="en-US" dirty="0"/>
          </a:p>
        </p:txBody>
      </p:sp>
    </p:spTree>
    <p:extLst>
      <p:ext uri="{BB962C8B-B14F-4D97-AF65-F5344CB8AC3E}">
        <p14:creationId xmlns:p14="http://schemas.microsoft.com/office/powerpoint/2010/main" val="1098429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Slide Number Placeholder 1"/>
          <p:cNvSpPr>
            <a:spLocks noGrp="1"/>
          </p:cNvSpPr>
          <p:nvPr>
            <p:ph type="sldNum" sz="quarter" idx="10"/>
          </p:nvPr>
        </p:nvSpPr>
        <p:spPr/>
        <p:txBody>
          <a:bodyPr/>
          <a:lstStyle/>
          <a:p>
            <a:fld id="{0AB6AC52-F552-42DD-ADE9-9A83081CC6A9}" type="slidenum">
              <a:rPr lang="en-US" smtClean="0"/>
              <a:t>5</a:t>
            </a:fld>
            <a:endParaRPr lang="en-US"/>
          </a:p>
        </p:txBody>
      </p:sp>
      <p:sp>
        <p:nvSpPr>
          <p:cNvPr id="6" name="Title 1"/>
          <p:cNvSpPr txBox="1">
            <a:spLocks/>
          </p:cNvSpPr>
          <p:nvPr/>
        </p:nvSpPr>
        <p:spPr>
          <a:xfrm>
            <a:off x="0"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smtClean="0">
                <a:latin typeface="Arial" pitchFamily="34" charset="0"/>
                <a:cs typeface="Arial" pitchFamily="34" charset="0"/>
              </a:rPr>
              <a:t>Data Permutation in Conventional Architectures</a:t>
            </a:r>
            <a:endParaRPr lang="en-US" sz="2400" b="1" dirty="0">
              <a:latin typeface="Arial" pitchFamily="34" charset="0"/>
              <a:cs typeface="Arial" pitchFamily="34" charset="0"/>
            </a:endParaRPr>
          </a:p>
        </p:txBody>
      </p:sp>
      <p:sp>
        <p:nvSpPr>
          <p:cNvPr id="23" name="Content Placeholder 4"/>
          <p:cNvSpPr txBox="1">
            <a:spLocks/>
          </p:cNvSpPr>
          <p:nvPr/>
        </p:nvSpPr>
        <p:spPr>
          <a:xfrm>
            <a:off x="228600" y="1059080"/>
            <a:ext cx="8610600" cy="472257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Permutation by wires</a:t>
            </a:r>
          </a:p>
          <a:p>
            <a:pPr lvl="1">
              <a:spcBef>
                <a:spcPts val="600"/>
              </a:spcBef>
              <a:buFont typeface="Wingdings" panose="05000000000000000000" pitchFamily="2" charset="2"/>
              <a:buChar char="§"/>
            </a:pPr>
            <a:r>
              <a:rPr lang="en-US" sz="1600" dirty="0">
                <a:solidFill>
                  <a:schemeClr val="bg2">
                    <a:lumMod val="10000"/>
                  </a:schemeClr>
                </a:solidFill>
                <a:latin typeface="Arial" panose="020B0604020202020204" pitchFamily="34" charset="0"/>
                <a:cs typeface="Arial" panose="020B0604020202020204" pitchFamily="34" charset="0"/>
              </a:rPr>
              <a:t>Parallel </a:t>
            </a:r>
            <a:r>
              <a:rPr lang="en-US" sz="1600" dirty="0" smtClean="0">
                <a:solidFill>
                  <a:schemeClr val="bg2">
                    <a:lumMod val="10000"/>
                  </a:schemeClr>
                </a:solidFill>
                <a:latin typeface="Arial" panose="020B0604020202020204" pitchFamily="34" charset="0"/>
                <a:cs typeface="Arial" panose="020B0604020202020204" pitchFamily="34" charset="0"/>
              </a:rPr>
              <a:t>architecture</a:t>
            </a:r>
            <a:endParaRPr lang="en-US" sz="1400" dirty="0" smtClean="0">
              <a:solidFill>
                <a:schemeClr val="bg2">
                  <a:lumMod val="10000"/>
                </a:schemeClr>
              </a:solidFill>
              <a:latin typeface="Arial" panose="020B0604020202020204" pitchFamily="34" charset="0"/>
              <a:cs typeface="Arial" panose="020B0604020202020204" pitchFamily="34" charset="0"/>
            </a:endParaRPr>
          </a:p>
          <a:p>
            <a:pPr>
              <a:spcBef>
                <a:spcPts val="1200"/>
              </a:spcBef>
              <a:buFont typeface="Wingdings"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Permutation by memory </a:t>
            </a:r>
          </a:p>
          <a:p>
            <a:pPr marL="0" indent="0">
              <a:spcBef>
                <a:spcPts val="0"/>
              </a:spcBef>
              <a:buNone/>
            </a:pPr>
            <a:r>
              <a:rPr lang="en-US" sz="2000" dirty="0">
                <a:solidFill>
                  <a:schemeClr val="bg2">
                    <a:lumMod val="10000"/>
                  </a:schemeClr>
                </a:solidFill>
                <a:latin typeface="Arial" panose="020B0604020202020204" pitchFamily="34" charset="0"/>
                <a:cs typeface="Arial" panose="020B0604020202020204" pitchFamily="34" charset="0"/>
              </a:rPr>
              <a:t> </a:t>
            </a:r>
            <a:r>
              <a:rPr lang="en-US" sz="2000" dirty="0" smtClean="0">
                <a:solidFill>
                  <a:schemeClr val="bg2">
                    <a:lumMod val="10000"/>
                  </a:schemeClr>
                </a:solidFill>
                <a:latin typeface="Arial" panose="020B0604020202020204" pitchFamily="34" charset="0"/>
                <a:cs typeface="Arial" panose="020B0604020202020204" pitchFamily="34" charset="0"/>
              </a:rPr>
              <a:t>    or registers</a:t>
            </a:r>
          </a:p>
          <a:p>
            <a:pPr lvl="1">
              <a:spcBef>
                <a:spcPts val="600"/>
              </a:spcBef>
              <a:buFont typeface="Wingdings" pitchFamily="2" charset="2"/>
              <a:buChar char="§"/>
            </a:pPr>
            <a:r>
              <a:rPr lang="en-US" sz="1600" dirty="0">
                <a:solidFill>
                  <a:schemeClr val="bg2">
                    <a:lumMod val="10000"/>
                  </a:schemeClr>
                </a:solidFill>
                <a:latin typeface="Arial" panose="020B0604020202020204" pitchFamily="34" charset="0"/>
                <a:cs typeface="Arial" panose="020B0604020202020204" pitchFamily="34" charset="0"/>
              </a:rPr>
              <a:t>Pipeline </a:t>
            </a:r>
            <a:r>
              <a:rPr lang="en-US" sz="1600" dirty="0" smtClean="0">
                <a:solidFill>
                  <a:schemeClr val="bg2">
                    <a:lumMod val="10000"/>
                  </a:schemeClr>
                </a:solidFill>
                <a:latin typeface="Arial" panose="020B0604020202020204" pitchFamily="34" charset="0"/>
                <a:cs typeface="Arial" panose="020B0604020202020204" pitchFamily="34" charset="0"/>
              </a:rPr>
              <a:t>architecture</a:t>
            </a:r>
            <a:endParaRPr lang="en-US" sz="1000" dirty="0">
              <a:solidFill>
                <a:schemeClr val="bg2">
                  <a:lumMod val="10000"/>
                </a:schemeClr>
              </a:solidFill>
              <a:latin typeface="Arial" panose="020B0604020202020204" pitchFamily="34" charset="0"/>
              <a:cs typeface="Arial" panose="020B0604020202020204" pitchFamily="34" charset="0"/>
            </a:endParaRPr>
          </a:p>
          <a:p>
            <a:pPr lvl="1">
              <a:spcBef>
                <a:spcPts val="600"/>
              </a:spcBef>
              <a:buFont typeface="Wingdings"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Shared memory architecture</a:t>
            </a:r>
            <a:endParaRPr lang="en-US" sz="1200" dirty="0" smtClean="0">
              <a:solidFill>
                <a:schemeClr val="bg2">
                  <a:lumMod val="10000"/>
                </a:schemeClr>
              </a:solidFill>
              <a:latin typeface="Arial" panose="020B0604020202020204" pitchFamily="34" charset="0"/>
              <a:cs typeface="Arial" panose="020B0604020202020204" pitchFamily="34" charset="0"/>
            </a:endParaRPr>
          </a:p>
          <a:p>
            <a:pPr marL="0" indent="0">
              <a:buFont typeface="Arial" charset="0"/>
              <a:buNone/>
            </a:pPr>
            <a:r>
              <a:rPr lang="en-US" sz="2000" dirty="0" smtClean="0">
                <a:solidFill>
                  <a:schemeClr val="bg2">
                    <a:lumMod val="10000"/>
                  </a:schemeClr>
                </a:solidFill>
                <a:latin typeface="Arial" panose="020B0604020202020204" pitchFamily="34" charset="0"/>
                <a:cs typeface="Arial" panose="020B0604020202020204" pitchFamily="34" charset="0"/>
              </a:rPr>
              <a:t>     </a:t>
            </a:r>
          </a:p>
          <a:p>
            <a:pPr lvl="1">
              <a:buFont typeface="Arial" pitchFamily="34" charset="0"/>
              <a:buChar char="‒"/>
            </a:pPr>
            <a:endParaRPr lang="en-US" sz="1400" dirty="0" smtClean="0">
              <a:solidFill>
                <a:schemeClr val="bg2">
                  <a:lumMod val="10000"/>
                </a:schemeClr>
              </a:solidFill>
              <a:latin typeface="Arial" panose="020B0604020202020204" pitchFamily="34" charset="0"/>
              <a:cs typeface="Arial" panose="020B0604020202020204" pitchFamily="34" charset="0"/>
            </a:endParaRPr>
          </a:p>
          <a:p>
            <a:pPr lvl="1">
              <a:buFont typeface="Arial" pitchFamily="34" charset="0"/>
              <a:buChar char="‒"/>
            </a:pPr>
            <a:endParaRPr lang="en-US" sz="1400" baseline="30000" dirty="0" smtClean="0">
              <a:solidFill>
                <a:schemeClr val="bg2">
                  <a:lumMod val="10000"/>
                </a:schemeClr>
              </a:solidFill>
              <a:latin typeface="Arial" panose="020B0604020202020204" pitchFamily="34" charset="0"/>
              <a:cs typeface="Arial" panose="020B0604020202020204" pitchFamily="34" charset="0"/>
            </a:endParaRPr>
          </a:p>
          <a:p>
            <a:pPr lvl="1">
              <a:buFont typeface="Arial" pitchFamily="34" charset="0"/>
              <a:buChar char="‒"/>
            </a:pPr>
            <a:endParaRPr lang="en-US" sz="1400" baseline="30000" dirty="0" smtClean="0">
              <a:solidFill>
                <a:schemeClr val="bg2">
                  <a:lumMod val="10000"/>
                </a:schemeClr>
              </a:solidFill>
              <a:latin typeface="Arial" panose="020B0604020202020204" pitchFamily="34" charset="0"/>
              <a:cs typeface="Arial" panose="020B0604020202020204" pitchFamily="34" charset="0"/>
            </a:endParaRPr>
          </a:p>
          <a:p>
            <a:pPr lvl="1"/>
            <a:endParaRPr lang="en-US" altLang="zh-CN" sz="1400" dirty="0" smtClean="0">
              <a:solidFill>
                <a:schemeClr val="bg2">
                  <a:lumMod val="10000"/>
                </a:schemeClr>
              </a:solidFill>
              <a:latin typeface="Arial" panose="020B0604020202020204" pitchFamily="34" charset="0"/>
              <a:cs typeface="Arial" panose="020B0604020202020204" pitchFamily="34" charset="0"/>
            </a:endParaRPr>
          </a:p>
          <a:p>
            <a:pPr lvl="1"/>
            <a:endParaRPr lang="en-US" sz="1400" dirty="0">
              <a:solidFill>
                <a:schemeClr val="bg2">
                  <a:lumMod val="10000"/>
                </a:schemeClr>
              </a:solidFill>
              <a:latin typeface="Arial" panose="020B0604020202020204" pitchFamily="34" charset="0"/>
              <a:cs typeface="Arial" panose="020B060402020202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02427830"/>
              </p:ext>
            </p:extLst>
          </p:nvPr>
        </p:nvGraphicFramePr>
        <p:xfrm>
          <a:off x="3159125" y="3838575"/>
          <a:ext cx="5756275" cy="1647825"/>
        </p:xfrm>
        <a:graphic>
          <a:graphicData uri="http://schemas.openxmlformats.org/presentationml/2006/ole">
            <mc:AlternateContent xmlns:mc="http://schemas.openxmlformats.org/markup-compatibility/2006">
              <mc:Choice xmlns:v="urn:schemas-microsoft-com:vml" Requires="v">
                <p:oleObj spid="_x0000_s114536" name="Visio" r:id="rId4" imgW="6486432" imgH="1819343" progId="Visio.Drawing.11">
                  <p:embed/>
                </p:oleObj>
              </mc:Choice>
              <mc:Fallback>
                <p:oleObj name="Visio" r:id="rId4" imgW="6486432" imgH="1819343" progId="Visio.Drawing.11">
                  <p:embed/>
                  <p:pic>
                    <p:nvPicPr>
                      <p:cNvPr id="0" name=""/>
                      <p:cNvPicPr>
                        <a:picLocks noChangeAspect="1" noChangeArrowheads="1"/>
                      </p:cNvPicPr>
                      <p:nvPr/>
                    </p:nvPicPr>
                    <p:blipFill>
                      <a:blip r:embed="rId5"/>
                      <a:srcRect/>
                      <a:stretch>
                        <a:fillRect/>
                      </a:stretch>
                    </p:blipFill>
                    <p:spPr bwMode="gray">
                      <a:xfrm>
                        <a:off x="3159125" y="3838575"/>
                        <a:ext cx="5756275" cy="1647825"/>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13443406"/>
              </p:ext>
            </p:extLst>
          </p:nvPr>
        </p:nvGraphicFramePr>
        <p:xfrm>
          <a:off x="4343400" y="1143000"/>
          <a:ext cx="4267200" cy="2287848"/>
        </p:xfrm>
        <a:graphic>
          <a:graphicData uri="http://schemas.openxmlformats.org/presentationml/2006/ole">
            <mc:AlternateContent xmlns:mc="http://schemas.openxmlformats.org/markup-compatibility/2006">
              <mc:Choice xmlns:v="urn:schemas-microsoft-com:vml" Requires="v">
                <p:oleObj spid="_x0000_s114537" name="Visio" r:id="rId6" imgW="6334077" imgH="3486285" progId="Visio.Drawing.11">
                  <p:embed/>
                </p:oleObj>
              </mc:Choice>
              <mc:Fallback>
                <p:oleObj name="Visio" r:id="rId6" imgW="6334077" imgH="3486285" progId="Visio.Drawing.11">
                  <p:embed/>
                  <p:pic>
                    <p:nvPicPr>
                      <p:cNvPr id="0" name=""/>
                      <p:cNvPicPr>
                        <a:picLocks noChangeAspect="1" noChangeArrowheads="1"/>
                      </p:cNvPicPr>
                      <p:nvPr/>
                    </p:nvPicPr>
                    <p:blipFill>
                      <a:blip r:embed="rId7"/>
                      <a:srcRect/>
                      <a:stretch>
                        <a:fillRect/>
                      </a:stretch>
                    </p:blipFill>
                    <p:spPr bwMode="auto">
                      <a:xfrm>
                        <a:off x="4343400" y="1143000"/>
                        <a:ext cx="4267200" cy="2287848"/>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32642418"/>
              </p:ext>
            </p:extLst>
          </p:nvPr>
        </p:nvGraphicFramePr>
        <p:xfrm>
          <a:off x="609600" y="3467351"/>
          <a:ext cx="1981200" cy="2247649"/>
        </p:xfrm>
        <a:graphic>
          <a:graphicData uri="http://schemas.openxmlformats.org/presentationml/2006/ole">
            <mc:AlternateContent xmlns:mc="http://schemas.openxmlformats.org/markup-compatibility/2006">
              <mc:Choice xmlns:v="urn:schemas-microsoft-com:vml" Requires="v">
                <p:oleObj spid="_x0000_s114538" name="Visio" r:id="rId8" imgW="2028698" imgH="2343285" progId="Visio.Drawing.11">
                  <p:embed/>
                </p:oleObj>
              </mc:Choice>
              <mc:Fallback>
                <p:oleObj name="Visio" r:id="rId8" imgW="2028698" imgH="2343285" progId="Visio.Drawing.11">
                  <p:embed/>
                  <p:pic>
                    <p:nvPicPr>
                      <p:cNvPr id="0" name=""/>
                      <p:cNvPicPr>
                        <a:picLocks noChangeAspect="1" noChangeArrowheads="1"/>
                      </p:cNvPicPr>
                      <p:nvPr/>
                    </p:nvPicPr>
                    <p:blipFill>
                      <a:blip r:embed="rId9"/>
                      <a:srcRect/>
                      <a:stretch>
                        <a:fillRect/>
                      </a:stretch>
                    </p:blipFill>
                    <p:spPr bwMode="gray">
                      <a:xfrm>
                        <a:off x="609600" y="3467351"/>
                        <a:ext cx="1981200" cy="224764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47579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AB6AC52-F552-42DD-ADE9-9A83081CC6A9}" type="slidenum">
              <a:rPr lang="en-US" smtClean="0"/>
              <a:t>6</a:t>
            </a:fld>
            <a:endParaRPr lang="en-US"/>
          </a:p>
        </p:txBody>
      </p:sp>
      <p:sp>
        <p:nvSpPr>
          <p:cNvPr id="6" name="Title 1"/>
          <p:cNvSpPr txBox="1">
            <a:spLocks/>
          </p:cNvSpPr>
          <p:nvPr/>
        </p:nvSpPr>
        <p:spPr>
          <a:xfrm>
            <a:off x="0"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smtClean="0">
                <a:latin typeface="Arial" pitchFamily="34" charset="0"/>
                <a:cs typeface="Arial" pitchFamily="34" charset="0"/>
              </a:rPr>
              <a:t>Data Permutation in Streaming Architectures</a:t>
            </a:r>
            <a:endParaRPr lang="en-US" sz="2400" b="1" dirty="0">
              <a:latin typeface="Arial" pitchFamily="34" charset="0"/>
              <a:cs typeface="Arial" pitchFamily="34" charset="0"/>
            </a:endParaRPr>
          </a:p>
        </p:txBody>
      </p:sp>
      <p:pic>
        <p:nvPicPr>
          <p:cNvPr id="962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332" y="1159238"/>
            <a:ext cx="3964068" cy="98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0"/>
            <a:ext cx="7952274"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4"/>
          <p:cNvSpPr txBox="1">
            <a:spLocks/>
          </p:cNvSpPr>
          <p:nvPr/>
        </p:nvSpPr>
        <p:spPr>
          <a:xfrm>
            <a:off x="228600" y="1059080"/>
            <a:ext cx="8610600" cy="472257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Streaming architecture</a:t>
            </a:r>
          </a:p>
          <a:p>
            <a:pPr lvl="1">
              <a:buFont typeface="Wingdings"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High data parallelism </a:t>
            </a:r>
          </a:p>
          <a:p>
            <a:pPr lvl="1">
              <a:buFont typeface="Wingdings"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High design throughput</a:t>
            </a:r>
          </a:p>
          <a:p>
            <a:pPr lvl="1">
              <a:buFont typeface="Wingdings"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Simple control scheme</a:t>
            </a:r>
          </a:p>
          <a:p>
            <a:pPr lvl="1">
              <a:buFont typeface="Wingdings" pitchFamily="2" charset="2"/>
              <a:buChar char="§"/>
            </a:pPr>
            <a:r>
              <a:rPr lang="en-US" sz="1600" dirty="0" smtClean="0">
                <a:solidFill>
                  <a:schemeClr val="bg2">
                    <a:lumMod val="10000"/>
                  </a:schemeClr>
                </a:solidFill>
                <a:latin typeface="Arial" panose="020B0604020202020204" pitchFamily="34" charset="0"/>
                <a:cs typeface="Arial" panose="020B0604020202020204" pitchFamily="34" charset="0"/>
              </a:rPr>
              <a:t>No requirement on data input/ output order</a:t>
            </a:r>
          </a:p>
          <a:p>
            <a:pPr marL="0" indent="0">
              <a:buFont typeface="Arial" charset="0"/>
              <a:buNone/>
            </a:pPr>
            <a:r>
              <a:rPr lang="en-US" sz="2000" dirty="0" smtClean="0">
                <a:solidFill>
                  <a:schemeClr val="bg2">
                    <a:lumMod val="10000"/>
                  </a:schemeClr>
                </a:solidFill>
                <a:latin typeface="Arial" panose="020B0604020202020204" pitchFamily="34" charset="0"/>
                <a:cs typeface="Arial" panose="020B0604020202020204" pitchFamily="34" charset="0"/>
              </a:rPr>
              <a:t>     </a:t>
            </a:r>
          </a:p>
          <a:p>
            <a:pPr lvl="1">
              <a:buFont typeface="Arial" pitchFamily="34" charset="0"/>
              <a:buChar char="‒"/>
            </a:pPr>
            <a:endParaRPr lang="en-US" sz="1400" dirty="0" smtClean="0">
              <a:solidFill>
                <a:schemeClr val="bg2">
                  <a:lumMod val="10000"/>
                </a:schemeClr>
              </a:solidFill>
              <a:latin typeface="Arial" panose="020B0604020202020204" pitchFamily="34" charset="0"/>
              <a:cs typeface="Arial" panose="020B0604020202020204" pitchFamily="34" charset="0"/>
            </a:endParaRPr>
          </a:p>
          <a:p>
            <a:pPr lvl="1">
              <a:buFont typeface="Arial" pitchFamily="34" charset="0"/>
              <a:buChar char="‒"/>
            </a:pPr>
            <a:endParaRPr lang="en-US" sz="1400" baseline="30000" dirty="0" smtClean="0">
              <a:solidFill>
                <a:schemeClr val="bg2">
                  <a:lumMod val="10000"/>
                </a:schemeClr>
              </a:solidFill>
              <a:latin typeface="Arial" panose="020B0604020202020204" pitchFamily="34" charset="0"/>
              <a:cs typeface="Arial" panose="020B0604020202020204" pitchFamily="34" charset="0"/>
            </a:endParaRPr>
          </a:p>
          <a:p>
            <a:pPr lvl="1">
              <a:buFont typeface="Arial" pitchFamily="34" charset="0"/>
              <a:buChar char="‒"/>
            </a:pPr>
            <a:endParaRPr lang="en-US" sz="1400" baseline="30000" dirty="0" smtClean="0">
              <a:solidFill>
                <a:schemeClr val="bg2">
                  <a:lumMod val="10000"/>
                </a:schemeClr>
              </a:solidFill>
              <a:latin typeface="Arial" panose="020B0604020202020204" pitchFamily="34" charset="0"/>
              <a:cs typeface="Arial" panose="020B0604020202020204" pitchFamily="34" charset="0"/>
            </a:endParaRPr>
          </a:p>
          <a:p>
            <a:pPr lvl="1"/>
            <a:endParaRPr lang="en-US" altLang="zh-CN" sz="1400" dirty="0" smtClean="0">
              <a:solidFill>
                <a:schemeClr val="bg2">
                  <a:lumMod val="10000"/>
                </a:schemeClr>
              </a:solidFill>
              <a:latin typeface="Arial" panose="020B0604020202020204" pitchFamily="34" charset="0"/>
              <a:cs typeface="Arial" panose="020B0604020202020204" pitchFamily="34" charset="0"/>
            </a:endParaRPr>
          </a:p>
          <a:p>
            <a:pPr lvl="1"/>
            <a:endParaRPr lang="en-US" sz="1400" dirty="0">
              <a:solidFill>
                <a:schemeClr val="bg2">
                  <a:lumMod val="10000"/>
                </a:schemeClr>
              </a:solidFill>
              <a:latin typeface="Arial" panose="020B0604020202020204" pitchFamily="34" charset="0"/>
              <a:cs typeface="Arial" panose="020B0604020202020204" pitchFamily="34" charset="0"/>
            </a:endParaRPr>
          </a:p>
        </p:txBody>
      </p:sp>
      <p:sp>
        <p:nvSpPr>
          <p:cNvPr id="8" name="Right Arrow 7"/>
          <p:cNvSpPr/>
          <p:nvPr/>
        </p:nvSpPr>
        <p:spPr>
          <a:xfrm rot="5400000">
            <a:off x="6605814" y="2538186"/>
            <a:ext cx="457200" cy="105228"/>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27345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Content Placeholder 4"/>
              <p:cNvSpPr txBox="1">
                <a:spLocks/>
              </p:cNvSpPr>
              <p:nvPr/>
            </p:nvSpPr>
            <p:spPr>
              <a:xfrm>
                <a:off x="222250" y="1055687"/>
                <a:ext cx="8921750" cy="511651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2000" i="1" dirty="0" smtClean="0">
                    <a:solidFill>
                      <a:schemeClr val="bg2">
                        <a:lumMod val="10000"/>
                      </a:schemeClr>
                    </a:solidFill>
                    <a:latin typeface="Arial" pitchFamily="34" charset="0"/>
                    <a:cs typeface="Arial" pitchFamily="34" charset="0"/>
                  </a:rPr>
                  <a:t>Permute streaming data with a fixed data parallelism</a:t>
                </a:r>
              </a:p>
              <a:p>
                <a:pPr>
                  <a:spcBef>
                    <a:spcPts val="600"/>
                  </a:spcBef>
                  <a:buFont typeface="Wingdings" panose="05000000000000000000" pitchFamily="2" charset="2"/>
                  <a:buChar char="§"/>
                </a:pPr>
                <a:r>
                  <a:rPr lang="en-US" sz="1600" dirty="0" smtClean="0">
                    <a:solidFill>
                      <a:schemeClr val="bg2">
                        <a:lumMod val="10000"/>
                      </a:schemeClr>
                    </a:solidFill>
                    <a:latin typeface="Arial" pitchFamily="34" charset="0"/>
                    <a:cs typeface="Arial" pitchFamily="34" charset="0"/>
                  </a:rPr>
                  <a:t>Input/output</a:t>
                </a:r>
                <a:r>
                  <a:rPr lang="en-US" sz="1600" dirty="0">
                    <a:solidFill>
                      <a:schemeClr val="bg2">
                        <a:lumMod val="10000"/>
                      </a:schemeClr>
                    </a:solidFill>
                    <a:latin typeface="Arial" pitchFamily="34" charset="0"/>
                    <a:cs typeface="Arial" pitchFamily="34" charset="0"/>
                  </a:rPr>
                  <a:t>: </a:t>
                </a:r>
                <a:r>
                  <a:rPr lang="en-US" sz="1600" dirty="0" smtClean="0">
                    <a:solidFill>
                      <a:schemeClr val="bg2">
                        <a:lumMod val="10000"/>
                      </a:schemeClr>
                    </a:solidFill>
                    <a:latin typeface="Arial" pitchFamily="34" charset="0"/>
                    <a:cs typeface="Arial" pitchFamily="34" charset="0"/>
                  </a:rPr>
                  <a:t>in </a:t>
                </a:r>
                <a:r>
                  <a:rPr lang="en-US" sz="1600" dirty="0">
                    <a:solidFill>
                      <a:schemeClr val="bg2">
                        <a:lumMod val="10000"/>
                      </a:schemeClr>
                    </a:solidFill>
                    <a:latin typeface="Arial" pitchFamily="34" charset="0"/>
                    <a:cs typeface="Arial" pitchFamily="34" charset="0"/>
                  </a:rPr>
                  <a:t>a </a:t>
                </a:r>
                <a:r>
                  <a:rPr lang="en-US" sz="1600" dirty="0">
                    <a:solidFill>
                      <a:srgbClr val="C00000"/>
                    </a:solidFill>
                    <a:latin typeface="Arial" pitchFamily="34" charset="0"/>
                    <a:cs typeface="Arial" pitchFamily="34" charset="0"/>
                  </a:rPr>
                  <a:t>streaming </a:t>
                </a:r>
                <a:r>
                  <a:rPr lang="en-US" sz="1600" dirty="0" smtClean="0">
                    <a:solidFill>
                      <a:srgbClr val="C00000"/>
                    </a:solidFill>
                    <a:latin typeface="Arial" pitchFamily="34" charset="0"/>
                    <a:cs typeface="Arial" pitchFamily="34" charset="0"/>
                  </a:rPr>
                  <a:t>manner </a:t>
                </a:r>
                <a:r>
                  <a:rPr lang="en-US" sz="1600" dirty="0" smtClean="0">
                    <a:solidFill>
                      <a:schemeClr val="bg2">
                        <a:lumMod val="10000"/>
                      </a:schemeClr>
                    </a:solidFill>
                    <a:latin typeface="Arial" pitchFamily="34" charset="0"/>
                    <a:cs typeface="Arial" pitchFamily="34" charset="0"/>
                  </a:rPr>
                  <a:t>and </a:t>
                </a:r>
                <a:r>
                  <a:rPr lang="en-US" sz="1600" dirty="0">
                    <a:solidFill>
                      <a:schemeClr val="bg2">
                        <a:lumMod val="10000"/>
                      </a:schemeClr>
                    </a:solidFill>
                    <a:latin typeface="Arial" pitchFamily="34" charset="0"/>
                    <a:cs typeface="Arial" pitchFamily="34" charset="0"/>
                  </a:rPr>
                  <a:t>at a </a:t>
                </a:r>
                <a:r>
                  <a:rPr lang="en-US" sz="1600" dirty="0" smtClean="0">
                    <a:solidFill>
                      <a:schemeClr val="bg2">
                        <a:lumMod val="10000"/>
                      </a:schemeClr>
                    </a:solidFill>
                    <a:latin typeface="Arial" pitchFamily="34" charset="0"/>
                    <a:cs typeface="Arial" pitchFamily="34" charset="0"/>
                  </a:rPr>
                  <a:t>fixed rate</a:t>
                </a:r>
                <a:endParaRPr lang="en-US" sz="1600" dirty="0">
                  <a:solidFill>
                    <a:schemeClr val="bg2">
                      <a:lumMod val="10000"/>
                    </a:schemeClr>
                  </a:solidFill>
                  <a:latin typeface="Arial" pitchFamily="34" charset="0"/>
                  <a:cs typeface="Arial" pitchFamily="34" charset="0"/>
                </a:endParaRPr>
              </a:p>
              <a:p>
                <a:pPr>
                  <a:spcBef>
                    <a:spcPts val="600"/>
                  </a:spcBef>
                  <a:buFont typeface="Wingdings" panose="05000000000000000000" pitchFamily="2" charset="2"/>
                  <a:buChar char="§"/>
                </a:pPr>
                <a:r>
                  <a:rPr lang="en-US" sz="1600" dirty="0" smtClean="0">
                    <a:solidFill>
                      <a:schemeClr val="bg2">
                        <a:lumMod val="10000"/>
                      </a:schemeClr>
                    </a:solidFill>
                    <a:latin typeface="Arial" pitchFamily="34" charset="0"/>
                    <a:cs typeface="Arial" pitchFamily="34" charset="0"/>
                  </a:rPr>
                  <a:t>Data </a:t>
                </a:r>
                <a:r>
                  <a:rPr lang="en-US" sz="1600" dirty="0">
                    <a:solidFill>
                      <a:schemeClr val="bg2">
                        <a:lumMod val="10000"/>
                      </a:schemeClr>
                    </a:solidFill>
                    <a:latin typeface="Arial" pitchFamily="34" charset="0"/>
                    <a:cs typeface="Arial" pitchFamily="34" charset="0"/>
                  </a:rPr>
                  <a:t>parallelism </a:t>
                </a:r>
                <a14:m>
                  <m:oMath xmlns:m="http://schemas.openxmlformats.org/officeDocument/2006/math">
                    <m:r>
                      <a:rPr lang="en-US" sz="1600" i="1" dirty="0">
                        <a:solidFill>
                          <a:schemeClr val="bg2">
                            <a:lumMod val="10000"/>
                          </a:schemeClr>
                        </a:solidFill>
                        <a:latin typeface="Cambria Math"/>
                        <a:cs typeface="Arial" pitchFamily="34" charset="0"/>
                      </a:rPr>
                      <m:t>𝑝</m:t>
                    </m:r>
                  </m:oMath>
                </a14:m>
                <a:r>
                  <a:rPr lang="en-US" sz="1600" dirty="0">
                    <a:solidFill>
                      <a:schemeClr val="bg2">
                        <a:lumMod val="10000"/>
                      </a:schemeClr>
                    </a:solidFill>
                    <a:latin typeface="Arial" pitchFamily="34" charset="0"/>
                    <a:cs typeface="Arial" pitchFamily="34" charset="0"/>
                  </a:rPr>
                  <a:t>: # of </a:t>
                </a:r>
                <a:r>
                  <a:rPr lang="en-US" sz="1600" dirty="0" smtClean="0">
                    <a:solidFill>
                      <a:schemeClr val="bg2">
                        <a:lumMod val="10000"/>
                      </a:schemeClr>
                    </a:solidFill>
                    <a:latin typeface="Arial" pitchFamily="34" charset="0"/>
                    <a:cs typeface="Arial" pitchFamily="34" charset="0"/>
                  </a:rPr>
                  <a:t>inputs </a:t>
                </a:r>
                <a:r>
                  <a:rPr lang="en-US" sz="1600" dirty="0">
                    <a:solidFill>
                      <a:schemeClr val="bg2">
                        <a:lumMod val="10000"/>
                      </a:schemeClr>
                    </a:solidFill>
                    <a:latin typeface="Arial" pitchFamily="34" charset="0"/>
                    <a:cs typeface="Arial" pitchFamily="34" charset="0"/>
                  </a:rPr>
                  <a:t>processed </a:t>
                </a:r>
                <a:r>
                  <a:rPr lang="en-US" sz="1600" dirty="0" smtClean="0">
                    <a:solidFill>
                      <a:schemeClr val="bg2">
                        <a:lumMod val="10000"/>
                      </a:schemeClr>
                    </a:solidFill>
                    <a:latin typeface="Arial" pitchFamily="34" charset="0"/>
                    <a:cs typeface="Arial" pitchFamily="34" charset="0"/>
                  </a:rPr>
                  <a:t>each </a:t>
                </a:r>
                <a:r>
                  <a:rPr lang="en-US" sz="1600" dirty="0">
                    <a:solidFill>
                      <a:schemeClr val="bg2">
                        <a:lumMod val="10000"/>
                      </a:schemeClr>
                    </a:solidFill>
                    <a:latin typeface="Arial" pitchFamily="34" charset="0"/>
                    <a:cs typeface="Arial" pitchFamily="34" charset="0"/>
                  </a:rPr>
                  <a:t>cycle per </a:t>
                </a:r>
                <a:r>
                  <a:rPr lang="en-US" sz="1600" dirty="0" smtClean="0">
                    <a:solidFill>
                      <a:schemeClr val="bg2">
                        <a:lumMod val="10000"/>
                      </a:schemeClr>
                    </a:solidFill>
                    <a:latin typeface="Arial" pitchFamily="34" charset="0"/>
                    <a:cs typeface="Arial" pitchFamily="34" charset="0"/>
                  </a:rPr>
                  <a:t>computation stage</a:t>
                </a:r>
              </a:p>
              <a:p>
                <a:pPr>
                  <a:spcBef>
                    <a:spcPts val="600"/>
                  </a:spcBef>
                  <a:buFont typeface="Wingdings" panose="05000000000000000000" pitchFamily="2" charset="2"/>
                  <a:buChar char="§"/>
                </a:pPr>
                <a:r>
                  <a:rPr lang="en-US" sz="1600" dirty="0" smtClean="0">
                    <a:solidFill>
                      <a:schemeClr val="bg2">
                        <a:lumMod val="10000"/>
                      </a:schemeClr>
                    </a:solidFill>
                    <a:latin typeface="Arial" pitchFamily="34" charset="0"/>
                    <a:cs typeface="Arial" pitchFamily="34" charset="0"/>
                  </a:rPr>
                  <a:t>Streaming permutation: permutation between </a:t>
                </a:r>
                <a:r>
                  <a:rPr lang="en-US" sz="1600" dirty="0">
                    <a:solidFill>
                      <a:schemeClr val="bg2">
                        <a:lumMod val="10000"/>
                      </a:schemeClr>
                    </a:solidFill>
                    <a:latin typeface="Arial" pitchFamily="34" charset="0"/>
                    <a:cs typeface="Arial" pitchFamily="34" charset="0"/>
                  </a:rPr>
                  <a:t>adjacent </a:t>
                </a:r>
                <a:r>
                  <a:rPr lang="en-US" sz="1600" dirty="0" smtClean="0">
                    <a:solidFill>
                      <a:schemeClr val="bg2">
                        <a:lumMod val="10000"/>
                      </a:schemeClr>
                    </a:solidFill>
                    <a:latin typeface="Arial" pitchFamily="34" charset="0"/>
                    <a:cs typeface="Arial" pitchFamily="34" charset="0"/>
                  </a:rPr>
                  <a:t>computation stages</a:t>
                </a:r>
              </a:p>
              <a:p>
                <a:pPr>
                  <a:spcBef>
                    <a:spcPts val="600"/>
                  </a:spcBef>
                  <a:buFont typeface="Wingdings" panose="05000000000000000000" pitchFamily="2" charset="2"/>
                  <a:buChar char="§"/>
                </a:pPr>
                <a:r>
                  <a:rPr lang="en-US" altLang="zh-CN" sz="1600" dirty="0" smtClean="0">
                    <a:solidFill>
                      <a:schemeClr val="bg2">
                        <a:lumMod val="10000"/>
                      </a:schemeClr>
                    </a:solidFill>
                    <a:latin typeface="Arial" pitchFamily="34" charset="0"/>
                    <a:cs typeface="Arial" pitchFamily="34" charset="0"/>
                  </a:rPr>
                  <a:t>Processing elements: computation units for a given application </a:t>
                </a:r>
                <a:endParaRPr lang="en-US" altLang="zh-CN" sz="1800" dirty="0" smtClean="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2000" dirty="0" smtClean="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2000" dirty="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2000" dirty="0" smtClean="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2000" dirty="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2000" dirty="0" smtClean="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2000" dirty="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2000" dirty="0" smtClean="0">
                  <a:solidFill>
                    <a:schemeClr val="bg2">
                      <a:lumMod val="10000"/>
                    </a:schemeClr>
                  </a:solidFill>
                  <a:latin typeface="Arial" pitchFamily="34" charset="0"/>
                  <a:cs typeface="Arial" pitchFamily="34" charset="0"/>
                </a:endParaRPr>
              </a:p>
              <a:p>
                <a:pPr lvl="1">
                  <a:spcBef>
                    <a:spcPts val="1200"/>
                  </a:spcBef>
                  <a:buFont typeface="Wingdings" panose="05000000000000000000" pitchFamily="2" charset="2"/>
                  <a:buChar char="§"/>
                </a:pPr>
                <a:endParaRPr lang="en-US" sz="2000" dirty="0" smtClean="0">
                  <a:solidFill>
                    <a:schemeClr val="bg2">
                      <a:lumMod val="10000"/>
                    </a:schemeClr>
                  </a:solidFill>
                  <a:latin typeface="Arial" pitchFamily="34" charset="0"/>
                  <a:cs typeface="Arial" pitchFamily="34" charset="0"/>
                </a:endParaRPr>
              </a:p>
              <a:p>
                <a:pPr lvl="1">
                  <a:spcBef>
                    <a:spcPts val="600"/>
                  </a:spcBef>
                  <a:buFont typeface="Wingdings" panose="05000000000000000000" pitchFamily="2" charset="2"/>
                  <a:buChar char="§"/>
                </a:pPr>
                <a:endParaRPr lang="en-US" sz="2000" dirty="0" smtClean="0">
                  <a:solidFill>
                    <a:schemeClr val="bg2">
                      <a:lumMod val="10000"/>
                    </a:schemeClr>
                  </a:solidFill>
                  <a:latin typeface="Arial" pitchFamily="34" charset="0"/>
                  <a:cs typeface="Arial" pitchFamily="34" charset="0"/>
                </a:endParaRPr>
              </a:p>
              <a:p>
                <a:pPr lvl="1">
                  <a:spcBef>
                    <a:spcPts val="600"/>
                  </a:spcBef>
                  <a:buFont typeface="Wingdings" panose="05000000000000000000" pitchFamily="2" charset="2"/>
                  <a:buChar char="§"/>
                </a:pPr>
                <a:endParaRPr lang="en-US" sz="2000" dirty="0" smtClean="0">
                  <a:solidFill>
                    <a:schemeClr val="bg2">
                      <a:lumMod val="10000"/>
                    </a:schemeClr>
                  </a:solidFill>
                  <a:latin typeface="Arial" pitchFamily="34" charset="0"/>
                  <a:cs typeface="Arial" pitchFamily="34" charset="0"/>
                </a:endParaRPr>
              </a:p>
            </p:txBody>
          </p:sp>
        </mc:Choice>
        <mc:Fallback xmlns="">
          <p:sp>
            <p:nvSpPr>
              <p:cNvPr id="38" name="Content Placeholder 4"/>
              <p:cNvSpPr txBox="1">
                <a:spLocks noRot="1" noChangeAspect="1" noMove="1" noResize="1" noEditPoints="1" noAdjustHandles="1" noChangeArrowheads="1" noChangeShapeType="1" noTextEdit="1"/>
              </p:cNvSpPr>
              <p:nvPr/>
            </p:nvSpPr>
            <p:spPr>
              <a:xfrm>
                <a:off x="222250" y="1055687"/>
                <a:ext cx="8921750" cy="5116513"/>
              </a:xfrm>
              <a:prstGeom prst="rect">
                <a:avLst/>
              </a:prstGeom>
              <a:blipFill rotWithShape="1">
                <a:blip r:embed="rId4"/>
                <a:stretch>
                  <a:fillRect l="-683" t="-476"/>
                </a:stretch>
              </a:blipFill>
            </p:spPr>
            <p:txBody>
              <a:bodyPr/>
              <a:lstStyle/>
              <a:p>
                <a:r>
                  <a:rPr lang="en-US">
                    <a:noFill/>
                  </a:rPr>
                  <a:t> </a:t>
                </a:r>
              </a:p>
            </p:txBody>
          </p:sp>
        </mc:Fallback>
      </mc:AlternateContent>
      <p:sp>
        <p:nvSpPr>
          <p:cNvPr id="2" name="灯片编号占位符 1"/>
          <p:cNvSpPr>
            <a:spLocks noGrp="1"/>
          </p:cNvSpPr>
          <p:nvPr>
            <p:ph type="sldNum" sz="quarter" idx="4294967295"/>
          </p:nvPr>
        </p:nvSpPr>
        <p:spPr>
          <a:xfrm>
            <a:off x="3581400" y="6324600"/>
            <a:ext cx="2133600" cy="365125"/>
          </a:xfrm>
          <a:prstGeom prst="rect">
            <a:avLst/>
          </a:prstGeom>
        </p:spPr>
        <p:txBody>
          <a:bodyPr/>
          <a:lstStyle/>
          <a:p>
            <a:pPr algn="ctr"/>
            <a:fld id="{0AB6AC52-F552-42DD-ADE9-9A83081CC6A9}" type="slidenum">
              <a:rPr lang="en-US" smtClean="0"/>
              <a:pPr algn="ctr"/>
              <a:t>7</a:t>
            </a:fld>
            <a:endParaRPr lang="en-US"/>
          </a:p>
        </p:txBody>
      </p:sp>
      <p:sp>
        <p:nvSpPr>
          <p:cNvPr id="10" name="Title 1"/>
          <p:cNvSpPr txBox="1">
            <a:spLocks/>
          </p:cNvSpPr>
          <p:nvPr/>
        </p:nvSpPr>
        <p:spPr>
          <a:xfrm>
            <a:off x="1"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US" sz="2400" b="1" dirty="0" smtClean="0">
                <a:latin typeface="Arial" pitchFamily="34" charset="0"/>
                <a:cs typeface="Arial" pitchFamily="34" charset="0"/>
              </a:rPr>
              <a:t>Problem Definition</a:t>
            </a:r>
            <a:endParaRPr lang="en-US" sz="2400" b="1" dirty="0">
              <a:latin typeface="Arial" pitchFamily="34" charset="0"/>
              <a:cs typeface="Arial" pitchFamily="34" charset="0"/>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4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10575023"/>
              </p:ext>
            </p:extLst>
          </p:nvPr>
        </p:nvGraphicFramePr>
        <p:xfrm>
          <a:off x="1550988" y="2898775"/>
          <a:ext cx="5988050" cy="2963863"/>
        </p:xfrm>
        <a:graphic>
          <a:graphicData uri="http://schemas.openxmlformats.org/presentationml/2006/ole">
            <mc:AlternateContent xmlns:mc="http://schemas.openxmlformats.org/markup-compatibility/2006">
              <mc:Choice xmlns:v="urn:schemas-microsoft-com:vml" Requires="v">
                <p:oleObj spid="_x0000_s104435" name="Visio" r:id="rId5" imgW="6362510" imgH="3162395" progId="Visio.Drawing.15">
                  <p:embed/>
                </p:oleObj>
              </mc:Choice>
              <mc:Fallback>
                <p:oleObj name="Visio" r:id="rId5" imgW="6362510" imgH="3162395" progId="Visio.Drawing.15">
                  <p:embed/>
                  <p:pic>
                    <p:nvPicPr>
                      <p:cNvPr id="0" name="Object 343"/>
                      <p:cNvPicPr>
                        <a:picLocks noChangeAspect="1" noChangeArrowheads="1"/>
                      </p:cNvPicPr>
                      <p:nvPr/>
                    </p:nvPicPr>
                    <p:blipFill>
                      <a:blip r:embed="rId6"/>
                      <a:srcRect/>
                      <a:stretch>
                        <a:fillRect/>
                      </a:stretch>
                    </p:blipFill>
                    <p:spPr bwMode="auto">
                      <a:xfrm>
                        <a:off x="1550988" y="2898775"/>
                        <a:ext cx="5988050" cy="2963863"/>
                      </a:xfrm>
                      <a:prstGeom prst="rect">
                        <a:avLst/>
                      </a:prstGeom>
                      <a:noFill/>
                    </p:spPr>
                  </p:pic>
                </p:oleObj>
              </mc:Fallback>
            </mc:AlternateContent>
          </a:graphicData>
        </a:graphic>
      </p:graphicFrame>
    </p:spTree>
    <p:extLst>
      <p:ext uri="{BB962C8B-B14F-4D97-AF65-F5344CB8AC3E}">
        <p14:creationId xmlns:p14="http://schemas.microsoft.com/office/powerpoint/2010/main" val="4206232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22250" y="1272927"/>
            <a:ext cx="8693150" cy="5116513"/>
          </a:xfrm>
          <a:prstGeom prst="rect">
            <a:avLst/>
          </a:prstGeom>
        </p:spPr>
        <p:txBody>
          <a:bodyPr/>
          <a:lstStyle/>
          <a:p>
            <a:pPr>
              <a:buFont typeface="Wingdings" panose="05000000000000000000" pitchFamily="2" charset="2"/>
              <a:buChar char="§"/>
            </a:pPr>
            <a:r>
              <a:rPr lang="en-US" sz="2000" dirty="0">
                <a:solidFill>
                  <a:schemeClr val="bg1">
                    <a:lumMod val="75000"/>
                  </a:schemeClr>
                </a:solidFill>
                <a:latin typeface="Arial" pitchFamily="34" charset="0"/>
                <a:cs typeface="Arial" pitchFamily="34" charset="0"/>
              </a:rPr>
              <a:t>Introduction</a:t>
            </a:r>
          </a:p>
          <a:p>
            <a:pPr>
              <a:buFont typeface="Wingdings" panose="05000000000000000000" pitchFamily="2" charset="2"/>
              <a:buChar char="§"/>
            </a:pPr>
            <a:r>
              <a:rPr lang="en-US" sz="2000" dirty="0">
                <a:solidFill>
                  <a:schemeClr val="bg2">
                    <a:lumMod val="10000"/>
                  </a:schemeClr>
                </a:solidFill>
                <a:latin typeface="Arial" pitchFamily="34" charset="0"/>
                <a:cs typeface="Arial" pitchFamily="34" charset="0"/>
              </a:rPr>
              <a:t>Background and Related </a:t>
            </a:r>
            <a:r>
              <a:rPr lang="en-US" sz="2000" dirty="0" smtClean="0">
                <a:solidFill>
                  <a:schemeClr val="bg2">
                    <a:lumMod val="10000"/>
                  </a:schemeClr>
                </a:solidFill>
                <a:latin typeface="Arial" pitchFamily="34" charset="0"/>
                <a:cs typeface="Arial" pitchFamily="34" charset="0"/>
              </a:rPr>
              <a:t>Work</a:t>
            </a:r>
            <a:endParaRPr lang="en-US" sz="2000" dirty="0">
              <a:solidFill>
                <a:schemeClr val="bg2">
                  <a:lumMod val="10000"/>
                </a:schemeClr>
              </a:solidFill>
              <a:latin typeface="Arial" pitchFamily="34" charset="0"/>
              <a:cs typeface="Arial" pitchFamily="34" charset="0"/>
            </a:endParaRPr>
          </a:p>
          <a:p>
            <a:pPr>
              <a:buFont typeface="Wingdings" panose="05000000000000000000" pitchFamily="2" charset="2"/>
              <a:buChar char="§"/>
            </a:pPr>
            <a:r>
              <a:rPr lang="en-US" sz="2000" dirty="0">
                <a:solidFill>
                  <a:schemeClr val="bg1">
                    <a:lumMod val="75000"/>
                  </a:schemeClr>
                </a:solidFill>
                <a:latin typeface="Arial" pitchFamily="34" charset="0"/>
                <a:cs typeface="Arial" pitchFamily="34" charset="0"/>
              </a:rPr>
              <a:t>High Throughput and Energy Efficient </a:t>
            </a:r>
            <a:r>
              <a:rPr lang="en-US" sz="2000" dirty="0" smtClean="0">
                <a:solidFill>
                  <a:schemeClr val="bg1">
                    <a:lumMod val="75000"/>
                  </a:schemeClr>
                </a:solidFill>
                <a:latin typeface="Arial" pitchFamily="34" charset="0"/>
                <a:cs typeface="Arial" pitchFamily="34" charset="0"/>
              </a:rPr>
              <a:t>Design</a:t>
            </a:r>
            <a:endParaRPr lang="en-US" sz="2000" dirty="0">
              <a:solidFill>
                <a:schemeClr val="bg1">
                  <a:lumMod val="75000"/>
                </a:schemeClr>
              </a:solidFill>
              <a:latin typeface="Arial" pitchFamily="34" charset="0"/>
              <a:cs typeface="Arial" pitchFamily="34" charset="0"/>
            </a:endParaRPr>
          </a:p>
          <a:p>
            <a:pPr>
              <a:buFont typeface="Wingdings" panose="05000000000000000000" pitchFamily="2" charset="2"/>
              <a:buChar char="§"/>
            </a:pPr>
            <a:r>
              <a:rPr lang="en-US" sz="2000" dirty="0">
                <a:solidFill>
                  <a:schemeClr val="bg1">
                    <a:lumMod val="75000"/>
                  </a:schemeClr>
                </a:solidFill>
                <a:latin typeface="Arial" pitchFamily="34" charset="0"/>
                <a:cs typeface="Arial" pitchFamily="34" charset="0"/>
              </a:rPr>
              <a:t>Experimental Results</a:t>
            </a:r>
          </a:p>
          <a:p>
            <a:pPr>
              <a:buFont typeface="Wingdings" panose="05000000000000000000" pitchFamily="2" charset="2"/>
              <a:buChar char="§"/>
            </a:pPr>
            <a:r>
              <a:rPr lang="en-US" sz="2000" dirty="0">
                <a:solidFill>
                  <a:schemeClr val="bg1">
                    <a:lumMod val="75000"/>
                  </a:schemeClr>
                </a:solidFill>
                <a:latin typeface="Arial" pitchFamily="34" charset="0"/>
                <a:cs typeface="Arial" pitchFamily="34" charset="0"/>
              </a:rPr>
              <a:t>Conclusion and Future Work</a:t>
            </a:r>
          </a:p>
          <a:p>
            <a:pPr lvl="1">
              <a:buFont typeface="Wingdings" panose="05000000000000000000" pitchFamily="2" charset="2"/>
              <a:buChar char="§"/>
            </a:pPr>
            <a:endParaRPr lang="en-US" sz="2000" dirty="0">
              <a:solidFill>
                <a:schemeClr val="bg2">
                  <a:lumMod val="10000"/>
                </a:schemeClr>
              </a:solidFill>
              <a:latin typeface="Arial" pitchFamily="34" charset="0"/>
              <a:cs typeface="Arial" pitchFamily="34" charset="0"/>
            </a:endParaRPr>
          </a:p>
        </p:txBody>
      </p:sp>
      <p:sp>
        <p:nvSpPr>
          <p:cNvPr id="7" name="TextBox 1"/>
          <p:cNvSpPr txBox="1">
            <a:spLocks noChangeArrowheads="1"/>
          </p:cNvSpPr>
          <p:nvPr/>
        </p:nvSpPr>
        <p:spPr bwMode="auto">
          <a:xfrm>
            <a:off x="1019175" y="285750"/>
            <a:ext cx="7229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defTabSz="457200" fontAlgn="base">
              <a:spcBef>
                <a:spcPct val="0"/>
              </a:spcBef>
              <a:spcAft>
                <a:spcPct val="0"/>
              </a:spcAft>
              <a:defRPr sz="2800" b="1">
                <a:latin typeface="Arial" pitchFamily="34" charset="0"/>
                <a:ea typeface="ＭＳ Ｐゴシック" pitchFamily="34" charset="-128"/>
                <a:cs typeface="Arial" pitchFamily="34" charset="0"/>
              </a:defRPr>
            </a:lvl1pPr>
            <a:lvl2pPr marL="742950" indent="-285750" eaLnBrk="0" hangingPunct="0">
              <a:defRPr>
                <a:latin typeface="Calibri" pitchFamily="34" charset="0"/>
                <a:ea typeface="ＭＳ Ｐゴシック" pitchFamily="34" charset="-128"/>
              </a:defRPr>
            </a:lvl2pPr>
            <a:lvl3pPr marL="1143000" indent="-228600" eaLnBrk="0" hangingPunct="0">
              <a:defRPr>
                <a:latin typeface="Calibri" pitchFamily="34" charset="0"/>
                <a:ea typeface="ＭＳ Ｐゴシック" pitchFamily="34" charset="-128"/>
              </a:defRPr>
            </a:lvl3pPr>
            <a:lvl4pPr marL="1600200" indent="-228600" eaLnBrk="0" hangingPunct="0">
              <a:defRPr>
                <a:latin typeface="Calibri" pitchFamily="34" charset="0"/>
                <a:ea typeface="ＭＳ Ｐゴシック" pitchFamily="34" charset="-128"/>
              </a:defRPr>
            </a:lvl4pPr>
            <a:lvl5pPr marL="2057400" indent="-228600" eaLnBrk="0" hangingPunct="0">
              <a:defRPr>
                <a:latin typeface="Calibri" pitchFamily="34" charset="0"/>
                <a:ea typeface="ＭＳ Ｐゴシック" pitchFamily="34" charset="-128"/>
              </a:defRPr>
            </a:lvl5pPr>
            <a:lvl6pPr marL="2514600" indent="-228600" defTabSz="457200" eaLnBrk="0" fontAlgn="base" hangingPunct="0">
              <a:spcBef>
                <a:spcPct val="0"/>
              </a:spcBef>
              <a:spcAft>
                <a:spcPct val="0"/>
              </a:spcAft>
              <a:defRPr>
                <a:latin typeface="Calibri" pitchFamily="34" charset="0"/>
                <a:ea typeface="ＭＳ Ｐゴシック" pitchFamily="34" charset="-128"/>
              </a:defRPr>
            </a:lvl6pPr>
            <a:lvl7pPr marL="2971800" indent="-228600" defTabSz="457200" eaLnBrk="0" fontAlgn="base" hangingPunct="0">
              <a:spcBef>
                <a:spcPct val="0"/>
              </a:spcBef>
              <a:spcAft>
                <a:spcPct val="0"/>
              </a:spcAft>
              <a:defRPr>
                <a:latin typeface="Calibri" pitchFamily="34" charset="0"/>
                <a:ea typeface="ＭＳ Ｐゴシック" pitchFamily="34" charset="-128"/>
              </a:defRPr>
            </a:lvl7pPr>
            <a:lvl8pPr marL="3429000" indent="-228600" defTabSz="457200" eaLnBrk="0" fontAlgn="base" hangingPunct="0">
              <a:spcBef>
                <a:spcPct val="0"/>
              </a:spcBef>
              <a:spcAft>
                <a:spcPct val="0"/>
              </a:spcAft>
              <a:defRPr>
                <a:latin typeface="Calibri" pitchFamily="34" charset="0"/>
                <a:ea typeface="ＭＳ Ｐゴシック" pitchFamily="34" charset="-128"/>
              </a:defRPr>
            </a:lvl8pPr>
            <a:lvl9pPr marL="3886200" indent="-228600" defTabSz="457200" eaLnBrk="0" fontAlgn="base" hangingPunct="0">
              <a:spcBef>
                <a:spcPct val="0"/>
              </a:spcBef>
              <a:spcAft>
                <a:spcPct val="0"/>
              </a:spcAft>
              <a:defRPr>
                <a:latin typeface="Calibri" pitchFamily="34" charset="0"/>
                <a:ea typeface="ＭＳ Ｐゴシック" pitchFamily="34" charset="-128"/>
              </a:defRPr>
            </a:lvl9pPr>
          </a:lstStyle>
          <a:p>
            <a:r>
              <a:rPr lang="en-US" sz="2400" dirty="0" smtClean="0"/>
              <a:t>Outline</a:t>
            </a:r>
            <a:endParaRPr lang="en-US" dirty="0"/>
          </a:p>
        </p:txBody>
      </p:sp>
      <p:sp>
        <p:nvSpPr>
          <p:cNvPr id="2" name="Slide Number Placeholder 1"/>
          <p:cNvSpPr>
            <a:spLocks noGrp="1"/>
          </p:cNvSpPr>
          <p:nvPr>
            <p:ph type="sldNum" sz="quarter" idx="10"/>
          </p:nvPr>
        </p:nvSpPr>
        <p:spPr/>
        <p:txBody>
          <a:bodyPr/>
          <a:lstStyle/>
          <a:p>
            <a:fld id="{0AB6AC52-F552-42DD-ADE9-9A83081CC6A9}" type="slidenum">
              <a:rPr lang="en-US" smtClean="0"/>
              <a:t>8</a:t>
            </a:fld>
            <a:endParaRPr lang="en-US"/>
          </a:p>
        </p:txBody>
      </p:sp>
    </p:spTree>
    <p:extLst>
      <p:ext uri="{BB962C8B-B14F-4D97-AF65-F5344CB8AC3E}">
        <p14:creationId xmlns:p14="http://schemas.microsoft.com/office/powerpoint/2010/main" val="2706459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1" y="990600"/>
            <a:ext cx="4800600" cy="244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Slide Number Placeholder 1"/>
          <p:cNvSpPr>
            <a:spLocks noGrp="1"/>
          </p:cNvSpPr>
          <p:nvPr>
            <p:ph type="sldNum" sz="quarter" idx="10"/>
          </p:nvPr>
        </p:nvSpPr>
        <p:spPr/>
        <p:txBody>
          <a:bodyPr/>
          <a:lstStyle/>
          <a:p>
            <a:fld id="{0AB6AC52-F552-42DD-ADE9-9A83081CC6A9}" type="slidenum">
              <a:rPr lang="en-US" smtClean="0"/>
              <a:t>9</a:t>
            </a:fld>
            <a:endParaRPr lang="en-US"/>
          </a:p>
        </p:txBody>
      </p:sp>
      <p:sp>
        <p:nvSpPr>
          <p:cNvPr id="6" name="Title 1"/>
          <p:cNvSpPr txBox="1">
            <a:spLocks/>
          </p:cNvSpPr>
          <p:nvPr/>
        </p:nvSpPr>
        <p:spPr>
          <a:xfrm>
            <a:off x="0" y="0"/>
            <a:ext cx="9143999" cy="1059080"/>
          </a:xfrm>
          <a:prstGeom prst="rect">
            <a:avLst/>
          </a:prstGeom>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400" b="1" dirty="0" smtClean="0">
                <a:latin typeface="Arial" pitchFamily="34" charset="0"/>
                <a:cs typeface="Arial" pitchFamily="34" charset="0"/>
              </a:rPr>
              <a:t>Related Work (JVSP ’07, T. JARVINEN</a:t>
            </a:r>
            <a:r>
              <a:rPr lang="en-US" sz="2400" b="1" dirty="0">
                <a:latin typeface="Arial" pitchFamily="34" charset="0"/>
                <a:cs typeface="Arial" pitchFamily="34" charset="0"/>
              </a:rPr>
              <a:t>)</a:t>
            </a:r>
          </a:p>
        </p:txBody>
      </p:sp>
      <p:sp>
        <p:nvSpPr>
          <p:cNvPr id="15" name="Content Placeholder 4"/>
          <p:cNvSpPr txBox="1">
            <a:spLocks/>
          </p:cNvSpPr>
          <p:nvPr/>
        </p:nvSpPr>
        <p:spPr>
          <a:xfrm>
            <a:off x="228600" y="1059080"/>
            <a:ext cx="8610600" cy="235304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For </a:t>
            </a:r>
            <a:r>
              <a:rPr lang="en-US" sz="2000" dirty="0">
                <a:solidFill>
                  <a:schemeClr val="bg2">
                    <a:lumMod val="10000"/>
                  </a:schemeClr>
                </a:solidFill>
                <a:latin typeface="Arial" panose="020B0604020202020204" pitchFamily="34" charset="0"/>
                <a:cs typeface="Arial" panose="020B0604020202020204" pitchFamily="34" charset="0"/>
              </a:rPr>
              <a:t>stride permutation </a:t>
            </a:r>
            <a:r>
              <a:rPr lang="en-US" sz="2000" dirty="0" smtClean="0">
                <a:solidFill>
                  <a:schemeClr val="bg2">
                    <a:lumMod val="10000"/>
                  </a:schemeClr>
                </a:solidFill>
                <a:latin typeface="Arial" panose="020B0604020202020204" pitchFamily="34" charset="0"/>
                <a:cs typeface="Arial" panose="020B0604020202020204" pitchFamily="34" charset="0"/>
              </a:rPr>
              <a:t>on </a:t>
            </a:r>
          </a:p>
          <a:p>
            <a:pPr marL="0" indent="0">
              <a:buNone/>
            </a:pPr>
            <a:r>
              <a:rPr lang="en-US" sz="2000" dirty="0">
                <a:solidFill>
                  <a:schemeClr val="bg2">
                    <a:lumMod val="10000"/>
                  </a:schemeClr>
                </a:solidFill>
                <a:latin typeface="Arial" panose="020B0604020202020204" pitchFamily="34" charset="0"/>
                <a:cs typeface="Arial" panose="020B0604020202020204" pitchFamily="34" charset="0"/>
              </a:rPr>
              <a:t> </a:t>
            </a:r>
            <a:r>
              <a:rPr lang="en-US" sz="2000" dirty="0" smtClean="0">
                <a:solidFill>
                  <a:schemeClr val="bg2">
                    <a:lumMod val="10000"/>
                  </a:schemeClr>
                </a:solidFill>
                <a:latin typeface="Arial" panose="020B0604020202020204" pitchFamily="34" charset="0"/>
                <a:cs typeface="Arial" panose="020B0604020202020204" pitchFamily="34" charset="0"/>
              </a:rPr>
              <a:t>    array processor</a:t>
            </a:r>
          </a:p>
          <a:p>
            <a:pPr>
              <a:buFont typeface="Wingdings"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Flexible data parallelism</a:t>
            </a:r>
          </a:p>
          <a:p>
            <a:pPr>
              <a:buFont typeface="Wingdings"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Mathematical formulation</a:t>
            </a:r>
          </a:p>
          <a:p>
            <a:pPr marL="0" indent="0">
              <a:buNone/>
            </a:pPr>
            <a:r>
              <a:rPr lang="en-US" sz="2000" dirty="0" smtClean="0">
                <a:solidFill>
                  <a:schemeClr val="bg2">
                    <a:lumMod val="10000"/>
                  </a:schemeClr>
                </a:solidFill>
                <a:latin typeface="Arial" panose="020B0604020202020204" pitchFamily="34" charset="0"/>
                <a:cs typeface="Arial" panose="020B0604020202020204" pitchFamily="34" charset="0"/>
              </a:rPr>
              <a:t/>
            </a:r>
            <a:br>
              <a:rPr lang="en-US" sz="2000" dirty="0" smtClean="0">
                <a:solidFill>
                  <a:schemeClr val="bg2">
                    <a:lumMod val="10000"/>
                  </a:schemeClr>
                </a:solidFill>
                <a:latin typeface="Arial" panose="020B0604020202020204" pitchFamily="34" charset="0"/>
                <a:cs typeface="Arial" panose="020B0604020202020204" pitchFamily="34" charset="0"/>
              </a:rPr>
            </a:br>
            <a:endParaRPr lang="en-US" sz="2000" dirty="0" smtClean="0">
              <a:solidFill>
                <a:schemeClr val="bg2">
                  <a:lumMod val="10000"/>
                </a:schemeClr>
              </a:solidFill>
              <a:latin typeface="Arial" panose="020B0604020202020204" pitchFamily="34" charset="0"/>
              <a:cs typeface="Arial" panose="020B0604020202020204" pitchFamily="34" charset="0"/>
            </a:endParaRPr>
          </a:p>
          <a:p>
            <a:pPr marL="0" indent="0">
              <a:buFont typeface="Arial" charset="0"/>
              <a:buNone/>
            </a:pPr>
            <a:r>
              <a:rPr lang="en-US" sz="2000" dirty="0" smtClean="0">
                <a:solidFill>
                  <a:schemeClr val="bg2">
                    <a:lumMod val="10000"/>
                  </a:schemeClr>
                </a:solidFill>
                <a:latin typeface="Arial" panose="020B0604020202020204" pitchFamily="34" charset="0"/>
                <a:cs typeface="Arial" panose="020B0604020202020204" pitchFamily="34" charset="0"/>
              </a:rPr>
              <a:t>     </a:t>
            </a:r>
          </a:p>
          <a:p>
            <a:pPr lvl="1">
              <a:buFont typeface="Arial" pitchFamily="34" charset="0"/>
              <a:buChar char="‒"/>
            </a:pPr>
            <a:endParaRPr lang="en-US" sz="2000" dirty="0" smtClean="0">
              <a:solidFill>
                <a:schemeClr val="bg2">
                  <a:lumMod val="10000"/>
                </a:schemeClr>
              </a:solidFill>
              <a:latin typeface="Arial" panose="020B0604020202020204" pitchFamily="34" charset="0"/>
              <a:cs typeface="Arial" panose="020B0604020202020204" pitchFamily="34" charset="0"/>
            </a:endParaRPr>
          </a:p>
          <a:p>
            <a:pPr lvl="1">
              <a:buFont typeface="Arial" pitchFamily="34" charset="0"/>
              <a:buChar char="‒"/>
            </a:pPr>
            <a:endParaRPr lang="en-US" sz="2000" baseline="30000" dirty="0" smtClean="0">
              <a:solidFill>
                <a:schemeClr val="bg2">
                  <a:lumMod val="10000"/>
                </a:schemeClr>
              </a:solidFill>
              <a:latin typeface="Arial" panose="020B0604020202020204" pitchFamily="34" charset="0"/>
              <a:cs typeface="Arial" panose="020B0604020202020204" pitchFamily="34" charset="0"/>
            </a:endParaRPr>
          </a:p>
          <a:p>
            <a:pPr lvl="1">
              <a:buFont typeface="Arial" pitchFamily="34" charset="0"/>
              <a:buChar char="‒"/>
            </a:pPr>
            <a:endParaRPr lang="en-US" sz="2000" baseline="30000" dirty="0" smtClean="0">
              <a:solidFill>
                <a:schemeClr val="bg2">
                  <a:lumMod val="10000"/>
                </a:schemeClr>
              </a:solidFill>
              <a:latin typeface="Arial" panose="020B0604020202020204" pitchFamily="34" charset="0"/>
              <a:cs typeface="Arial" panose="020B0604020202020204" pitchFamily="34" charset="0"/>
            </a:endParaRPr>
          </a:p>
          <a:p>
            <a:pPr lvl="1"/>
            <a:endParaRPr lang="en-US" sz="2000" dirty="0">
              <a:solidFill>
                <a:schemeClr val="bg2">
                  <a:lumMod val="10000"/>
                </a:schemeClr>
              </a:solidFill>
              <a:latin typeface="Arial" panose="020B0604020202020204" pitchFamily="34" charset="0"/>
              <a:cs typeface="Arial" panose="020B0604020202020204" pitchFamily="34" charset="0"/>
            </a:endParaRPr>
          </a:p>
        </p:txBody>
      </p:sp>
      <p:pic>
        <p:nvPicPr>
          <p:cNvPr id="1024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17" y="3567061"/>
            <a:ext cx="5108483" cy="210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754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iterbi_R1">
  <a:themeElements>
    <a:clrScheme name="Custom 28">
      <a:dk1>
        <a:srgbClr val="990000"/>
      </a:dk1>
      <a:lt1>
        <a:srgbClr val="FFCC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40054</TotalTime>
  <Words>3449</Words>
  <Application>Microsoft Macintosh PowerPoint</Application>
  <PresentationFormat>On-screen Show (4:3)</PresentationFormat>
  <Paragraphs>517</Paragraphs>
  <Slides>32</Slides>
  <Notes>32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2" baseType="lpstr">
      <vt:lpstr>Calibri</vt:lpstr>
      <vt:lpstr>Cambria Math</vt:lpstr>
      <vt:lpstr>ＭＳ Ｐゴシック</vt:lpstr>
      <vt:lpstr>Times New Roman</vt:lpstr>
      <vt:lpstr>Wingdings</vt:lpstr>
      <vt:lpstr>宋体</vt:lpstr>
      <vt:lpstr>Arial</vt:lpstr>
      <vt:lpstr>1_Office Theme</vt:lpstr>
      <vt:lpstr>Viterbi_R1</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Kiran</dc:creator>
  <cp:lastModifiedBy>Ajitesh Srivastava</cp:lastModifiedBy>
  <cp:revision>5614</cp:revision>
  <cp:lastPrinted>2013-09-06T20:47:21Z</cp:lastPrinted>
  <dcterms:created xsi:type="dcterms:W3CDTF">2013-02-21T00:52:33Z</dcterms:created>
  <dcterms:modified xsi:type="dcterms:W3CDTF">2016-08-31T08:24:13Z</dcterms:modified>
</cp:coreProperties>
</file>