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281" r:id="rId4"/>
    <p:sldId id="258" r:id="rId5"/>
    <p:sldId id="291" r:id="rId6"/>
    <p:sldId id="259" r:id="rId7"/>
    <p:sldId id="260" r:id="rId8"/>
    <p:sldId id="293" r:id="rId9"/>
    <p:sldId id="261" r:id="rId10"/>
    <p:sldId id="262" r:id="rId11"/>
    <p:sldId id="263" r:id="rId12"/>
    <p:sldId id="264" r:id="rId13"/>
    <p:sldId id="298" r:id="rId14"/>
    <p:sldId id="268" r:id="rId15"/>
    <p:sldId id="265" r:id="rId16"/>
    <p:sldId id="266" r:id="rId17"/>
    <p:sldId id="269" r:id="rId18"/>
    <p:sldId id="270" r:id="rId19"/>
    <p:sldId id="294" r:id="rId20"/>
    <p:sldId id="271" r:id="rId21"/>
    <p:sldId id="273" r:id="rId22"/>
    <p:sldId id="295" r:id="rId23"/>
    <p:sldId id="296" r:id="rId24"/>
    <p:sldId id="274" r:id="rId25"/>
    <p:sldId id="276" r:id="rId26"/>
    <p:sldId id="277" r:id="rId27"/>
    <p:sldId id="275" r:id="rId28"/>
    <p:sldId id="278" r:id="rId29"/>
    <p:sldId id="288" r:id="rId30"/>
    <p:sldId id="289" r:id="rId31"/>
    <p:sldId id="292" r:id="rId32"/>
    <p:sldId id="29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3454;&#39564;&#23460;&#39033;&#30446;\CGRA&#39033;&#30446;\FPLpaper\&#32467;&#2652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3454;&#39564;&#23460;&#39033;&#30446;\CGRA&#39033;&#30446;\FPLpaper\&#32467;&#2652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CPU/Proposed Architecture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HOG</c:v>
                </c:pt>
                <c:pt idx="1">
                  <c:v>CNN</c:v>
                </c:pt>
                <c:pt idx="2">
                  <c:v>k-means</c:v>
                </c:pt>
                <c:pt idx="3">
                  <c:v>PCA</c:v>
                </c:pt>
                <c:pt idx="4">
                  <c:v>SPM</c:v>
                </c:pt>
                <c:pt idx="5">
                  <c:v>Softmax</c:v>
                </c:pt>
                <c:pt idx="6">
                  <c:v>SVM</c:v>
                </c:pt>
                <c:pt idx="7">
                  <c:v>Joint-Bayesian</c:v>
                </c:pt>
              </c:strCache>
            </c:strRef>
          </c:cat>
          <c:val>
            <c:numRef>
              <c:f>Sheet1!$D$2:$D$9</c:f>
              <c:numCache>
                <c:formatCode>0.00_ </c:formatCode>
                <c:ptCount val="8"/>
                <c:pt idx="0">
                  <c:v>5.1424148606811144</c:v>
                </c:pt>
                <c:pt idx="1">
                  <c:v>5.5363864491844419</c:v>
                </c:pt>
                <c:pt idx="2">
                  <c:v>63.793103448275865</c:v>
                </c:pt>
                <c:pt idx="3">
                  <c:v>98.697916666666671</c:v>
                </c:pt>
                <c:pt idx="4">
                  <c:v>27.984220297029701</c:v>
                </c:pt>
                <c:pt idx="5">
                  <c:v>9.5833333333333321</c:v>
                </c:pt>
                <c:pt idx="6">
                  <c:v>89.552845528455293</c:v>
                </c:pt>
                <c:pt idx="7">
                  <c:v>10.591133004926107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5641488"/>
        <c:axId val="345639528"/>
      </c:barChart>
      <c:catAx>
        <c:axId val="34564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345639528"/>
        <c:crosses val="autoZero"/>
        <c:auto val="1"/>
        <c:lblAlgn val="ctr"/>
        <c:lblOffset val="100"/>
        <c:noMultiLvlLbl val="0"/>
      </c:catAx>
      <c:valAx>
        <c:axId val="345639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34564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log(CPU/Proposed Architecture)</a:t>
            </a:r>
            <a:endParaRPr lang="zh-CN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HOG</c:v>
                </c:pt>
                <c:pt idx="1">
                  <c:v>CNN</c:v>
                </c:pt>
                <c:pt idx="2">
                  <c:v>k-means</c:v>
                </c:pt>
                <c:pt idx="3">
                  <c:v>PCA</c:v>
                </c:pt>
                <c:pt idx="4">
                  <c:v>SPM</c:v>
                </c:pt>
                <c:pt idx="5">
                  <c:v>Softmax</c:v>
                </c:pt>
                <c:pt idx="6">
                  <c:v>SVM</c:v>
                </c:pt>
                <c:pt idx="7">
                  <c:v>Joint-Bayesian</c:v>
                </c:pt>
              </c:strCache>
            </c:strRef>
          </c:cat>
          <c:val>
            <c:numRef>
              <c:f>Sheet1!$M$2:$M$9</c:f>
              <c:numCache>
                <c:formatCode>0.00</c:formatCode>
                <c:ptCount val="8"/>
                <c:pt idx="0">
                  <c:v>2.2961937621494735</c:v>
                </c:pt>
                <c:pt idx="1">
                  <c:v>2.3106110628624723</c:v>
                </c:pt>
                <c:pt idx="2">
                  <c:v>3.370495227337853</c:v>
                </c:pt>
                <c:pt idx="3">
                  <c:v>3.5604446779553518</c:v>
                </c:pt>
                <c:pt idx="4">
                  <c:v>3.0356434250690056</c:v>
                </c:pt>
                <c:pt idx="5">
                  <c:v>2.5482768251482439</c:v>
                </c:pt>
                <c:pt idx="6">
                  <c:v>3.5221803641466751</c:v>
                </c:pt>
                <c:pt idx="7">
                  <c:v>2.5923270878650979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5642272"/>
        <c:axId val="345640312"/>
      </c:barChart>
      <c:catAx>
        <c:axId val="34564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5640312"/>
        <c:crosses val="autoZero"/>
        <c:auto val="1"/>
        <c:lblAlgn val="ctr"/>
        <c:lblOffset val="100"/>
        <c:noMultiLvlLbl val="0"/>
      </c:catAx>
      <c:valAx>
        <c:axId val="34564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564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BE722-B506-4D33-A885-BBC008C33F68}" type="datetimeFigureOut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8E63C-87FA-46E4-B63C-84E04B65A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E63C-87FA-46E4-B63C-84E04B65AB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16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C987-8DCB-494E-B78A-F81311D14ACA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1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4931-BC4C-42D1-92FD-4D23809EEA8D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6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9DA2-3538-4A7D-9A9B-321E2116991B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6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E059-EC8E-459D-938B-C0824B71935F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3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2DF7-666A-4C2F-8BFC-F424D814D2D3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7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326-7BE3-4B62-8ED1-46EFD5AE3A2A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20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B3E1-B420-4D6E-A4E9-9967D777742B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7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BD98-2D57-466D-8808-035B6C1C3DAA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3766-6043-4DA1-AB51-F079AC996E41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2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6175-2209-4A03-8E3D-F4F29794179C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6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1462-0C4B-4674-9E92-791CAC306A97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1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42C1B-8A56-4ED8-BCAE-642173B20F4D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54CB-C67E-4CC1-8FDE-3B0F4A146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e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Visio___2.vsdx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Relationship Id="rId9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Visio___3.vsdx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Visio___4.vsdx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8.emf"/><Relationship Id="rId4" Type="http://schemas.openxmlformats.org/officeDocument/2006/relationships/package" Target="../embeddings/Microsoft_Visio___5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8.png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emf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Visio___6.vsdx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__7.vsdx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0.png"/><Relationship Id="rId5" Type="http://schemas.openxmlformats.org/officeDocument/2006/relationships/image" Target="../media/image40.png"/><Relationship Id="rId10" Type="http://schemas.openxmlformats.org/officeDocument/2006/relationships/image" Target="../media/image33.png"/><Relationship Id="rId4" Type="http://schemas.openxmlformats.org/officeDocument/2006/relationships/image" Target="../media/image2.jpeg"/><Relationship Id="rId9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0.png"/><Relationship Id="rId5" Type="http://schemas.openxmlformats.org/officeDocument/2006/relationships/image" Target="../media/image33.emf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Visio___8.vsdx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jpe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5.jpg"/><Relationship Id="rId9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emf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Visio___9.vsdx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90.png"/><Relationship Id="rId4" Type="http://schemas.openxmlformats.org/officeDocument/2006/relationships/image" Target="../media/image2.jpe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5" Type="http://schemas.openxmlformats.org/officeDocument/2006/relationships/image" Target="../media/image29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__1.vsd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6214" y="1122363"/>
            <a:ext cx="11681138" cy="2387600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 smtClean="0">
                <a:latin typeface="Georgia" panose="02040502050405020303" pitchFamily="18" charset="0"/>
              </a:rPr>
              <a:t>DT-CGRA: Dual-Track Coarse-Grained Reconfigurable Architecture for Stream Applications</a:t>
            </a:r>
            <a:endParaRPr lang="zh-CN" altLang="en-US" sz="48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64783" y="3885373"/>
            <a:ext cx="9144000" cy="1655762"/>
          </a:xfrm>
        </p:spPr>
        <p:txBody>
          <a:bodyPr/>
          <a:lstStyle/>
          <a:p>
            <a:r>
              <a:rPr lang="en-US" altLang="zh-CN" b="1" u="sng" dirty="0" smtClean="0"/>
              <a:t>Xitian Fan</a:t>
            </a:r>
            <a:r>
              <a:rPr lang="en-US" altLang="zh-CN" b="1" dirty="0" smtClean="0"/>
              <a:t>, </a:t>
            </a:r>
            <a:r>
              <a:rPr lang="en-US" altLang="zh-CN" b="1" dirty="0" err="1" smtClean="0"/>
              <a:t>Huimin</a:t>
            </a:r>
            <a:r>
              <a:rPr lang="en-US" altLang="zh-CN" b="1" dirty="0" smtClean="0"/>
              <a:t> Li, Wei Cao, </a:t>
            </a:r>
            <a:r>
              <a:rPr lang="en-US" altLang="zh-CN" b="1" dirty="0" err="1" smtClean="0"/>
              <a:t>Lingli</a:t>
            </a:r>
            <a:r>
              <a:rPr lang="en-US" altLang="zh-CN" b="1" dirty="0" smtClean="0"/>
              <a:t> Wang</a:t>
            </a:r>
          </a:p>
          <a:p>
            <a:r>
              <a:rPr lang="en-US" altLang="zh-CN" b="1" dirty="0" err="1" smtClean="0"/>
              <a:t>Fudan</a:t>
            </a:r>
            <a:r>
              <a:rPr lang="en-US" altLang="zh-CN" b="1" dirty="0" smtClean="0"/>
              <a:t> University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5383369" y="5092299"/>
            <a:ext cx="1506828" cy="1468192"/>
          </a:xfrm>
          <a:prstGeom prst="rect">
            <a:avLst/>
          </a:prstGeom>
        </p:spPr>
      </p:pic>
      <p:sp>
        <p:nvSpPr>
          <p:cNvPr id="6" name="减号 5"/>
          <p:cNvSpPr/>
          <p:nvPr/>
        </p:nvSpPr>
        <p:spPr>
          <a:xfrm>
            <a:off x="2144332" y="4770327"/>
            <a:ext cx="8010659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7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1487" y="397352"/>
            <a:ext cx="522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CGRA (2)</a:t>
            </a:r>
            <a:endParaRPr lang="zh-CN" altLang="en-US" sz="32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134291" y="14751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RC unit</a:t>
            </a:r>
            <a:endParaRPr lang="zh-CN" altLang="en-US" sz="2800" dirty="0"/>
          </a:p>
        </p:txBody>
      </p:sp>
      <p:sp>
        <p:nvSpPr>
          <p:cNvPr id="3" name="圆角矩形 2"/>
          <p:cNvSpPr/>
          <p:nvPr/>
        </p:nvSpPr>
        <p:spPr>
          <a:xfrm>
            <a:off x="1133475" y="1400174"/>
            <a:ext cx="1298640" cy="645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72099" y="1223494"/>
            <a:ext cx="22673481" cy="4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55055"/>
              </p:ext>
            </p:extLst>
          </p:nvPr>
        </p:nvGraphicFramePr>
        <p:xfrm>
          <a:off x="5372100" y="1223494"/>
          <a:ext cx="5934075" cy="552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Visio" r:id="rId6" imgW="17325892" imgH="16144773" progId="Visio.Drawing.15">
                  <p:embed/>
                </p:oleObj>
              </mc:Choice>
              <mc:Fallback>
                <p:oleObj name="Visio" r:id="rId6" imgW="17325892" imgH="1614477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1223494"/>
                        <a:ext cx="5934075" cy="5526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302744" y="2352675"/>
            <a:ext cx="55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SRAM</a:t>
            </a:r>
            <a:endParaRPr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8701453" y="2333624"/>
            <a:ext cx="55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SRAM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111153" y="2333624"/>
            <a:ext cx="55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SRAM</a:t>
            </a:r>
            <a:endParaRPr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6663103" y="235267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120428" y="235267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501553" y="235267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942893" y="5482249"/>
            <a:ext cx="128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Ctr</a:t>
            </a:r>
            <a:r>
              <a:rPr lang="en-US" altLang="zh-CN" dirty="0" smtClean="0"/>
              <a:t> Unit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453678" y="552841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435851" y="5537479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372099" y="3044609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“map” part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5362574" y="5019688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“reduce” part</a:t>
            </a:r>
            <a:endParaRPr lang="zh-CN" altLang="en-US" sz="1400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70505"/>
              </p:ext>
            </p:extLst>
          </p:nvPr>
        </p:nvGraphicFramePr>
        <p:xfrm>
          <a:off x="1146083" y="4621015"/>
          <a:ext cx="3107960" cy="1722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02"/>
                <a:gridCol w="2003058"/>
              </a:tblGrid>
              <a:tr h="43061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FIFO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43061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SRAM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43061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Multiplier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</a:t>
                      </a:r>
                      <a:r>
                        <a:rPr lang="en-US" altLang="zh-CN" baseline="0" dirty="0" smtClean="0"/>
                        <a:t> bit</a:t>
                      </a:r>
                      <a:endParaRPr lang="zh-CN" altLang="en-US" dirty="0"/>
                    </a:p>
                  </a:txBody>
                  <a:tcPr/>
                </a:tc>
              </a:tr>
              <a:tr h="43061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ALU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 bit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2053293" y="4758066"/>
                <a:ext cx="24894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×64, 128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𝐵𝑦𝑡𝑒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293" y="4758066"/>
                <a:ext cx="2489464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1897382" y="5174472"/>
                <a:ext cx="26860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×256, 512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𝐵𝑦𝑡𝑒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82" y="5174472"/>
                <a:ext cx="2686050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571500" y="2736832"/>
            <a:ext cx="499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Simplify the control flow.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Reduce the bandwidth of the output interface.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Support configuration, decomposition and combination.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542757" y="1580332"/>
            <a:ext cx="1018903" cy="16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708357" y="1898842"/>
            <a:ext cx="689748" cy="15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19980" y="2232000"/>
            <a:ext cx="254388" cy="15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4273067" y="1473488"/>
            <a:ext cx="656711" cy="108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5187432" y="1543229"/>
            <a:ext cx="561827" cy="1030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10</a:t>
            </a:fld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2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1487" y="397352"/>
            <a:ext cx="522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CGRA (3)</a:t>
            </a:r>
            <a:endParaRPr lang="zh-CN" altLang="en-US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72099" y="1223494"/>
            <a:ext cx="22673481" cy="4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72100" y="1223494"/>
          <a:ext cx="5934075" cy="552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Visio" r:id="rId5" imgW="17325892" imgH="16144773" progId="Visio.Drawing.15">
                  <p:embed/>
                </p:oleObj>
              </mc:Choice>
              <mc:Fallback>
                <p:oleObj name="Visio" r:id="rId5" imgW="17325892" imgH="1614477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1223494"/>
                        <a:ext cx="5934075" cy="5526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302744" y="2352675"/>
            <a:ext cx="55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SRAM</a:t>
            </a:r>
            <a:endParaRPr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8701453" y="2333624"/>
            <a:ext cx="55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SRAM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111153" y="2333624"/>
            <a:ext cx="55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SRAM</a:t>
            </a:r>
            <a:endParaRPr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6663103" y="235267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120428" y="235267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501553" y="235267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942893" y="5482249"/>
            <a:ext cx="128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Ctr</a:t>
            </a:r>
            <a:r>
              <a:rPr lang="en-US" altLang="zh-CN" dirty="0" smtClean="0"/>
              <a:t> Unit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453678" y="552841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435851" y="5537479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372099" y="3044609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“map” part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5362574" y="5019688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“reduce” part</a:t>
            </a:r>
            <a:endParaRPr lang="zh-CN" altLang="en-US" sz="1400" dirty="0"/>
          </a:p>
        </p:txBody>
      </p:sp>
      <p:sp>
        <p:nvSpPr>
          <p:cNvPr id="18" name="椭圆 17"/>
          <p:cNvSpPr/>
          <p:nvPr/>
        </p:nvSpPr>
        <p:spPr>
          <a:xfrm>
            <a:off x="1580582" y="3254142"/>
            <a:ext cx="348792" cy="352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加号 25"/>
          <p:cNvSpPr/>
          <p:nvPr/>
        </p:nvSpPr>
        <p:spPr>
          <a:xfrm rot="2773266">
            <a:off x="1595643" y="3280281"/>
            <a:ext cx="320512" cy="3205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2879630">
            <a:off x="2318184" y="3271929"/>
            <a:ext cx="348792" cy="352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加号 31"/>
          <p:cNvSpPr/>
          <p:nvPr/>
        </p:nvSpPr>
        <p:spPr>
          <a:xfrm rot="2879630">
            <a:off x="2323818" y="3288641"/>
            <a:ext cx="320512" cy="3205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2879630">
            <a:off x="3063632" y="3273833"/>
            <a:ext cx="348792" cy="352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加号 33"/>
          <p:cNvSpPr/>
          <p:nvPr/>
        </p:nvSpPr>
        <p:spPr>
          <a:xfrm rot="2879630">
            <a:off x="3069266" y="3290545"/>
            <a:ext cx="320512" cy="3205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650363" y="3972247"/>
            <a:ext cx="357874" cy="31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加号 35"/>
          <p:cNvSpPr/>
          <p:nvPr/>
        </p:nvSpPr>
        <p:spPr>
          <a:xfrm>
            <a:off x="1637144" y="3939505"/>
            <a:ext cx="377072" cy="377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396651" y="3973818"/>
            <a:ext cx="357874" cy="31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加号 37"/>
          <p:cNvSpPr/>
          <p:nvPr/>
        </p:nvSpPr>
        <p:spPr>
          <a:xfrm>
            <a:off x="2383432" y="3941076"/>
            <a:ext cx="377072" cy="377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142939" y="3975386"/>
            <a:ext cx="357874" cy="31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加号 39"/>
          <p:cNvSpPr/>
          <p:nvPr/>
        </p:nvSpPr>
        <p:spPr>
          <a:xfrm>
            <a:off x="3129720" y="3942644"/>
            <a:ext cx="377072" cy="377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>
            <a:endCxn id="18" idx="1"/>
          </p:cNvCxnSpPr>
          <p:nvPr/>
        </p:nvCxnSpPr>
        <p:spPr>
          <a:xfrm>
            <a:off x="1518821" y="2853016"/>
            <a:ext cx="112840" cy="45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endCxn id="18" idx="7"/>
          </p:cNvCxnSpPr>
          <p:nvPr/>
        </p:nvCxnSpPr>
        <p:spPr>
          <a:xfrm flipH="1">
            <a:off x="1878295" y="2846894"/>
            <a:ext cx="131299" cy="45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endCxn id="31" idx="2"/>
          </p:cNvCxnSpPr>
          <p:nvPr/>
        </p:nvCxnSpPr>
        <p:spPr>
          <a:xfrm>
            <a:off x="2271897" y="2857891"/>
            <a:ext cx="103975" cy="460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endCxn id="31" idx="0"/>
          </p:cNvCxnSpPr>
          <p:nvPr/>
        </p:nvCxnSpPr>
        <p:spPr>
          <a:xfrm flipH="1">
            <a:off x="2623665" y="2857891"/>
            <a:ext cx="113846" cy="472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33" idx="2"/>
          </p:cNvCxnSpPr>
          <p:nvPr/>
        </p:nvCxnSpPr>
        <p:spPr>
          <a:xfrm>
            <a:off x="2990235" y="2857891"/>
            <a:ext cx="131085" cy="462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33" idx="0"/>
          </p:cNvCxnSpPr>
          <p:nvPr/>
        </p:nvCxnSpPr>
        <p:spPr>
          <a:xfrm flipH="1">
            <a:off x="3369113" y="2869661"/>
            <a:ext cx="121012" cy="46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35" idx="2"/>
          </p:cNvCxnSpPr>
          <p:nvPr/>
        </p:nvCxnSpPr>
        <p:spPr>
          <a:xfrm flipH="1">
            <a:off x="1820967" y="4286888"/>
            <a:ext cx="8333" cy="40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18" idx="4"/>
          </p:cNvCxnSpPr>
          <p:nvPr/>
        </p:nvCxnSpPr>
        <p:spPr>
          <a:xfrm flipH="1">
            <a:off x="1746470" y="3606960"/>
            <a:ext cx="8508" cy="365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>
            <a:stCxn id="31" idx="5"/>
          </p:cNvCxnSpPr>
          <p:nvPr/>
        </p:nvCxnSpPr>
        <p:spPr>
          <a:xfrm>
            <a:off x="2482414" y="3623449"/>
            <a:ext cx="8773" cy="348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33" idx="5"/>
          </p:cNvCxnSpPr>
          <p:nvPr/>
        </p:nvCxnSpPr>
        <p:spPr>
          <a:xfrm>
            <a:off x="3227862" y="3625353"/>
            <a:ext cx="1660" cy="346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>
            <a:off x="1929374" y="3695982"/>
            <a:ext cx="0" cy="276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1929374" y="3697550"/>
            <a:ext cx="256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2185435" y="3697550"/>
            <a:ext cx="0" cy="761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1820967" y="4458878"/>
            <a:ext cx="36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/>
          <p:nvPr/>
        </p:nvCxnSpPr>
        <p:spPr>
          <a:xfrm flipH="1">
            <a:off x="2538974" y="4288458"/>
            <a:ext cx="8333" cy="40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/>
          <p:nvPr/>
        </p:nvCxnSpPr>
        <p:spPr>
          <a:xfrm>
            <a:off x="2647381" y="3697552"/>
            <a:ext cx="0" cy="276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2647381" y="3699120"/>
            <a:ext cx="256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2903442" y="3699120"/>
            <a:ext cx="0" cy="761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H="1">
            <a:off x="2538974" y="4460448"/>
            <a:ext cx="36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/>
          <p:nvPr/>
        </p:nvCxnSpPr>
        <p:spPr>
          <a:xfrm flipH="1">
            <a:off x="3290293" y="4286888"/>
            <a:ext cx="8333" cy="40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/>
          <p:nvPr/>
        </p:nvCxnSpPr>
        <p:spPr>
          <a:xfrm>
            <a:off x="3398700" y="3695982"/>
            <a:ext cx="0" cy="276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3398700" y="3697550"/>
            <a:ext cx="256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3654761" y="3697550"/>
            <a:ext cx="0" cy="761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H="1">
            <a:off x="3290293" y="4458878"/>
            <a:ext cx="364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流程图: 手动操作 110"/>
          <p:cNvSpPr/>
          <p:nvPr/>
        </p:nvSpPr>
        <p:spPr>
          <a:xfrm>
            <a:off x="1746470" y="4694548"/>
            <a:ext cx="1709379" cy="12254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2447578" y="5254518"/>
            <a:ext cx="357874" cy="31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加号 112"/>
          <p:cNvSpPr/>
          <p:nvPr/>
        </p:nvSpPr>
        <p:spPr>
          <a:xfrm>
            <a:off x="2434359" y="5221776"/>
            <a:ext cx="377072" cy="377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4" name="直接箭头连接符 113"/>
          <p:cNvCxnSpPr/>
          <p:nvPr/>
        </p:nvCxnSpPr>
        <p:spPr>
          <a:xfrm flipH="1">
            <a:off x="2534871" y="4829910"/>
            <a:ext cx="8205" cy="438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>
            <a:off x="2627081" y="5568486"/>
            <a:ext cx="5690" cy="244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1"/>
          <p:cNvSpPr txBox="1"/>
          <p:nvPr/>
        </p:nvSpPr>
        <p:spPr>
          <a:xfrm>
            <a:off x="857839" y="2121031"/>
            <a:ext cx="309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Computing pattern examples: </a:t>
            </a:r>
            <a:endParaRPr lang="zh-CN" altLang="en-US" dirty="0"/>
          </a:p>
        </p:txBody>
      </p:sp>
      <p:sp>
        <p:nvSpPr>
          <p:cNvPr id="124" name="十边形 123"/>
          <p:cNvSpPr/>
          <p:nvPr/>
        </p:nvSpPr>
        <p:spPr>
          <a:xfrm>
            <a:off x="481640" y="2762877"/>
            <a:ext cx="355582" cy="358713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25" name="矩形 124"/>
          <p:cNvSpPr/>
          <p:nvPr/>
        </p:nvSpPr>
        <p:spPr>
          <a:xfrm>
            <a:off x="2545891" y="5802107"/>
            <a:ext cx="357874" cy="31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加号 125"/>
          <p:cNvSpPr/>
          <p:nvPr/>
        </p:nvSpPr>
        <p:spPr>
          <a:xfrm>
            <a:off x="2532672" y="5769365"/>
            <a:ext cx="377072" cy="377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7" name="直接箭头连接符 126"/>
          <p:cNvCxnSpPr/>
          <p:nvPr/>
        </p:nvCxnSpPr>
        <p:spPr>
          <a:xfrm flipH="1">
            <a:off x="2847803" y="5598848"/>
            <a:ext cx="5971" cy="203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4"/>
          <p:cNvCxnSpPr/>
          <p:nvPr/>
        </p:nvCxnSpPr>
        <p:spPr>
          <a:xfrm flipH="1">
            <a:off x="2736252" y="5063092"/>
            <a:ext cx="5971" cy="203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/>
          <p:nvPr/>
        </p:nvCxnSpPr>
        <p:spPr>
          <a:xfrm>
            <a:off x="2722919" y="6116813"/>
            <a:ext cx="5690" cy="244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文本框 136"/>
          <p:cNvSpPr txBox="1"/>
          <p:nvPr/>
        </p:nvSpPr>
        <p:spPr>
          <a:xfrm>
            <a:off x="1134291" y="14751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RC unit</a:t>
            </a:r>
            <a:endParaRPr lang="zh-CN" altLang="en-US" sz="2800" dirty="0"/>
          </a:p>
        </p:txBody>
      </p:sp>
      <p:sp>
        <p:nvSpPr>
          <p:cNvPr id="138" name="圆角矩形 137"/>
          <p:cNvSpPr/>
          <p:nvPr/>
        </p:nvSpPr>
        <p:spPr>
          <a:xfrm>
            <a:off x="1133475" y="1400174"/>
            <a:ext cx="1298640" cy="645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8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1487" y="397352"/>
            <a:ext cx="522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CGRA (4)</a:t>
            </a:r>
            <a:endParaRPr lang="zh-CN" altLang="en-US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72099" y="1223494"/>
            <a:ext cx="22673481" cy="4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72100" y="1223494"/>
          <a:ext cx="5934075" cy="552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Visio" r:id="rId5" imgW="17325892" imgH="16144773" progId="Visio.Drawing.15">
                  <p:embed/>
                </p:oleObj>
              </mc:Choice>
              <mc:Fallback>
                <p:oleObj name="Visio" r:id="rId5" imgW="17325892" imgH="1614477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1223494"/>
                        <a:ext cx="5934075" cy="5526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302744" y="2352675"/>
            <a:ext cx="55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SRAM</a:t>
            </a:r>
            <a:endParaRPr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8701453" y="2333624"/>
            <a:ext cx="55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SRAM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111153" y="2333624"/>
            <a:ext cx="55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SRAM</a:t>
            </a:r>
            <a:endParaRPr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6663103" y="235267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120428" y="235267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501553" y="235267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942893" y="5482249"/>
            <a:ext cx="128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Ctr</a:t>
            </a:r>
            <a:r>
              <a:rPr lang="en-US" altLang="zh-CN" dirty="0" smtClean="0"/>
              <a:t> Unit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453678" y="5528415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435851" y="5537479"/>
            <a:ext cx="58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FIFO</a:t>
            </a:r>
            <a:endParaRPr lang="zh-CN" altLang="en-US" sz="1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372099" y="3044609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“map” part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5362574" y="5019688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“reduce” part</a:t>
            </a:r>
            <a:endParaRPr lang="zh-CN" altLang="en-US" sz="1400" dirty="0"/>
          </a:p>
        </p:txBody>
      </p:sp>
      <p:sp>
        <p:nvSpPr>
          <p:cNvPr id="18" name="椭圆 17"/>
          <p:cNvSpPr/>
          <p:nvPr/>
        </p:nvSpPr>
        <p:spPr>
          <a:xfrm>
            <a:off x="1409895" y="4017988"/>
            <a:ext cx="348792" cy="352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加号 25"/>
          <p:cNvSpPr/>
          <p:nvPr/>
        </p:nvSpPr>
        <p:spPr>
          <a:xfrm rot="2773266">
            <a:off x="1424956" y="4040952"/>
            <a:ext cx="320512" cy="3205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035414" y="3075007"/>
            <a:ext cx="357874" cy="31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加号 35"/>
          <p:cNvSpPr/>
          <p:nvPr/>
        </p:nvSpPr>
        <p:spPr>
          <a:xfrm>
            <a:off x="3022195" y="3042265"/>
            <a:ext cx="377072" cy="377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175979" y="3051306"/>
            <a:ext cx="357874" cy="31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加号 37"/>
          <p:cNvSpPr/>
          <p:nvPr/>
        </p:nvSpPr>
        <p:spPr>
          <a:xfrm>
            <a:off x="2162760" y="3018564"/>
            <a:ext cx="377072" cy="377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377168" y="3052996"/>
            <a:ext cx="357874" cy="31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加号 39"/>
          <p:cNvSpPr/>
          <p:nvPr/>
        </p:nvSpPr>
        <p:spPr>
          <a:xfrm>
            <a:off x="1363949" y="3020254"/>
            <a:ext cx="377072" cy="377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文本框 121"/>
          <p:cNvSpPr txBox="1"/>
          <p:nvPr/>
        </p:nvSpPr>
        <p:spPr>
          <a:xfrm>
            <a:off x="857839" y="2121031"/>
            <a:ext cx="309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Computing pattern examples:</a:t>
            </a:r>
            <a:endParaRPr lang="zh-CN" altLang="en-US" dirty="0"/>
          </a:p>
        </p:txBody>
      </p:sp>
      <p:sp>
        <p:nvSpPr>
          <p:cNvPr id="124" name="十边形 123"/>
          <p:cNvSpPr/>
          <p:nvPr/>
        </p:nvSpPr>
        <p:spPr>
          <a:xfrm>
            <a:off x="481640" y="2762877"/>
            <a:ext cx="355582" cy="358713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1310753" y="2757088"/>
            <a:ext cx="132830" cy="294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>
            <a:off x="1640263" y="2757088"/>
            <a:ext cx="147975" cy="29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>
            <a:off x="2110581" y="2749531"/>
            <a:ext cx="132830" cy="294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H="1">
            <a:off x="2440091" y="2749531"/>
            <a:ext cx="147975" cy="29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>
            <a:off x="2980201" y="2779645"/>
            <a:ext cx="132830" cy="294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 flipH="1">
            <a:off x="3309711" y="2779645"/>
            <a:ext cx="147975" cy="29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1655443" y="3737694"/>
            <a:ext cx="244587" cy="12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>
            <a:stCxn id="39" idx="2"/>
          </p:cNvCxnSpPr>
          <p:nvPr/>
        </p:nvCxnSpPr>
        <p:spPr>
          <a:xfrm flipH="1">
            <a:off x="1555422" y="3367637"/>
            <a:ext cx="683" cy="13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310753" y="3506770"/>
            <a:ext cx="46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>
            <a:endCxn id="58" idx="0"/>
          </p:cNvCxnSpPr>
          <p:nvPr/>
        </p:nvCxnSpPr>
        <p:spPr>
          <a:xfrm>
            <a:off x="1777737" y="3506770"/>
            <a:ext cx="0" cy="230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1310753" y="3506770"/>
            <a:ext cx="0" cy="353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58" idx="2"/>
            <a:endCxn id="18" idx="7"/>
          </p:cNvCxnSpPr>
          <p:nvPr/>
        </p:nvCxnSpPr>
        <p:spPr>
          <a:xfrm flipH="1">
            <a:off x="1707608" y="3860243"/>
            <a:ext cx="70129" cy="209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>
            <a:endCxn id="18" idx="1"/>
          </p:cNvCxnSpPr>
          <p:nvPr/>
        </p:nvCxnSpPr>
        <p:spPr>
          <a:xfrm>
            <a:off x="1309151" y="3854504"/>
            <a:ext cx="151823" cy="21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椭圆 118"/>
          <p:cNvSpPr/>
          <p:nvPr/>
        </p:nvSpPr>
        <p:spPr>
          <a:xfrm>
            <a:off x="2209518" y="4017988"/>
            <a:ext cx="348792" cy="352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加号 120"/>
          <p:cNvSpPr/>
          <p:nvPr/>
        </p:nvSpPr>
        <p:spPr>
          <a:xfrm rot="2773266">
            <a:off x="2224579" y="4040952"/>
            <a:ext cx="320512" cy="3205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2455066" y="3737694"/>
            <a:ext cx="244587" cy="12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5" name="直接连接符 124"/>
          <p:cNvCxnSpPr/>
          <p:nvPr/>
        </p:nvCxnSpPr>
        <p:spPr>
          <a:xfrm flipH="1">
            <a:off x="2355045" y="3367637"/>
            <a:ext cx="683" cy="13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2110376" y="3506770"/>
            <a:ext cx="46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/>
          <p:cNvCxnSpPr>
            <a:endCxn id="123" idx="0"/>
          </p:cNvCxnSpPr>
          <p:nvPr/>
        </p:nvCxnSpPr>
        <p:spPr>
          <a:xfrm>
            <a:off x="2577360" y="3506770"/>
            <a:ext cx="0" cy="230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2110376" y="3506770"/>
            <a:ext cx="0" cy="353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>
            <a:stCxn id="123" idx="2"/>
            <a:endCxn id="119" idx="7"/>
          </p:cNvCxnSpPr>
          <p:nvPr/>
        </p:nvCxnSpPr>
        <p:spPr>
          <a:xfrm flipH="1">
            <a:off x="2507231" y="3860243"/>
            <a:ext cx="70129" cy="209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/>
          <p:cNvCxnSpPr>
            <a:endCxn id="119" idx="1"/>
          </p:cNvCxnSpPr>
          <p:nvPr/>
        </p:nvCxnSpPr>
        <p:spPr>
          <a:xfrm>
            <a:off x="2108774" y="3854504"/>
            <a:ext cx="151823" cy="21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椭圆 130"/>
          <p:cNvSpPr/>
          <p:nvPr/>
        </p:nvSpPr>
        <p:spPr>
          <a:xfrm>
            <a:off x="3066768" y="4037038"/>
            <a:ext cx="348792" cy="352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加号 131"/>
          <p:cNvSpPr/>
          <p:nvPr/>
        </p:nvSpPr>
        <p:spPr>
          <a:xfrm rot="2773266">
            <a:off x="3081829" y="4060002"/>
            <a:ext cx="320512" cy="3205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3312316" y="3756744"/>
            <a:ext cx="244587" cy="12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4" name="直接连接符 133"/>
          <p:cNvCxnSpPr/>
          <p:nvPr/>
        </p:nvCxnSpPr>
        <p:spPr>
          <a:xfrm flipH="1">
            <a:off x="3212295" y="3386687"/>
            <a:ext cx="683" cy="13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2967626" y="3525820"/>
            <a:ext cx="46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>
            <a:endCxn id="133" idx="0"/>
          </p:cNvCxnSpPr>
          <p:nvPr/>
        </p:nvCxnSpPr>
        <p:spPr>
          <a:xfrm>
            <a:off x="3434610" y="3525820"/>
            <a:ext cx="0" cy="230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2967626" y="3525820"/>
            <a:ext cx="0" cy="353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/>
          <p:cNvCxnSpPr>
            <a:stCxn id="133" idx="2"/>
            <a:endCxn id="131" idx="7"/>
          </p:cNvCxnSpPr>
          <p:nvPr/>
        </p:nvCxnSpPr>
        <p:spPr>
          <a:xfrm flipH="1">
            <a:off x="3364481" y="3879293"/>
            <a:ext cx="70129" cy="209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>
            <a:endCxn id="131" idx="1"/>
          </p:cNvCxnSpPr>
          <p:nvPr/>
        </p:nvCxnSpPr>
        <p:spPr>
          <a:xfrm>
            <a:off x="2966024" y="3873554"/>
            <a:ext cx="151823" cy="21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矩形 139"/>
          <p:cNvSpPr/>
          <p:nvPr/>
        </p:nvSpPr>
        <p:spPr>
          <a:xfrm>
            <a:off x="1825016" y="4860509"/>
            <a:ext cx="357874" cy="31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加号 140"/>
          <p:cNvSpPr/>
          <p:nvPr/>
        </p:nvSpPr>
        <p:spPr>
          <a:xfrm>
            <a:off x="1811797" y="4827767"/>
            <a:ext cx="377072" cy="377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2" name="直接箭头连接符 141"/>
          <p:cNvCxnSpPr>
            <a:stCxn id="18" idx="4"/>
          </p:cNvCxnSpPr>
          <p:nvPr/>
        </p:nvCxnSpPr>
        <p:spPr>
          <a:xfrm>
            <a:off x="1584291" y="4370806"/>
            <a:ext cx="304625" cy="469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43"/>
          <p:cNvCxnSpPr/>
          <p:nvPr/>
        </p:nvCxnSpPr>
        <p:spPr>
          <a:xfrm flipH="1">
            <a:off x="2129974" y="4405853"/>
            <a:ext cx="239449" cy="454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2100519" y="5859935"/>
            <a:ext cx="357874" cy="314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加号 147"/>
          <p:cNvSpPr/>
          <p:nvPr/>
        </p:nvSpPr>
        <p:spPr>
          <a:xfrm>
            <a:off x="2087300" y="5827193"/>
            <a:ext cx="377072" cy="377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流程图: 手动操作 148"/>
          <p:cNvSpPr/>
          <p:nvPr/>
        </p:nvSpPr>
        <p:spPr>
          <a:xfrm>
            <a:off x="1777931" y="5475443"/>
            <a:ext cx="840003" cy="8319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3" name="直接箭头连接符 152"/>
          <p:cNvCxnSpPr>
            <a:stCxn id="140" idx="2"/>
          </p:cNvCxnSpPr>
          <p:nvPr/>
        </p:nvCxnSpPr>
        <p:spPr>
          <a:xfrm flipH="1">
            <a:off x="2000333" y="5175150"/>
            <a:ext cx="3620" cy="300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>
            <a:stCxn id="131" idx="4"/>
          </p:cNvCxnSpPr>
          <p:nvPr/>
        </p:nvCxnSpPr>
        <p:spPr>
          <a:xfrm>
            <a:off x="3241164" y="4389856"/>
            <a:ext cx="0" cy="450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>
            <a:off x="2440091" y="4840290"/>
            <a:ext cx="8010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/>
          <p:cNvCxnSpPr/>
          <p:nvPr/>
        </p:nvCxnSpPr>
        <p:spPr>
          <a:xfrm>
            <a:off x="2440091" y="4860509"/>
            <a:ext cx="0" cy="614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箭头连接符 164"/>
          <p:cNvCxnSpPr/>
          <p:nvPr/>
        </p:nvCxnSpPr>
        <p:spPr>
          <a:xfrm flipH="1">
            <a:off x="2181080" y="5553382"/>
            <a:ext cx="3620" cy="300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箭头连接符 165"/>
          <p:cNvCxnSpPr/>
          <p:nvPr/>
        </p:nvCxnSpPr>
        <p:spPr>
          <a:xfrm>
            <a:off x="2365403" y="5672471"/>
            <a:ext cx="0" cy="181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>
            <a:off x="2365403" y="5672471"/>
            <a:ext cx="256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2617934" y="5672471"/>
            <a:ext cx="0" cy="582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H="1" flipV="1">
            <a:off x="2279456" y="6255028"/>
            <a:ext cx="331964" cy="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箭头连接符 171"/>
          <p:cNvCxnSpPr/>
          <p:nvPr/>
        </p:nvCxnSpPr>
        <p:spPr>
          <a:xfrm flipH="1">
            <a:off x="2272216" y="6171202"/>
            <a:ext cx="3620" cy="300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文本框 174"/>
          <p:cNvSpPr txBox="1"/>
          <p:nvPr/>
        </p:nvSpPr>
        <p:spPr>
          <a:xfrm>
            <a:off x="1134291" y="14751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RC unit</a:t>
            </a:r>
            <a:endParaRPr lang="zh-CN" altLang="en-US" sz="2800" dirty="0"/>
          </a:p>
        </p:txBody>
      </p:sp>
      <p:sp>
        <p:nvSpPr>
          <p:cNvPr id="176" name="圆角矩形 175"/>
          <p:cNvSpPr/>
          <p:nvPr/>
        </p:nvSpPr>
        <p:spPr>
          <a:xfrm>
            <a:off x="1133475" y="1400174"/>
            <a:ext cx="1298640" cy="645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8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13</a:t>
            </a:fld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57275"/>
              </p:ext>
            </p:extLst>
          </p:nvPr>
        </p:nvGraphicFramePr>
        <p:xfrm>
          <a:off x="3296187" y="3045660"/>
          <a:ext cx="4570559" cy="231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Visio" r:id="rId4" imgW="16764102" imgH="8486775" progId="Visio.Drawing.15">
                  <p:embed/>
                </p:oleObj>
              </mc:Choice>
              <mc:Fallback>
                <p:oleObj name="Visio" r:id="rId4" imgW="16764102" imgH="848677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187" y="3045660"/>
                        <a:ext cx="4570559" cy="2312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箭头连接符 6"/>
          <p:cNvCxnSpPr/>
          <p:nvPr/>
        </p:nvCxnSpPr>
        <p:spPr>
          <a:xfrm>
            <a:off x="3498586" y="4311935"/>
            <a:ext cx="2276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774714" y="4311935"/>
            <a:ext cx="741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515997" y="4302508"/>
            <a:ext cx="0" cy="655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3498586" y="4958300"/>
            <a:ext cx="3017411" cy="9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362710" y="2297285"/>
            <a:ext cx="463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Suppose: a kernel requires 5 multiplier-adders  </a:t>
            </a:r>
            <a:endParaRPr lang="zh-CN" altLang="en-US" dirty="0"/>
          </a:p>
        </p:txBody>
      </p:sp>
      <p:sp>
        <p:nvSpPr>
          <p:cNvPr id="13" name="减号 12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791487" y="397352"/>
            <a:ext cx="522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CGRA (5)</a:t>
            </a:r>
            <a:endParaRPr lang="zh-CN" altLang="en-US" sz="32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1134291" y="14751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RC unit</a:t>
            </a:r>
            <a:endParaRPr lang="zh-CN" altLang="en-US" sz="2800" dirty="0"/>
          </a:p>
        </p:txBody>
      </p:sp>
      <p:sp>
        <p:nvSpPr>
          <p:cNvPr id="17" name="圆角矩形 16"/>
          <p:cNvSpPr/>
          <p:nvPr/>
        </p:nvSpPr>
        <p:spPr>
          <a:xfrm>
            <a:off x="1133475" y="1400174"/>
            <a:ext cx="1298640" cy="645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86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1487" y="397352"/>
            <a:ext cx="522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CGRA (6)</a:t>
            </a:r>
            <a:endParaRPr lang="zh-CN" altLang="en-US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72099" y="1223494"/>
            <a:ext cx="22673481" cy="4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5" name="文本框 174"/>
          <p:cNvSpPr txBox="1"/>
          <p:nvPr/>
        </p:nvSpPr>
        <p:spPr>
          <a:xfrm>
            <a:off x="1134291" y="1475164"/>
            <a:ext cx="253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PRC &amp; IRC unit</a:t>
            </a:r>
            <a:endParaRPr lang="zh-CN" altLang="en-US" sz="2800" dirty="0"/>
          </a:p>
        </p:txBody>
      </p:sp>
      <p:sp>
        <p:nvSpPr>
          <p:cNvPr id="176" name="圆角矩形 175"/>
          <p:cNvSpPr/>
          <p:nvPr/>
        </p:nvSpPr>
        <p:spPr>
          <a:xfrm>
            <a:off x="1133475" y="1400174"/>
            <a:ext cx="2260174" cy="645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35512" y="2488676"/>
                <a:ext cx="9660216" cy="2871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PRC : special RC to calculate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dirty="0" smtClean="0"/>
                  <a:t> based on fast inverse square root algorithms.</a:t>
                </a:r>
              </a:p>
              <a:p>
                <a:r>
                  <a:rPr lang="en-US" altLang="zh-CN" dirty="0" smtClean="0"/>
                  <a:t>Example code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dirty="0" smtClean="0"/>
                  <a:t>:</a:t>
                </a:r>
              </a:p>
              <a:p>
                <a:r>
                  <a:rPr lang="en-US" altLang="zh-CN" sz="1200" dirty="0" smtClean="0">
                    <a:solidFill>
                      <a:srgbClr val="8000FF"/>
                    </a:solidFill>
                    <a:effectLst/>
                    <a:latin typeface="Courier New" panose="02070309020205020404" pitchFamily="49" charset="0"/>
                  </a:rPr>
                  <a:t>float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dirty="0" err="1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InvSqrt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(</a:t>
                </a:r>
                <a:r>
                  <a:rPr lang="en-US" altLang="zh-CN" sz="1200" dirty="0" smtClean="0">
                    <a:solidFill>
                      <a:srgbClr val="8000FF"/>
                    </a:solidFill>
                    <a:effectLst/>
                    <a:latin typeface="Courier New" panose="02070309020205020404" pitchFamily="49" charset="0"/>
                  </a:rPr>
                  <a:t>float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x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)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</a:p>
              <a:p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{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</a:p>
              <a:p>
                <a:r>
                  <a:rPr lang="en-US" altLang="zh-CN" sz="12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	</a:t>
                </a:r>
                <a:r>
                  <a:rPr lang="en-US" altLang="zh-CN" sz="1200" dirty="0" smtClean="0">
                    <a:solidFill>
                      <a:srgbClr val="8000FF"/>
                    </a:solidFill>
                    <a:effectLst/>
                    <a:latin typeface="Courier New" panose="02070309020205020404" pitchFamily="49" charset="0"/>
                  </a:rPr>
                  <a:t>float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dirty="0" err="1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xhalf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=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dirty="0" smtClean="0">
                    <a:solidFill>
                      <a:srgbClr val="FF8000"/>
                    </a:solidFill>
                    <a:effectLst/>
                    <a:latin typeface="Courier New" panose="02070309020205020404" pitchFamily="49" charset="0"/>
                  </a:rPr>
                  <a:t>0.5f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*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x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;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</a:p>
              <a:p>
                <a:r>
                  <a:rPr lang="en-US" altLang="zh-CN" sz="12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	</a:t>
                </a:r>
                <a:r>
                  <a:rPr lang="en-US" altLang="zh-CN" sz="1200" dirty="0" err="1" smtClean="0">
                    <a:solidFill>
                      <a:srgbClr val="8000FF"/>
                    </a:solidFill>
                    <a:effectLst/>
                    <a:latin typeface="Courier New" panose="02070309020205020404" pitchFamily="49" charset="0"/>
                  </a:rPr>
                  <a:t>int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dirty="0" err="1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i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=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*(</a:t>
                </a:r>
                <a:r>
                  <a:rPr lang="en-US" altLang="zh-CN" sz="1200" dirty="0" err="1" smtClean="0">
                    <a:solidFill>
                      <a:srgbClr val="8000FF"/>
                    </a:solidFill>
                    <a:effectLst/>
                    <a:latin typeface="Courier New" panose="02070309020205020404" pitchFamily="49" charset="0"/>
                  </a:rPr>
                  <a:t>int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*)&amp;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x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;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</a:p>
              <a:p>
                <a:r>
                  <a:rPr lang="en-US" altLang="zh-CN" sz="12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	</a:t>
                </a:r>
                <a:r>
                  <a:rPr lang="en-US" altLang="zh-CN" sz="1200" dirty="0" err="1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i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=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dirty="0" smtClean="0">
                    <a:solidFill>
                      <a:srgbClr val="FF8000"/>
                    </a:solidFill>
                    <a:effectLst/>
                    <a:latin typeface="Courier New" panose="02070309020205020404" pitchFamily="49" charset="0"/>
                  </a:rPr>
                  <a:t>0x5f3759df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-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(</a:t>
                </a:r>
                <a:r>
                  <a:rPr lang="en-US" altLang="zh-CN" sz="1200" dirty="0" err="1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i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&gt;&gt;</a:t>
                </a:r>
                <a:r>
                  <a:rPr lang="en-US" altLang="zh-CN" sz="1200" dirty="0" smtClean="0">
                    <a:solidFill>
                      <a:srgbClr val="FF8000"/>
                    </a:solidFill>
                    <a:effectLst/>
                    <a:latin typeface="Courier New" panose="02070309020205020404" pitchFamily="49" charset="0"/>
                  </a:rPr>
                  <a:t>1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);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endParaRPr lang="en-US" altLang="zh-CN" sz="1200" dirty="0" smtClean="0">
                  <a:solidFill>
                    <a:srgbClr val="008000"/>
                  </a:solidFill>
                  <a:effectLst/>
                  <a:latin typeface="Courier New" panose="02070309020205020404" pitchFamily="49" charset="0"/>
                </a:endParaRPr>
              </a:p>
              <a:p>
                <a:r>
                  <a:rPr lang="en-US" altLang="zh-CN" sz="1200" dirty="0">
                    <a:solidFill>
                      <a:srgbClr val="008000"/>
                    </a:solidFill>
                    <a:latin typeface="Courier New" panose="02070309020205020404" pitchFamily="49" charset="0"/>
                  </a:rPr>
                  <a:t>	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x 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=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*(</a:t>
                </a:r>
                <a:r>
                  <a:rPr lang="en-US" altLang="zh-CN" sz="1200" dirty="0" smtClean="0">
                    <a:solidFill>
                      <a:srgbClr val="8000FF"/>
                    </a:solidFill>
                    <a:effectLst/>
                    <a:latin typeface="Courier New" panose="02070309020205020404" pitchFamily="49" charset="0"/>
                  </a:rPr>
                  <a:t>float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*)&amp;</a:t>
                </a:r>
                <a:r>
                  <a:rPr lang="en-US" altLang="zh-CN" sz="1200" dirty="0" err="1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i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;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</a:p>
              <a:p>
                <a:r>
                  <a:rPr lang="en-US" altLang="zh-CN" sz="1200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	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x 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=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x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*(</a:t>
                </a:r>
                <a:r>
                  <a:rPr lang="en-US" altLang="zh-CN" sz="1200" dirty="0" smtClean="0">
                    <a:solidFill>
                      <a:srgbClr val="FF8000"/>
                    </a:solidFill>
                    <a:effectLst/>
                    <a:latin typeface="Courier New" panose="02070309020205020404" pitchFamily="49" charset="0"/>
                  </a:rPr>
                  <a:t>1.5f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-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xhalf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*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x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*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x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);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</a:p>
              <a:p>
                <a:r>
                  <a:rPr lang="en-US" altLang="zh-CN" sz="1200" b="1" dirty="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	</a:t>
                </a:r>
                <a:r>
                  <a:rPr lang="en-US" altLang="zh-CN" sz="1200" b="1" dirty="0" smtClean="0">
                    <a:solidFill>
                      <a:srgbClr val="0000FF"/>
                    </a:solidFill>
                    <a:effectLst/>
                    <a:latin typeface="Courier New" panose="02070309020205020404" pitchFamily="49" charset="0"/>
                  </a:rPr>
                  <a:t>return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x</a:t>
                </a:r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;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 </a:t>
                </a:r>
              </a:p>
              <a:p>
                <a:r>
                  <a:rPr lang="en-US" altLang="zh-CN" sz="1200" b="1" dirty="0" smtClean="0">
                    <a:solidFill>
                      <a:srgbClr val="000080"/>
                    </a:solidFill>
                    <a:effectLst/>
                    <a:latin typeface="Courier New" panose="02070309020205020404" pitchFamily="49" charset="0"/>
                  </a:rPr>
                  <a:t>}</a:t>
                </a:r>
              </a:p>
              <a:p>
                <a:r>
                  <a:rPr lang="en-US" altLang="zh-CN" dirty="0" smtClean="0"/>
                  <a:t>IRC  : interpolation for transcendental functions that can be approximated by piecewise function.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12" y="2488676"/>
                <a:ext cx="9660216" cy="2871427"/>
              </a:xfrm>
              <a:prstGeom prst="rect">
                <a:avLst/>
              </a:prstGeom>
              <a:blipFill rotWithShape="0">
                <a:blip r:embed="rId4"/>
                <a:stretch>
                  <a:fillRect l="-505" b="-2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966408" y="1727664"/>
            <a:ext cx="173572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356" y="1191021"/>
            <a:ext cx="5362053" cy="463371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091464" y="5867935"/>
            <a:ext cx="1225685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(a) PRC</a:t>
            </a:r>
            <a:endParaRPr lang="zh-CN" altLang="en-US" dirty="0"/>
          </a:p>
        </p:txBody>
      </p:sp>
      <p:sp>
        <p:nvSpPr>
          <p:cNvPr id="83" name="文本框 82"/>
          <p:cNvSpPr txBox="1"/>
          <p:nvPr/>
        </p:nvSpPr>
        <p:spPr>
          <a:xfrm>
            <a:off x="9695612" y="5824739"/>
            <a:ext cx="1225685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(b) IRC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14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0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圆角矩形 204"/>
          <p:cNvSpPr/>
          <p:nvPr/>
        </p:nvSpPr>
        <p:spPr>
          <a:xfrm>
            <a:off x="197706" y="5230849"/>
            <a:ext cx="2760885" cy="637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1487" y="397352"/>
            <a:ext cx="522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CGRA (7)</a:t>
            </a:r>
            <a:endParaRPr lang="zh-CN" altLang="en-US" sz="3200" b="1" dirty="0"/>
          </a:p>
        </p:txBody>
      </p:sp>
      <p:sp>
        <p:nvSpPr>
          <p:cNvPr id="79" name="文本框 78"/>
          <p:cNvSpPr txBox="1"/>
          <p:nvPr/>
        </p:nvSpPr>
        <p:spPr>
          <a:xfrm>
            <a:off x="1134290" y="1475164"/>
            <a:ext cx="407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Interconnections among RCs: </a:t>
            </a:r>
            <a:br>
              <a:rPr lang="en-US" altLang="zh-CN" sz="2400" dirty="0" smtClean="0"/>
            </a:br>
            <a:r>
              <a:rPr lang="en-US" altLang="zh-CN" sz="2400" i="1" dirty="0" smtClean="0"/>
              <a:t>horizontal interconnections</a:t>
            </a:r>
            <a:endParaRPr lang="zh-CN" altLang="en-US" sz="2400" i="1" dirty="0"/>
          </a:p>
        </p:txBody>
      </p:sp>
      <p:sp>
        <p:nvSpPr>
          <p:cNvPr id="80" name="圆角矩形 79"/>
          <p:cNvSpPr/>
          <p:nvPr/>
        </p:nvSpPr>
        <p:spPr>
          <a:xfrm>
            <a:off x="1133474" y="1400174"/>
            <a:ext cx="3853305" cy="957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矩形 172"/>
          <p:cNvSpPr/>
          <p:nvPr/>
        </p:nvSpPr>
        <p:spPr>
          <a:xfrm>
            <a:off x="1838227" y="2491334"/>
            <a:ext cx="583530" cy="528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矩形 173"/>
          <p:cNvSpPr/>
          <p:nvPr/>
        </p:nvSpPr>
        <p:spPr>
          <a:xfrm>
            <a:off x="2764016" y="2491334"/>
            <a:ext cx="583530" cy="528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矩形 174"/>
          <p:cNvSpPr/>
          <p:nvPr/>
        </p:nvSpPr>
        <p:spPr>
          <a:xfrm>
            <a:off x="4208279" y="2494336"/>
            <a:ext cx="583530" cy="528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>
            <a:stCxn id="173" idx="3"/>
            <a:endCxn id="174" idx="1"/>
          </p:cNvCxnSpPr>
          <p:nvPr/>
        </p:nvCxnSpPr>
        <p:spPr>
          <a:xfrm>
            <a:off x="2421757" y="2755630"/>
            <a:ext cx="342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74" idx="3"/>
          </p:cNvCxnSpPr>
          <p:nvPr/>
        </p:nvCxnSpPr>
        <p:spPr>
          <a:xfrm flipV="1">
            <a:off x="3347546" y="2755629"/>
            <a:ext cx="27234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615745" y="2491334"/>
            <a:ext cx="30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cxnSp>
        <p:nvCxnSpPr>
          <p:cNvPr id="176" name="直接箭头连接符 175"/>
          <p:cNvCxnSpPr/>
          <p:nvPr/>
        </p:nvCxnSpPr>
        <p:spPr>
          <a:xfrm flipV="1">
            <a:off x="3924151" y="2757197"/>
            <a:ext cx="27234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矩形 176"/>
          <p:cNvSpPr/>
          <p:nvPr/>
        </p:nvSpPr>
        <p:spPr>
          <a:xfrm>
            <a:off x="4208279" y="3288790"/>
            <a:ext cx="583530" cy="528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>
            <a:stCxn id="175" idx="3"/>
          </p:cNvCxnSpPr>
          <p:nvPr/>
        </p:nvCxnSpPr>
        <p:spPr>
          <a:xfrm flipV="1">
            <a:off x="4791809" y="2755629"/>
            <a:ext cx="308092" cy="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099901" y="2755629"/>
            <a:ext cx="0" cy="79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endCxn id="177" idx="3"/>
          </p:cNvCxnSpPr>
          <p:nvPr/>
        </p:nvCxnSpPr>
        <p:spPr>
          <a:xfrm flipH="1">
            <a:off x="4791809" y="3553086"/>
            <a:ext cx="308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/>
          <p:nvPr/>
        </p:nvCxnSpPr>
        <p:spPr>
          <a:xfrm flipH="1">
            <a:off x="3888406" y="3553086"/>
            <a:ext cx="308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文本框 179"/>
          <p:cNvSpPr txBox="1"/>
          <p:nvPr/>
        </p:nvSpPr>
        <p:spPr>
          <a:xfrm>
            <a:off x="3607864" y="3306385"/>
            <a:ext cx="30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cxnSp>
        <p:nvCxnSpPr>
          <p:cNvPr id="181" name="直接箭头连接符 180"/>
          <p:cNvCxnSpPr/>
          <p:nvPr/>
        </p:nvCxnSpPr>
        <p:spPr>
          <a:xfrm flipH="1">
            <a:off x="3347546" y="3563264"/>
            <a:ext cx="308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矩形 181"/>
          <p:cNvSpPr/>
          <p:nvPr/>
        </p:nvSpPr>
        <p:spPr>
          <a:xfrm>
            <a:off x="2764555" y="3298968"/>
            <a:ext cx="583530" cy="528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3" name="直接箭头连接符 182"/>
          <p:cNvCxnSpPr>
            <a:endCxn id="184" idx="3"/>
          </p:cNvCxnSpPr>
          <p:nvPr/>
        </p:nvCxnSpPr>
        <p:spPr>
          <a:xfrm flipH="1" flipV="1">
            <a:off x="2421757" y="3563264"/>
            <a:ext cx="342259" cy="1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矩形 183"/>
          <p:cNvSpPr/>
          <p:nvPr/>
        </p:nvSpPr>
        <p:spPr>
          <a:xfrm>
            <a:off x="1838227" y="3298968"/>
            <a:ext cx="583530" cy="528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/>
          <p:cNvCxnSpPr>
            <a:stCxn id="184" idx="1"/>
          </p:cNvCxnSpPr>
          <p:nvPr/>
        </p:nvCxnSpPr>
        <p:spPr>
          <a:xfrm flipH="1" flipV="1">
            <a:off x="1593130" y="3563263"/>
            <a:ext cx="2450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593130" y="3563263"/>
            <a:ext cx="0" cy="807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矩形 184"/>
          <p:cNvSpPr/>
          <p:nvPr/>
        </p:nvSpPr>
        <p:spPr>
          <a:xfrm>
            <a:off x="1838227" y="4106602"/>
            <a:ext cx="583530" cy="528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箭头连接符 56"/>
          <p:cNvCxnSpPr>
            <a:endCxn id="185" idx="1"/>
          </p:cNvCxnSpPr>
          <p:nvPr/>
        </p:nvCxnSpPr>
        <p:spPr>
          <a:xfrm>
            <a:off x="1593130" y="4370897"/>
            <a:ext cx="2450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1933661" y="2570963"/>
            <a:ext cx="4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RC</a:t>
            </a:r>
            <a:endParaRPr lang="zh-CN" altLang="en-US" dirty="0"/>
          </a:p>
        </p:txBody>
      </p:sp>
      <p:sp>
        <p:nvSpPr>
          <p:cNvPr id="186" name="文本框 185"/>
          <p:cNvSpPr txBox="1"/>
          <p:nvPr/>
        </p:nvSpPr>
        <p:spPr>
          <a:xfrm>
            <a:off x="2852211" y="2566295"/>
            <a:ext cx="4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RC</a:t>
            </a:r>
            <a:endParaRPr lang="zh-CN" altLang="en-US" dirty="0"/>
          </a:p>
        </p:txBody>
      </p:sp>
      <p:sp>
        <p:nvSpPr>
          <p:cNvPr id="187" name="文本框 186"/>
          <p:cNvSpPr txBox="1"/>
          <p:nvPr/>
        </p:nvSpPr>
        <p:spPr>
          <a:xfrm>
            <a:off x="4287146" y="2566295"/>
            <a:ext cx="4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RC</a:t>
            </a:r>
            <a:endParaRPr lang="zh-CN" altLang="en-US" dirty="0"/>
          </a:p>
        </p:txBody>
      </p:sp>
      <p:sp>
        <p:nvSpPr>
          <p:cNvPr id="188" name="文本框 187"/>
          <p:cNvSpPr txBox="1"/>
          <p:nvPr/>
        </p:nvSpPr>
        <p:spPr>
          <a:xfrm>
            <a:off x="4295935" y="3378597"/>
            <a:ext cx="4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RC</a:t>
            </a:r>
            <a:endParaRPr lang="zh-CN" altLang="en-US" dirty="0"/>
          </a:p>
        </p:txBody>
      </p:sp>
      <p:sp>
        <p:nvSpPr>
          <p:cNvPr id="189" name="文本框 188"/>
          <p:cNvSpPr txBox="1"/>
          <p:nvPr/>
        </p:nvSpPr>
        <p:spPr>
          <a:xfrm>
            <a:off x="2828282" y="3378597"/>
            <a:ext cx="4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RC</a:t>
            </a:r>
            <a:endParaRPr lang="zh-CN" altLang="en-US" dirty="0"/>
          </a:p>
        </p:txBody>
      </p:sp>
      <p:sp>
        <p:nvSpPr>
          <p:cNvPr id="190" name="文本框 189"/>
          <p:cNvSpPr txBox="1"/>
          <p:nvPr/>
        </p:nvSpPr>
        <p:spPr>
          <a:xfrm>
            <a:off x="1915321" y="3368419"/>
            <a:ext cx="4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RC</a:t>
            </a:r>
            <a:endParaRPr lang="zh-CN" altLang="en-US" dirty="0"/>
          </a:p>
        </p:txBody>
      </p:sp>
      <p:sp>
        <p:nvSpPr>
          <p:cNvPr id="191" name="文本框 190"/>
          <p:cNvSpPr txBox="1"/>
          <p:nvPr/>
        </p:nvSpPr>
        <p:spPr>
          <a:xfrm>
            <a:off x="1915321" y="4186231"/>
            <a:ext cx="4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RC</a:t>
            </a:r>
            <a:endParaRPr lang="zh-CN" altLang="en-US" dirty="0"/>
          </a:p>
        </p:txBody>
      </p:sp>
      <p:cxnSp>
        <p:nvCxnSpPr>
          <p:cNvPr id="192" name="直接箭头连接符 191"/>
          <p:cNvCxnSpPr/>
          <p:nvPr/>
        </p:nvCxnSpPr>
        <p:spPr>
          <a:xfrm>
            <a:off x="2470337" y="4374177"/>
            <a:ext cx="293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文本框 192"/>
          <p:cNvSpPr txBox="1"/>
          <p:nvPr/>
        </p:nvSpPr>
        <p:spPr>
          <a:xfrm>
            <a:off x="2852211" y="4144310"/>
            <a:ext cx="30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graphicFrame>
        <p:nvGraphicFramePr>
          <p:cNvPr id="62" name="对象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536733"/>
              </p:ext>
            </p:extLst>
          </p:nvPr>
        </p:nvGraphicFramePr>
        <p:xfrm>
          <a:off x="2958591" y="4692752"/>
          <a:ext cx="4134048" cy="190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Visio" r:id="rId6" imgW="5419776" imgH="2524048" progId="Visio.Drawing.15">
                  <p:embed/>
                </p:oleObj>
              </mc:Choice>
              <mc:Fallback>
                <p:oleObj name="Visio" r:id="rId6" imgW="5419776" imgH="2524048" progId="Visio.Drawing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591" y="4692752"/>
                        <a:ext cx="4134048" cy="1908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椭圆 62"/>
          <p:cNvSpPr/>
          <p:nvPr/>
        </p:nvSpPr>
        <p:spPr>
          <a:xfrm>
            <a:off x="3869552" y="3392486"/>
            <a:ext cx="398740" cy="321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/>
        </p:nvCxnSpPr>
        <p:spPr>
          <a:xfrm flipH="1">
            <a:off x="3106814" y="3553166"/>
            <a:ext cx="768058" cy="123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63" idx="6"/>
          </p:cNvCxnSpPr>
          <p:nvPr/>
        </p:nvCxnSpPr>
        <p:spPr>
          <a:xfrm>
            <a:off x="4268292" y="3553083"/>
            <a:ext cx="2669003" cy="1235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3534021" y="4250326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Elastic data transmission</a:t>
            </a:r>
            <a:endParaRPr lang="zh-CN" altLang="en-US" dirty="0"/>
          </a:p>
        </p:txBody>
      </p:sp>
      <p:sp>
        <p:nvSpPr>
          <p:cNvPr id="204" name="文本框 203"/>
          <p:cNvSpPr txBox="1"/>
          <p:nvPr/>
        </p:nvSpPr>
        <p:spPr>
          <a:xfrm>
            <a:off x="172306" y="5378434"/>
            <a:ext cx="287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Simplify the control behavior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704695" y="1988740"/>
            <a:ext cx="1955800" cy="17438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7200900" y="2566295"/>
            <a:ext cx="5037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H="1">
            <a:off x="7200900" y="3154357"/>
            <a:ext cx="5037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9660495" y="2591695"/>
            <a:ext cx="5037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H="1">
            <a:off x="9660495" y="3179757"/>
            <a:ext cx="5037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406008" y="2581049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RC</a:t>
            </a:r>
            <a:endParaRPr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953961" y="2206792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valid</a:t>
            </a:r>
            <a:endParaRPr lang="zh-CN" altLang="en-US" dirty="0"/>
          </a:p>
        </p:txBody>
      </p:sp>
      <p:sp>
        <p:nvSpPr>
          <p:cNvPr id="64" name="文本框 63"/>
          <p:cNvSpPr txBox="1"/>
          <p:nvPr/>
        </p:nvSpPr>
        <p:spPr>
          <a:xfrm>
            <a:off x="6953961" y="278121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stop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9660510" y="221823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valid</a:t>
            </a:r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9660510" y="2792663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stop</a:t>
            </a:r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044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63" grpId="0" animBg="1"/>
      <p:bldP spid="72" grpId="0"/>
      <p:bldP spid="204" grpId="0"/>
      <p:bldP spid="3" grpId="0" animBg="1"/>
      <p:bldP spid="10" grpId="0"/>
      <p:bldP spid="12" grpId="0"/>
      <p:bldP spid="64" grpId="0"/>
      <p:bldP spid="65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1487" y="397352"/>
            <a:ext cx="522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CGRA (8)</a:t>
            </a:r>
            <a:endParaRPr lang="zh-CN" altLang="en-US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72099" y="1223494"/>
            <a:ext cx="22673481" cy="4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6937294" y="1831661"/>
            <a:ext cx="158266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1134290" y="1475164"/>
            <a:ext cx="407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Interconnections among RCs: </a:t>
            </a:r>
            <a:br>
              <a:rPr lang="en-US" altLang="zh-CN" sz="2400" dirty="0" smtClean="0"/>
            </a:br>
            <a:r>
              <a:rPr lang="en-US" altLang="zh-CN" sz="2400" i="1" dirty="0" smtClean="0"/>
              <a:t>vertical interconnections</a:t>
            </a:r>
            <a:endParaRPr lang="zh-CN" altLang="en-US" sz="2400" i="1" dirty="0"/>
          </a:p>
        </p:txBody>
      </p:sp>
      <p:sp>
        <p:nvSpPr>
          <p:cNvPr id="56" name="圆角矩形 55"/>
          <p:cNvSpPr/>
          <p:nvPr/>
        </p:nvSpPr>
        <p:spPr>
          <a:xfrm>
            <a:off x="1133474" y="1400174"/>
            <a:ext cx="3853305" cy="957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87732" y="5231288"/>
            <a:ext cx="1775825" cy="1197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右箭头 6"/>
          <p:cNvSpPr/>
          <p:nvPr/>
        </p:nvSpPr>
        <p:spPr>
          <a:xfrm>
            <a:off x="2997762" y="4468896"/>
            <a:ext cx="6353666" cy="2450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91427" y="5380700"/>
            <a:ext cx="635182" cy="122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4574627" y="5380700"/>
            <a:ext cx="635182" cy="122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03011" y="5031755"/>
            <a:ext cx="135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Input interface </a:t>
            </a:r>
            <a:endParaRPr lang="zh-CN" altLang="en-US" sz="1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2158443" y="5282970"/>
            <a:ext cx="1121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8" idx="1"/>
          </p:cNvCxnSpPr>
          <p:nvPr/>
        </p:nvCxnSpPr>
        <p:spPr>
          <a:xfrm>
            <a:off x="3280233" y="5282970"/>
            <a:ext cx="411194" cy="159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5363557" y="5012941"/>
            <a:ext cx="162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Output interface </a:t>
            </a:r>
            <a:endParaRPr lang="zh-CN" altLang="en-US" sz="1400" dirty="0"/>
          </a:p>
        </p:txBody>
      </p:sp>
      <p:cxnSp>
        <p:nvCxnSpPr>
          <p:cNvPr id="68" name="直接连接符 67"/>
          <p:cNvCxnSpPr/>
          <p:nvPr/>
        </p:nvCxnSpPr>
        <p:spPr>
          <a:xfrm>
            <a:off x="5418989" y="5264156"/>
            <a:ext cx="125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61" idx="3"/>
          </p:cNvCxnSpPr>
          <p:nvPr/>
        </p:nvCxnSpPr>
        <p:spPr>
          <a:xfrm flipH="1">
            <a:off x="5209809" y="5262588"/>
            <a:ext cx="209180" cy="179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下箭头 19"/>
          <p:cNvSpPr/>
          <p:nvPr/>
        </p:nvSpPr>
        <p:spPr>
          <a:xfrm>
            <a:off x="3779058" y="4694585"/>
            <a:ext cx="182880" cy="66788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上箭头 20"/>
          <p:cNvSpPr/>
          <p:nvPr/>
        </p:nvSpPr>
        <p:spPr>
          <a:xfrm>
            <a:off x="4801132" y="4704012"/>
            <a:ext cx="152400" cy="644947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134072" y="5662184"/>
            <a:ext cx="70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RC</a:t>
            </a:r>
            <a:endParaRPr lang="zh-CN" altLang="en-US" sz="3200" dirty="0"/>
          </a:p>
        </p:txBody>
      </p:sp>
      <p:sp>
        <p:nvSpPr>
          <p:cNvPr id="81" name="矩形 80"/>
          <p:cNvSpPr/>
          <p:nvPr/>
        </p:nvSpPr>
        <p:spPr>
          <a:xfrm>
            <a:off x="7131762" y="5220322"/>
            <a:ext cx="1775825" cy="1197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7235457" y="5369734"/>
            <a:ext cx="635182" cy="122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8118657" y="5369734"/>
            <a:ext cx="635182" cy="122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下箭头 84"/>
          <p:cNvSpPr/>
          <p:nvPr/>
        </p:nvSpPr>
        <p:spPr>
          <a:xfrm>
            <a:off x="7323088" y="4683619"/>
            <a:ext cx="182880" cy="66788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上箭头 85"/>
          <p:cNvSpPr/>
          <p:nvPr/>
        </p:nvSpPr>
        <p:spPr>
          <a:xfrm>
            <a:off x="8346535" y="4683619"/>
            <a:ext cx="152400" cy="644947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7678102" y="5651218"/>
            <a:ext cx="70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RC</a:t>
            </a:r>
            <a:endParaRPr lang="zh-CN" altLang="en-US" sz="3200" dirty="0"/>
          </a:p>
        </p:txBody>
      </p:sp>
      <p:sp>
        <p:nvSpPr>
          <p:cNvPr id="23" name="文本框 22"/>
          <p:cNvSpPr txBox="1"/>
          <p:nvPr/>
        </p:nvSpPr>
        <p:spPr>
          <a:xfrm>
            <a:off x="6054263" y="5588090"/>
            <a:ext cx="52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…</a:t>
            </a:r>
            <a:endParaRPr lang="zh-CN" altLang="en-US" sz="2400" dirty="0"/>
          </a:p>
        </p:txBody>
      </p:sp>
      <p:sp>
        <p:nvSpPr>
          <p:cNvPr id="89" name="矩形 88"/>
          <p:cNvSpPr/>
          <p:nvPr/>
        </p:nvSpPr>
        <p:spPr>
          <a:xfrm>
            <a:off x="3587732" y="2905500"/>
            <a:ext cx="1775825" cy="1197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4156171" y="3201554"/>
            <a:ext cx="70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RC</a:t>
            </a:r>
            <a:endParaRPr lang="zh-CN" altLang="en-US" sz="3200" dirty="0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4165918" y="4131897"/>
            <a:ext cx="0" cy="124880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7131762" y="2867231"/>
            <a:ext cx="1775825" cy="1197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/>
          <p:cNvSpPr txBox="1"/>
          <p:nvPr/>
        </p:nvSpPr>
        <p:spPr>
          <a:xfrm>
            <a:off x="7700201" y="3163285"/>
            <a:ext cx="70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RC</a:t>
            </a:r>
            <a:endParaRPr lang="zh-CN" altLang="en-US" sz="3200" dirty="0"/>
          </a:p>
        </p:txBody>
      </p:sp>
      <p:sp>
        <p:nvSpPr>
          <p:cNvPr id="95" name="文本框 94"/>
          <p:cNvSpPr txBox="1"/>
          <p:nvPr/>
        </p:nvSpPr>
        <p:spPr>
          <a:xfrm>
            <a:off x="6054263" y="3206840"/>
            <a:ext cx="52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…</a:t>
            </a:r>
            <a:endParaRPr lang="zh-CN" altLang="en-US" sz="2400" dirty="0"/>
          </a:p>
        </p:txBody>
      </p:sp>
      <p:cxnSp>
        <p:nvCxnSpPr>
          <p:cNvPr id="31" name="直接连接符 30"/>
          <p:cNvCxnSpPr>
            <a:stCxn id="61" idx="2"/>
          </p:cNvCxnSpPr>
          <p:nvPr/>
        </p:nvCxnSpPr>
        <p:spPr>
          <a:xfrm>
            <a:off x="4892218" y="5503248"/>
            <a:ext cx="457" cy="925243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4892218" y="6437918"/>
            <a:ext cx="0" cy="226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4932585" y="6393237"/>
            <a:ext cx="200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 next row of RC</a:t>
            </a:r>
            <a:endParaRPr lang="zh-CN" altLang="en-US" dirty="0"/>
          </a:p>
        </p:txBody>
      </p:sp>
      <p:cxnSp>
        <p:nvCxnSpPr>
          <p:cNvPr id="109" name="直接箭头连接符 108"/>
          <p:cNvCxnSpPr/>
          <p:nvPr/>
        </p:nvCxnSpPr>
        <p:spPr>
          <a:xfrm>
            <a:off x="7693111" y="4105184"/>
            <a:ext cx="0" cy="124880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8457116" y="5523670"/>
            <a:ext cx="457" cy="925243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/>
          <p:nvPr/>
        </p:nvCxnSpPr>
        <p:spPr>
          <a:xfrm>
            <a:off x="8457116" y="6458340"/>
            <a:ext cx="0" cy="226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减号 43"/>
          <p:cNvSpPr/>
          <p:nvPr/>
        </p:nvSpPr>
        <p:spPr>
          <a:xfrm>
            <a:off x="2187561" y="4261063"/>
            <a:ext cx="631596" cy="21386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减号 112"/>
          <p:cNvSpPr/>
          <p:nvPr/>
        </p:nvSpPr>
        <p:spPr>
          <a:xfrm>
            <a:off x="2187561" y="4377222"/>
            <a:ext cx="631596" cy="21386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减号 113"/>
          <p:cNvSpPr/>
          <p:nvPr/>
        </p:nvSpPr>
        <p:spPr>
          <a:xfrm>
            <a:off x="2187561" y="4705855"/>
            <a:ext cx="631596" cy="21386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 rot="5400000">
            <a:off x="2406439" y="4462847"/>
            <a:ext cx="31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47" name="右大括号 46"/>
          <p:cNvSpPr/>
          <p:nvPr/>
        </p:nvSpPr>
        <p:spPr>
          <a:xfrm>
            <a:off x="2819157" y="4261063"/>
            <a:ext cx="94268" cy="658652"/>
          </a:xfrm>
          <a:prstGeom prst="rightBrace">
            <a:avLst>
              <a:gd name="adj1" fmla="val 10263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9407493" y="4377222"/>
            <a:ext cx="239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Multi-Channel data bus</a:t>
            </a:r>
            <a:endParaRPr lang="zh-CN" altLang="en-US" dirty="0"/>
          </a:p>
        </p:txBody>
      </p:sp>
      <p:sp>
        <p:nvSpPr>
          <p:cNvPr id="118" name="右大括号 117"/>
          <p:cNvSpPr/>
          <p:nvPr/>
        </p:nvSpPr>
        <p:spPr>
          <a:xfrm>
            <a:off x="1708428" y="4081421"/>
            <a:ext cx="447736" cy="723992"/>
          </a:xfrm>
          <a:prstGeom prst="rightBrace">
            <a:avLst>
              <a:gd name="adj1" fmla="val 95745"/>
              <a:gd name="adj2" fmla="val 565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/>
          <p:cNvCxnSpPr/>
          <p:nvPr/>
        </p:nvCxnSpPr>
        <p:spPr>
          <a:xfrm>
            <a:off x="1047762" y="4110614"/>
            <a:ext cx="6512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087984" y="3792700"/>
            <a:ext cx="79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cxnSp>
        <p:nvCxnSpPr>
          <p:cNvPr id="122" name="直接箭头连接符 121"/>
          <p:cNvCxnSpPr/>
          <p:nvPr/>
        </p:nvCxnSpPr>
        <p:spPr>
          <a:xfrm>
            <a:off x="1057146" y="4355939"/>
            <a:ext cx="6512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151583" y="4044203"/>
            <a:ext cx="65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sel</a:t>
            </a:r>
            <a:endParaRPr lang="zh-CN" altLang="en-US" dirty="0"/>
          </a:p>
        </p:txBody>
      </p:sp>
      <p:cxnSp>
        <p:nvCxnSpPr>
          <p:cNvPr id="124" name="直接箭头连接符 123"/>
          <p:cNvCxnSpPr/>
          <p:nvPr/>
        </p:nvCxnSpPr>
        <p:spPr>
          <a:xfrm>
            <a:off x="1058714" y="4564901"/>
            <a:ext cx="6512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040469" y="4277971"/>
            <a:ext cx="86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valid</a:t>
            </a:r>
            <a:endParaRPr lang="zh-CN" altLang="en-US" dirty="0"/>
          </a:p>
        </p:txBody>
      </p:sp>
      <p:cxnSp>
        <p:nvCxnSpPr>
          <p:cNvPr id="64" name="直接箭头连接符 63"/>
          <p:cNvCxnSpPr/>
          <p:nvPr/>
        </p:nvCxnSpPr>
        <p:spPr>
          <a:xfrm flipH="1">
            <a:off x="1047762" y="4784129"/>
            <a:ext cx="6512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本框 128"/>
          <p:cNvSpPr txBox="1"/>
          <p:nvPr/>
        </p:nvSpPr>
        <p:spPr>
          <a:xfrm>
            <a:off x="1075147" y="4489614"/>
            <a:ext cx="79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stop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7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5333780" y="5403463"/>
            <a:ext cx="3126277" cy="538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285875" y="4600050"/>
            <a:ext cx="2667000" cy="1800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1487" y="397352"/>
            <a:ext cx="522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CGRA (9)</a:t>
            </a:r>
            <a:endParaRPr lang="zh-CN" altLang="en-US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72099" y="1223494"/>
            <a:ext cx="22673481" cy="4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6937294" y="1831661"/>
            <a:ext cx="158266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1134290" y="1475164"/>
            <a:ext cx="407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Stream Buffer Unit: SBU</a:t>
            </a:r>
            <a:endParaRPr lang="zh-CN" altLang="en-US" sz="2400" i="1" dirty="0"/>
          </a:p>
        </p:txBody>
      </p:sp>
      <p:sp>
        <p:nvSpPr>
          <p:cNvPr id="56" name="圆角矩形 55"/>
          <p:cNvSpPr/>
          <p:nvPr/>
        </p:nvSpPr>
        <p:spPr>
          <a:xfrm>
            <a:off x="1133474" y="1486297"/>
            <a:ext cx="3143251" cy="450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447249" y="5285850"/>
            <a:ext cx="1366839" cy="581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63905" y="5253196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Stream Register File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086100" y="4861986"/>
            <a:ext cx="533401" cy="1428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右箭头 16"/>
          <p:cNvSpPr/>
          <p:nvPr/>
        </p:nvSpPr>
        <p:spPr>
          <a:xfrm>
            <a:off x="971683" y="4983773"/>
            <a:ext cx="2114417" cy="2367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左右箭头 61"/>
          <p:cNvSpPr/>
          <p:nvPr/>
        </p:nvSpPr>
        <p:spPr>
          <a:xfrm>
            <a:off x="3619501" y="5856381"/>
            <a:ext cx="666749" cy="243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右箭头 17"/>
          <p:cNvSpPr/>
          <p:nvPr/>
        </p:nvSpPr>
        <p:spPr>
          <a:xfrm>
            <a:off x="2814088" y="5514450"/>
            <a:ext cx="272012" cy="190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022954" y="5433591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DMA</a:t>
            </a:r>
            <a:endParaRPr lang="zh-CN" altLang="en-US" dirty="0"/>
          </a:p>
        </p:txBody>
      </p:sp>
      <p:sp>
        <p:nvSpPr>
          <p:cNvPr id="65" name="左右箭头 64"/>
          <p:cNvSpPr/>
          <p:nvPr/>
        </p:nvSpPr>
        <p:spPr>
          <a:xfrm>
            <a:off x="3619501" y="5102945"/>
            <a:ext cx="666749" cy="2435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286250" y="5035877"/>
            <a:ext cx="136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WrBus</a:t>
            </a:r>
            <a:endParaRPr lang="zh-CN" altLang="en-US" dirty="0"/>
          </a:p>
        </p:txBody>
      </p:sp>
      <p:sp>
        <p:nvSpPr>
          <p:cNvPr id="69" name="文本框 68"/>
          <p:cNvSpPr txBox="1"/>
          <p:nvPr/>
        </p:nvSpPr>
        <p:spPr>
          <a:xfrm>
            <a:off x="4305301" y="5793501"/>
            <a:ext cx="136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RdBus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1285875" y="4701134"/>
            <a:ext cx="164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ExternalBus</a:t>
            </a:r>
            <a:endParaRPr lang="zh-CN" altLang="en-US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49" y="2219253"/>
            <a:ext cx="3443900" cy="1905804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1838325" y="3257550"/>
            <a:ext cx="78105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>
            <a:stCxn id="30" idx="2"/>
          </p:cNvCxnSpPr>
          <p:nvPr/>
        </p:nvCxnSpPr>
        <p:spPr>
          <a:xfrm flipH="1">
            <a:off x="1285875" y="3429000"/>
            <a:ext cx="552450" cy="117105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619375" y="3429000"/>
            <a:ext cx="1333500" cy="117105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1023595" y="5845204"/>
                <a:ext cx="21722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16 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×1024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95" y="5845204"/>
                <a:ext cx="217225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/>
          <p:cNvSpPr txBox="1"/>
          <p:nvPr/>
        </p:nvSpPr>
        <p:spPr>
          <a:xfrm>
            <a:off x="5495130" y="3837102"/>
            <a:ext cx="570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Double buffer technique to reduce configuration overhead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333780" y="5479663"/>
            <a:ext cx="334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Controlled dynamically by VLIW 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002" y="1422033"/>
            <a:ext cx="5819949" cy="203204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447601" y="1136357"/>
            <a:ext cx="180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execution time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5707748" y="1736724"/>
            <a:ext cx="110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configure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6749147" y="2281525"/>
            <a:ext cx="110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configure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8870047" y="2726025"/>
            <a:ext cx="110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configure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7284545" y="1747188"/>
            <a:ext cx="110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execution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9341945" y="1747188"/>
            <a:ext cx="110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execution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086599" y="3362639"/>
            <a:ext cx="280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idle state of configuration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5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  <p:bldP spid="3" grpId="0"/>
      <p:bldP spid="20" grpId="0"/>
      <p:bldP spid="21" grpId="0"/>
      <p:bldP spid="41" grpId="0"/>
      <p:bldP spid="42" grpId="0"/>
      <p:bldP spid="43" grpId="0"/>
      <p:bldP spid="4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1487" y="397352"/>
            <a:ext cx="522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CGRA (10)</a:t>
            </a:r>
            <a:endParaRPr lang="zh-CN" altLang="en-US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72099" y="1223494"/>
            <a:ext cx="22673481" cy="4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6937294" y="1831661"/>
            <a:ext cx="158266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1134290" y="1475164"/>
            <a:ext cx="385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Detail information of each unit in DT-CGRA</a:t>
            </a:r>
            <a:endParaRPr lang="zh-CN" altLang="en-US" sz="2400" i="1" dirty="0"/>
          </a:p>
        </p:txBody>
      </p:sp>
      <p:sp>
        <p:nvSpPr>
          <p:cNvPr id="56" name="圆角矩形 55"/>
          <p:cNvSpPr/>
          <p:nvPr/>
        </p:nvSpPr>
        <p:spPr>
          <a:xfrm>
            <a:off x="1133474" y="1400174"/>
            <a:ext cx="3853305" cy="957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2090433"/>
                  </p:ext>
                </p:extLst>
              </p:nvPr>
            </p:nvGraphicFramePr>
            <p:xfrm>
              <a:off x="2130421" y="2534166"/>
              <a:ext cx="8209332" cy="3471624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2735540"/>
                    <a:gridCol w="2736896"/>
                    <a:gridCol w="2736896"/>
                  </a:tblGrid>
                  <a:tr h="319653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Unit type</a:t>
                          </a:r>
                          <a:endParaRPr lang="zh-CN" sz="2000" b="1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Information</a:t>
                          </a:r>
                          <a:endParaRPr lang="zh-CN" sz="2000" b="1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  <a:tr h="31965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Details</a:t>
                          </a:r>
                          <a:endParaRPr lang="zh-CN" sz="2000" b="1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Number</a:t>
                          </a:r>
                          <a:endParaRPr lang="zh-CN" sz="2000" b="1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RC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16 bit fixed-point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5×4</m:t>
                                </m:r>
                              </m:oMath>
                            </m:oMathPara>
                          </a14:m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PRC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16 bit fixed-point</a:t>
                          </a:r>
                          <a:r>
                            <a:rPr lang="en-US" sz="2000" baseline="30000">
                              <a:effectLst/>
                            </a:rPr>
                            <a:t>a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IRC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16 bit fixed-point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3930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FIFO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16 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𝑏𝑖𝑡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×64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, 128 Byte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RC: 5; </a:t>
                          </a:r>
                          <a:br>
                            <a:rPr lang="en-US" sz="2000" dirty="0" smtClean="0">
                              <a:effectLst/>
                            </a:rPr>
                          </a:br>
                          <a:r>
                            <a:rPr lang="en-US" sz="2000" dirty="0" smtClean="0">
                              <a:effectLst/>
                            </a:rPr>
                            <a:t>PRC: 3; </a:t>
                          </a:r>
                          <a:br>
                            <a:rPr lang="en-US" sz="2000" dirty="0" smtClean="0">
                              <a:effectLst/>
                            </a:rPr>
                          </a:br>
                          <a:r>
                            <a:rPr lang="en-US" sz="2000" dirty="0" smtClean="0">
                              <a:effectLst/>
                            </a:rPr>
                            <a:t>IRC: 2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SRAM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16 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𝑏𝑖𝑡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×256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, 512 Byte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 for each RC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SBU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 SRF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16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SRF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16 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𝑏𝑖𝑡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×1024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, 2 KByte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16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2090433"/>
                  </p:ext>
                </p:extLst>
              </p:nvPr>
            </p:nvGraphicFramePr>
            <p:xfrm>
              <a:off x="2130421" y="2534166"/>
              <a:ext cx="8209332" cy="3471624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2735540"/>
                    <a:gridCol w="2736896"/>
                    <a:gridCol w="2736896"/>
                  </a:tblGrid>
                  <a:tr h="319653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Unit type</a:t>
                          </a:r>
                          <a:endParaRPr lang="zh-CN" sz="2000" b="1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Information</a:t>
                          </a:r>
                          <a:endParaRPr lang="zh-CN" sz="2000" b="1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  <a:tr h="31965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Details</a:t>
                          </a:r>
                          <a:endParaRPr lang="zh-CN" sz="2000" b="1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Number</a:t>
                          </a:r>
                          <a:endParaRPr lang="zh-CN" sz="2000" b="1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RC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16 bit fixed-point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00445" t="-220755" r="-445" b="-822642"/>
                          </a:stretch>
                        </a:blipFill>
                      </a:tcPr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PRC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16 bit fixed-point</a:t>
                          </a:r>
                          <a:r>
                            <a:rPr lang="en-US" sz="2000" baseline="30000">
                              <a:effectLst/>
                            </a:rPr>
                            <a:t>a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IRC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16 bit fixed-point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FIFO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00000" t="-183333" r="-100222" b="-1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RC: 5; </a:t>
                          </a:r>
                          <a:br>
                            <a:rPr lang="en-US" sz="2000" dirty="0" smtClean="0">
                              <a:effectLst/>
                            </a:rPr>
                          </a:br>
                          <a:r>
                            <a:rPr lang="en-US" sz="2000" dirty="0" smtClean="0">
                              <a:effectLst/>
                            </a:rPr>
                            <a:t>PRC: 3; </a:t>
                          </a:r>
                          <a:br>
                            <a:rPr lang="en-US" sz="2000" dirty="0" smtClean="0">
                              <a:effectLst/>
                            </a:rPr>
                          </a:br>
                          <a:r>
                            <a:rPr lang="en-US" sz="2000" dirty="0" smtClean="0">
                              <a:effectLst/>
                            </a:rPr>
                            <a:t>IRC: 2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SRAM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00000" t="-801887" r="-100222" b="-241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 for each RC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SBU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 SRF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16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965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SRF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00000" t="-1000000" r="-100222" b="-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16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5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30296" y="477733"/>
            <a:ext cx="1529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Outline</a:t>
            </a:r>
            <a:endParaRPr lang="zh-CN" altLang="en-US" sz="32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523748" y="1486297"/>
            <a:ext cx="104723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3200" dirty="0" smtClean="0"/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</a:rPr>
              <a:t>The dual-track programming model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</a:rPr>
              <a:t>The dual-track CGRA architecture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/>
              <a:t>Computing pattern examples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 marL="53340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30296" y="477733"/>
            <a:ext cx="1529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Outline</a:t>
            </a:r>
            <a:endParaRPr lang="zh-CN" altLang="en-US" sz="32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523748" y="1486297"/>
            <a:ext cx="104723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3200" dirty="0" smtClean="0"/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 smtClean="0"/>
              <a:t>The dual-track programming model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 smtClean="0"/>
              <a:t>The dual-track CGRA architecture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 smtClean="0"/>
              <a:t>Computing pattern examples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 smtClean="0"/>
              <a:t>Experiments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 smtClean="0"/>
              <a:t>Summary</a:t>
            </a:r>
          </a:p>
          <a:p>
            <a:pPr marL="53340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6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流程图: 过程 171"/>
          <p:cNvSpPr/>
          <p:nvPr/>
        </p:nvSpPr>
        <p:spPr>
          <a:xfrm>
            <a:off x="3401085" y="3820799"/>
            <a:ext cx="1140092" cy="34889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5025" y="4278748"/>
            <a:ext cx="1847850" cy="327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525177" y="397965"/>
            <a:ext cx="581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Computing Pattern Examples (1)</a:t>
            </a:r>
            <a:endParaRPr lang="zh-CN" altLang="en-US" sz="3200" b="1" dirty="0"/>
          </a:p>
        </p:txBody>
      </p:sp>
      <p:sp>
        <p:nvSpPr>
          <p:cNvPr id="55" name="文本框 54"/>
          <p:cNvSpPr txBox="1"/>
          <p:nvPr/>
        </p:nvSpPr>
        <p:spPr>
          <a:xfrm>
            <a:off x="65087" y="1206211"/>
            <a:ext cx="460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Convolution in CNN:</a:t>
            </a:r>
            <a:br>
              <a:rPr lang="en-US" altLang="zh-CN" sz="2400" dirty="0" smtClean="0"/>
            </a:br>
            <a:r>
              <a:rPr lang="en-US" altLang="zh-CN" sz="2400" dirty="0" smtClean="0"/>
              <a:t> one of the computing strategies</a:t>
            </a:r>
            <a:endParaRPr lang="zh-CN" altLang="en-US" sz="2400" i="1" dirty="0"/>
          </a:p>
        </p:txBody>
      </p:sp>
      <p:sp>
        <p:nvSpPr>
          <p:cNvPr id="56" name="圆角矩形 55"/>
          <p:cNvSpPr/>
          <p:nvPr/>
        </p:nvSpPr>
        <p:spPr>
          <a:xfrm>
            <a:off x="328194" y="1203222"/>
            <a:ext cx="4102100" cy="8120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95458" y="2305050"/>
                <a:ext cx="31862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Kernel size: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5×5</m:t>
                    </m:r>
                  </m:oMath>
                </a14:m>
                <a:r>
                  <a:rPr lang="en-US" altLang="zh-CN" sz="2000" dirty="0" smtClean="0"/>
                  <a:t>; stride: 2.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58" y="2305050"/>
                <a:ext cx="3186247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912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/>
          <p:cNvSpPr/>
          <p:nvPr/>
        </p:nvSpPr>
        <p:spPr>
          <a:xfrm>
            <a:off x="889000" y="34353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89025" y="343217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289050" y="34353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489075" y="343217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701800" y="343217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111375" y="34290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311400" y="343217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511425" y="34290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00225" y="3244334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889000" y="364248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089025" y="363930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289050" y="364248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489075" y="363930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01800" y="363930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111375" y="363613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311400" y="363930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511425" y="363613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800225" y="3451467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>
            <a:off x="889000" y="385587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89025" y="385270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289050" y="385587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489075" y="385270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701800" y="385270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111375" y="384952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311400" y="385270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511425" y="384952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89000" y="406301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89025" y="405983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289050" y="406301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489075" y="405983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701800" y="405983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111375" y="405666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2311400" y="405983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511425" y="405666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800225" y="387199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46" name="椭圆 45"/>
          <p:cNvSpPr/>
          <p:nvPr/>
        </p:nvSpPr>
        <p:spPr>
          <a:xfrm>
            <a:off x="889000" y="42862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089025" y="428307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289050" y="42862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489075" y="428307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701800" y="428307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111375" y="42799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311400" y="428307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2511425" y="42799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1800225" y="4095234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57" name="椭圆 56"/>
          <p:cNvSpPr/>
          <p:nvPr/>
        </p:nvSpPr>
        <p:spPr>
          <a:xfrm>
            <a:off x="889000" y="449338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089025" y="449020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289050" y="449338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489075" y="449020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701800" y="449020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2111375" y="448703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2311400" y="449020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511425" y="448703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1800225" y="4302367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66" name="椭圆 65"/>
          <p:cNvSpPr/>
          <p:nvPr/>
        </p:nvSpPr>
        <p:spPr>
          <a:xfrm>
            <a:off x="889000" y="470677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1089025" y="470360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1289050" y="470677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1489075" y="470360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1701800" y="470360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2111375" y="470042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2311400" y="470360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2511425" y="470042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89000" y="491391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1089025" y="491073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1289050" y="491391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1489075" y="491073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1701800" y="491073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111375" y="490756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311400" y="491073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2511425" y="490756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1800225" y="472289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87" name="矩形 86"/>
          <p:cNvSpPr/>
          <p:nvPr/>
        </p:nvSpPr>
        <p:spPr>
          <a:xfrm>
            <a:off x="5300003" y="4689610"/>
            <a:ext cx="919162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889000" y="515500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1089025" y="515183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1289050" y="515500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1489075" y="515183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1701800" y="515183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2111375" y="514865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2311400" y="515183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2511425" y="514865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889000" y="536214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089025" y="535896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289050" y="536214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489075" y="535896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1701800" y="535896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2111375" y="535579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2311400" y="535896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2511425" y="535579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/>
              <p:cNvSpPr txBox="1"/>
              <p:nvPr/>
            </p:nvSpPr>
            <p:spPr>
              <a:xfrm>
                <a:off x="2758415" y="4257973"/>
                <a:ext cx="642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7" name="文本框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415" y="4257973"/>
                <a:ext cx="64267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椭圆 133"/>
          <p:cNvSpPr/>
          <p:nvPr/>
        </p:nvSpPr>
        <p:spPr>
          <a:xfrm>
            <a:off x="3410877" y="3831674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3610902" y="3828499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3810927" y="3831674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4010952" y="3828499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4223677" y="3828499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3410877" y="4034252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3610902" y="4031077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3810927" y="4034252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4010952" y="4031077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4223677" y="4031077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3410877" y="4236830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3610902" y="4233655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椭圆 145"/>
          <p:cNvSpPr/>
          <p:nvPr/>
        </p:nvSpPr>
        <p:spPr>
          <a:xfrm>
            <a:off x="3810927" y="4236830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椭圆 146"/>
          <p:cNvSpPr/>
          <p:nvPr/>
        </p:nvSpPr>
        <p:spPr>
          <a:xfrm>
            <a:off x="4010952" y="4233655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>
            <a:off x="4223677" y="4233655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3410877" y="4439408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3610902" y="4436233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>
            <a:off x="3810927" y="4439408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4010952" y="4436233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4223677" y="4436233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3410877" y="4658043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3610902" y="4654868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>
            <a:off x="3810927" y="4658043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>
            <a:off x="4010952" y="4654868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>
            <a:off x="4223677" y="4654868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/>
          <p:cNvSpPr/>
          <p:nvPr/>
        </p:nvSpPr>
        <p:spPr>
          <a:xfrm>
            <a:off x="3410877" y="4860621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3610902" y="4857446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3810927" y="4860621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4010952" y="4857446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4223677" y="4857446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4426877" y="3828499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4426877" y="4031077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4426877" y="4233655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4426877" y="4436233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4426877" y="4654868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4426877" y="4857446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等于号 169"/>
          <p:cNvSpPr/>
          <p:nvPr/>
        </p:nvSpPr>
        <p:spPr>
          <a:xfrm>
            <a:off x="4800867" y="4347955"/>
            <a:ext cx="342633" cy="306913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5300003" y="4477049"/>
            <a:ext cx="919162" cy="51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流程图: 过程 172"/>
          <p:cNvSpPr/>
          <p:nvPr/>
        </p:nvSpPr>
        <p:spPr>
          <a:xfrm>
            <a:off x="3410610" y="4220849"/>
            <a:ext cx="1140092" cy="34889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流程图: 过程 173"/>
          <p:cNvSpPr/>
          <p:nvPr/>
        </p:nvSpPr>
        <p:spPr>
          <a:xfrm>
            <a:off x="3410610" y="4630424"/>
            <a:ext cx="1140092" cy="34889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Rectangle 2"/>
          <p:cNvSpPr>
            <a:spLocks noChangeArrowheads="1"/>
          </p:cNvSpPr>
          <p:nvPr/>
        </p:nvSpPr>
        <p:spPr bwMode="auto">
          <a:xfrm>
            <a:off x="7058025" y="14582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2" name="对象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281194"/>
              </p:ext>
            </p:extLst>
          </p:nvPr>
        </p:nvGraphicFramePr>
        <p:xfrm>
          <a:off x="4511285" y="1132744"/>
          <a:ext cx="7591036" cy="212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Visio" r:id="rId8" imgW="9876437" imgH="2799227" progId="Visio.Drawing.15">
                  <p:embed/>
                </p:oleObj>
              </mc:Choice>
              <mc:Fallback>
                <p:oleObj name="Visio" r:id="rId8" imgW="9876437" imgH="279922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285" y="1132744"/>
                        <a:ext cx="7591036" cy="2120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" name="矩形 220"/>
          <p:cNvSpPr/>
          <p:nvPr/>
        </p:nvSpPr>
        <p:spPr>
          <a:xfrm>
            <a:off x="835025" y="3849333"/>
            <a:ext cx="1847850" cy="327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矩形 221"/>
          <p:cNvSpPr/>
          <p:nvPr/>
        </p:nvSpPr>
        <p:spPr>
          <a:xfrm>
            <a:off x="5307263" y="4266592"/>
            <a:ext cx="919162" cy="51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矩形 222"/>
          <p:cNvSpPr/>
          <p:nvPr/>
        </p:nvSpPr>
        <p:spPr>
          <a:xfrm>
            <a:off x="6316753" y="4477429"/>
            <a:ext cx="919162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矩形 223"/>
          <p:cNvSpPr/>
          <p:nvPr/>
        </p:nvSpPr>
        <p:spPr>
          <a:xfrm>
            <a:off x="6324373" y="4249628"/>
            <a:ext cx="919162" cy="51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矩形 224"/>
          <p:cNvSpPr/>
          <p:nvPr/>
        </p:nvSpPr>
        <p:spPr>
          <a:xfrm>
            <a:off x="6324373" y="4691787"/>
            <a:ext cx="919162" cy="51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矩形 225"/>
          <p:cNvSpPr/>
          <p:nvPr/>
        </p:nvSpPr>
        <p:spPr>
          <a:xfrm>
            <a:off x="7354865" y="4236628"/>
            <a:ext cx="919162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矩形 226"/>
          <p:cNvSpPr/>
          <p:nvPr/>
        </p:nvSpPr>
        <p:spPr>
          <a:xfrm>
            <a:off x="7355770" y="4698069"/>
            <a:ext cx="919162" cy="51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矩形 227"/>
          <p:cNvSpPr/>
          <p:nvPr/>
        </p:nvSpPr>
        <p:spPr>
          <a:xfrm>
            <a:off x="7362125" y="4488159"/>
            <a:ext cx="919162" cy="51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228"/>
          <p:cNvSpPr/>
          <p:nvPr/>
        </p:nvSpPr>
        <p:spPr>
          <a:xfrm>
            <a:off x="842278" y="4692407"/>
            <a:ext cx="1847850" cy="327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圆角矩形 109"/>
          <p:cNvSpPr/>
          <p:nvPr/>
        </p:nvSpPr>
        <p:spPr>
          <a:xfrm>
            <a:off x="5188217" y="4155096"/>
            <a:ext cx="3251200" cy="2057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文本框 110"/>
          <p:cNvSpPr txBox="1"/>
          <p:nvPr/>
        </p:nvSpPr>
        <p:spPr>
          <a:xfrm>
            <a:off x="8558463" y="4066901"/>
            <a:ext cx="250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Final convolution results</a:t>
            </a:r>
            <a:endParaRPr lang="zh-CN" altLang="en-US" dirty="0"/>
          </a:p>
        </p:txBody>
      </p:sp>
      <p:cxnSp>
        <p:nvCxnSpPr>
          <p:cNvPr id="113" name="直接箭头连接符 112"/>
          <p:cNvCxnSpPr/>
          <p:nvPr/>
        </p:nvCxnSpPr>
        <p:spPr>
          <a:xfrm flipV="1">
            <a:off x="4125252" y="1899138"/>
            <a:ext cx="1182011" cy="185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>
            <a:stCxn id="173" idx="3"/>
          </p:cNvCxnSpPr>
          <p:nvPr/>
        </p:nvCxnSpPr>
        <p:spPr>
          <a:xfrm flipV="1">
            <a:off x="4550702" y="2305050"/>
            <a:ext cx="905245" cy="209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>
            <a:stCxn id="174" idx="3"/>
          </p:cNvCxnSpPr>
          <p:nvPr/>
        </p:nvCxnSpPr>
        <p:spPr>
          <a:xfrm flipV="1">
            <a:off x="4550702" y="2827606"/>
            <a:ext cx="1020104" cy="197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文本框 229"/>
          <p:cNvSpPr txBox="1"/>
          <p:nvPr/>
        </p:nvSpPr>
        <p:spPr>
          <a:xfrm>
            <a:off x="5061877" y="4935934"/>
            <a:ext cx="6418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#Phase 0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convolution with the </a:t>
            </a:r>
            <a:r>
              <a:rPr lang="en-US" altLang="zh-CN" i="1" dirty="0" smtClean="0">
                <a:solidFill>
                  <a:srgbClr val="FF0000"/>
                </a:solidFill>
              </a:rPr>
              <a:t>first row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of R, G, B part of the kernel</a:t>
            </a:r>
          </a:p>
          <a:p>
            <a:r>
              <a:rPr lang="en-US" altLang="zh-CN" dirty="0" smtClean="0"/>
              <a:t>#Phase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convolution with the </a:t>
            </a:r>
            <a:r>
              <a:rPr lang="en-US" altLang="zh-CN" i="1" dirty="0" smtClean="0">
                <a:solidFill>
                  <a:srgbClr val="FF0000"/>
                </a:solidFill>
              </a:rPr>
              <a:t>second </a:t>
            </a:r>
            <a:r>
              <a:rPr lang="en-US" altLang="zh-CN" i="1" dirty="0">
                <a:solidFill>
                  <a:srgbClr val="FF0000"/>
                </a:solidFill>
              </a:rPr>
              <a:t>row </a:t>
            </a:r>
            <a:r>
              <a:rPr lang="en-US" altLang="zh-CN" dirty="0"/>
              <a:t>of R, G, B </a:t>
            </a:r>
            <a:r>
              <a:rPr lang="en-US" altLang="zh-CN" dirty="0" smtClean="0"/>
              <a:t>part of </a:t>
            </a:r>
            <a:r>
              <a:rPr lang="en-US" altLang="zh-CN" dirty="0"/>
              <a:t>the kernel</a:t>
            </a:r>
          </a:p>
          <a:p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75" name="流程图: 过程 174"/>
          <p:cNvSpPr/>
          <p:nvPr/>
        </p:nvSpPr>
        <p:spPr>
          <a:xfrm>
            <a:off x="5305737" y="5500144"/>
            <a:ext cx="1140092" cy="34889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矩形 175"/>
          <p:cNvSpPr/>
          <p:nvPr/>
        </p:nvSpPr>
        <p:spPr>
          <a:xfrm>
            <a:off x="2739677" y="5958093"/>
            <a:ext cx="1847850" cy="327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椭圆 176"/>
          <p:cNvSpPr/>
          <p:nvPr/>
        </p:nvSpPr>
        <p:spPr>
          <a:xfrm>
            <a:off x="2793652" y="553522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>
            <a:off x="2993677" y="553204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椭圆 178"/>
          <p:cNvSpPr/>
          <p:nvPr/>
        </p:nvSpPr>
        <p:spPr>
          <a:xfrm>
            <a:off x="3193702" y="553522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椭圆 179"/>
          <p:cNvSpPr/>
          <p:nvPr/>
        </p:nvSpPr>
        <p:spPr>
          <a:xfrm>
            <a:off x="3393727" y="553204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椭圆 182"/>
          <p:cNvSpPr/>
          <p:nvPr/>
        </p:nvSpPr>
        <p:spPr>
          <a:xfrm>
            <a:off x="3606452" y="553204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椭圆 183"/>
          <p:cNvSpPr/>
          <p:nvPr/>
        </p:nvSpPr>
        <p:spPr>
          <a:xfrm>
            <a:off x="4016027" y="552887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椭圆 184"/>
          <p:cNvSpPr/>
          <p:nvPr/>
        </p:nvSpPr>
        <p:spPr>
          <a:xfrm>
            <a:off x="4216052" y="553204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椭圆 185"/>
          <p:cNvSpPr/>
          <p:nvPr/>
        </p:nvSpPr>
        <p:spPr>
          <a:xfrm>
            <a:off x="4416077" y="552887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椭圆 186"/>
          <p:cNvSpPr/>
          <p:nvPr/>
        </p:nvSpPr>
        <p:spPr>
          <a:xfrm>
            <a:off x="2793652" y="574235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椭圆 187"/>
          <p:cNvSpPr/>
          <p:nvPr/>
        </p:nvSpPr>
        <p:spPr>
          <a:xfrm>
            <a:off x="2993677" y="573918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椭圆 188"/>
          <p:cNvSpPr/>
          <p:nvPr/>
        </p:nvSpPr>
        <p:spPr>
          <a:xfrm>
            <a:off x="3193702" y="574235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椭圆 189"/>
          <p:cNvSpPr/>
          <p:nvPr/>
        </p:nvSpPr>
        <p:spPr>
          <a:xfrm>
            <a:off x="3393727" y="573918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椭圆 190"/>
          <p:cNvSpPr/>
          <p:nvPr/>
        </p:nvSpPr>
        <p:spPr>
          <a:xfrm>
            <a:off x="3606452" y="573918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/>
          <p:cNvSpPr/>
          <p:nvPr/>
        </p:nvSpPr>
        <p:spPr>
          <a:xfrm>
            <a:off x="4016027" y="573600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>
            <a:off x="4216052" y="573918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>
            <a:off x="4416077" y="573600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文本框 194"/>
          <p:cNvSpPr txBox="1"/>
          <p:nvPr/>
        </p:nvSpPr>
        <p:spPr>
          <a:xfrm>
            <a:off x="3704877" y="5551341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96" name="椭圆 195"/>
          <p:cNvSpPr/>
          <p:nvPr/>
        </p:nvSpPr>
        <p:spPr>
          <a:xfrm>
            <a:off x="2793652" y="596559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椭圆 196"/>
          <p:cNvSpPr/>
          <p:nvPr/>
        </p:nvSpPr>
        <p:spPr>
          <a:xfrm>
            <a:off x="2993677" y="596242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>
            <a:off x="3193702" y="596559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椭圆 198"/>
          <p:cNvSpPr/>
          <p:nvPr/>
        </p:nvSpPr>
        <p:spPr>
          <a:xfrm>
            <a:off x="3393727" y="596242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椭圆 199"/>
          <p:cNvSpPr/>
          <p:nvPr/>
        </p:nvSpPr>
        <p:spPr>
          <a:xfrm>
            <a:off x="3606452" y="596242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椭圆 200"/>
          <p:cNvSpPr/>
          <p:nvPr/>
        </p:nvSpPr>
        <p:spPr>
          <a:xfrm>
            <a:off x="4016027" y="595924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4216052" y="596242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4416077" y="595924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文本框 203"/>
          <p:cNvSpPr txBox="1"/>
          <p:nvPr/>
        </p:nvSpPr>
        <p:spPr>
          <a:xfrm>
            <a:off x="3704877" y="577457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205" name="椭圆 204"/>
          <p:cNvSpPr/>
          <p:nvPr/>
        </p:nvSpPr>
        <p:spPr>
          <a:xfrm>
            <a:off x="2793652" y="617272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2993677" y="616955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3193702" y="617272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3393727" y="616955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椭圆 208"/>
          <p:cNvSpPr/>
          <p:nvPr/>
        </p:nvSpPr>
        <p:spPr>
          <a:xfrm>
            <a:off x="3606452" y="616955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椭圆 209"/>
          <p:cNvSpPr/>
          <p:nvPr/>
        </p:nvSpPr>
        <p:spPr>
          <a:xfrm>
            <a:off x="4016027" y="616637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>
            <a:off x="4216052" y="6169553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4416077" y="616637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文本框 212"/>
          <p:cNvSpPr txBox="1"/>
          <p:nvPr/>
        </p:nvSpPr>
        <p:spPr>
          <a:xfrm>
            <a:off x="3704877" y="5981712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214" name="椭圆 213"/>
          <p:cNvSpPr/>
          <p:nvPr/>
        </p:nvSpPr>
        <p:spPr>
          <a:xfrm>
            <a:off x="2793652" y="638612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椭圆 214"/>
          <p:cNvSpPr/>
          <p:nvPr/>
        </p:nvSpPr>
        <p:spPr>
          <a:xfrm>
            <a:off x="2993677" y="638294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椭圆 215"/>
          <p:cNvSpPr/>
          <p:nvPr/>
        </p:nvSpPr>
        <p:spPr>
          <a:xfrm>
            <a:off x="3193702" y="638612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3393727" y="638294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椭圆 217"/>
          <p:cNvSpPr/>
          <p:nvPr/>
        </p:nvSpPr>
        <p:spPr>
          <a:xfrm>
            <a:off x="3606452" y="638294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>
            <a:off x="4016027" y="637977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椭圆 219"/>
          <p:cNvSpPr/>
          <p:nvPr/>
        </p:nvSpPr>
        <p:spPr>
          <a:xfrm>
            <a:off x="4216052" y="638294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椭圆 230"/>
          <p:cNvSpPr/>
          <p:nvPr/>
        </p:nvSpPr>
        <p:spPr>
          <a:xfrm>
            <a:off x="4416077" y="637977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椭圆 231"/>
          <p:cNvSpPr/>
          <p:nvPr/>
        </p:nvSpPr>
        <p:spPr>
          <a:xfrm>
            <a:off x="2793652" y="659325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椭圆 232"/>
          <p:cNvSpPr/>
          <p:nvPr/>
        </p:nvSpPr>
        <p:spPr>
          <a:xfrm>
            <a:off x="2993677" y="659008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椭圆 233"/>
          <p:cNvSpPr/>
          <p:nvPr/>
        </p:nvSpPr>
        <p:spPr>
          <a:xfrm>
            <a:off x="3193702" y="659325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椭圆 234"/>
          <p:cNvSpPr/>
          <p:nvPr/>
        </p:nvSpPr>
        <p:spPr>
          <a:xfrm>
            <a:off x="3393727" y="659008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/>
          <p:cNvSpPr/>
          <p:nvPr/>
        </p:nvSpPr>
        <p:spPr>
          <a:xfrm>
            <a:off x="3606452" y="659008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>
            <a:off x="4016027" y="658690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椭圆 237"/>
          <p:cNvSpPr/>
          <p:nvPr/>
        </p:nvSpPr>
        <p:spPr>
          <a:xfrm>
            <a:off x="4216052" y="659008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椭圆 238"/>
          <p:cNvSpPr/>
          <p:nvPr/>
        </p:nvSpPr>
        <p:spPr>
          <a:xfrm>
            <a:off x="4416077" y="658690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文本框 239"/>
          <p:cNvSpPr txBox="1"/>
          <p:nvPr/>
        </p:nvSpPr>
        <p:spPr>
          <a:xfrm>
            <a:off x="3704877" y="6402241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文本框 240"/>
              <p:cNvSpPr txBox="1"/>
              <p:nvPr/>
            </p:nvSpPr>
            <p:spPr>
              <a:xfrm>
                <a:off x="4663067" y="5937318"/>
                <a:ext cx="642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1" name="文本框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067" y="5937318"/>
                <a:ext cx="64267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椭圆 241"/>
          <p:cNvSpPr/>
          <p:nvPr/>
        </p:nvSpPr>
        <p:spPr>
          <a:xfrm>
            <a:off x="5315529" y="5511019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椭圆 242"/>
          <p:cNvSpPr/>
          <p:nvPr/>
        </p:nvSpPr>
        <p:spPr>
          <a:xfrm>
            <a:off x="5515554" y="5507844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椭圆 243"/>
          <p:cNvSpPr/>
          <p:nvPr/>
        </p:nvSpPr>
        <p:spPr>
          <a:xfrm>
            <a:off x="5715579" y="5511019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椭圆 244"/>
          <p:cNvSpPr/>
          <p:nvPr/>
        </p:nvSpPr>
        <p:spPr>
          <a:xfrm>
            <a:off x="5915604" y="5507844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椭圆 245"/>
          <p:cNvSpPr/>
          <p:nvPr/>
        </p:nvSpPr>
        <p:spPr>
          <a:xfrm>
            <a:off x="6128329" y="5507844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椭圆 246"/>
          <p:cNvSpPr/>
          <p:nvPr/>
        </p:nvSpPr>
        <p:spPr>
          <a:xfrm>
            <a:off x="5315529" y="5713597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椭圆 247"/>
          <p:cNvSpPr/>
          <p:nvPr/>
        </p:nvSpPr>
        <p:spPr>
          <a:xfrm>
            <a:off x="5515554" y="5710422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椭圆 248"/>
          <p:cNvSpPr/>
          <p:nvPr/>
        </p:nvSpPr>
        <p:spPr>
          <a:xfrm>
            <a:off x="5715579" y="5713597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椭圆 249"/>
          <p:cNvSpPr/>
          <p:nvPr/>
        </p:nvSpPr>
        <p:spPr>
          <a:xfrm>
            <a:off x="5915604" y="5710422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椭圆 250"/>
          <p:cNvSpPr/>
          <p:nvPr/>
        </p:nvSpPr>
        <p:spPr>
          <a:xfrm>
            <a:off x="6128329" y="5710422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椭圆 251"/>
          <p:cNvSpPr/>
          <p:nvPr/>
        </p:nvSpPr>
        <p:spPr>
          <a:xfrm>
            <a:off x="5315529" y="5916175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椭圆 252"/>
          <p:cNvSpPr/>
          <p:nvPr/>
        </p:nvSpPr>
        <p:spPr>
          <a:xfrm>
            <a:off x="5515554" y="5913000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椭圆 253"/>
          <p:cNvSpPr/>
          <p:nvPr/>
        </p:nvSpPr>
        <p:spPr>
          <a:xfrm>
            <a:off x="5715579" y="5916175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椭圆 254"/>
          <p:cNvSpPr/>
          <p:nvPr/>
        </p:nvSpPr>
        <p:spPr>
          <a:xfrm>
            <a:off x="5915604" y="5913000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椭圆 255"/>
          <p:cNvSpPr/>
          <p:nvPr/>
        </p:nvSpPr>
        <p:spPr>
          <a:xfrm>
            <a:off x="6128329" y="5913000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椭圆 256"/>
          <p:cNvSpPr/>
          <p:nvPr/>
        </p:nvSpPr>
        <p:spPr>
          <a:xfrm>
            <a:off x="5315529" y="6118753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椭圆 257"/>
          <p:cNvSpPr/>
          <p:nvPr/>
        </p:nvSpPr>
        <p:spPr>
          <a:xfrm>
            <a:off x="5515554" y="6115578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椭圆 258"/>
          <p:cNvSpPr/>
          <p:nvPr/>
        </p:nvSpPr>
        <p:spPr>
          <a:xfrm>
            <a:off x="5715579" y="6118753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椭圆 259"/>
          <p:cNvSpPr/>
          <p:nvPr/>
        </p:nvSpPr>
        <p:spPr>
          <a:xfrm>
            <a:off x="5915604" y="6115578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椭圆 260"/>
          <p:cNvSpPr/>
          <p:nvPr/>
        </p:nvSpPr>
        <p:spPr>
          <a:xfrm>
            <a:off x="6128329" y="6115578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椭圆 261"/>
          <p:cNvSpPr/>
          <p:nvPr/>
        </p:nvSpPr>
        <p:spPr>
          <a:xfrm>
            <a:off x="5315529" y="6337388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椭圆 262"/>
          <p:cNvSpPr/>
          <p:nvPr/>
        </p:nvSpPr>
        <p:spPr>
          <a:xfrm>
            <a:off x="5515554" y="6334213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4" name="椭圆 263"/>
          <p:cNvSpPr/>
          <p:nvPr/>
        </p:nvSpPr>
        <p:spPr>
          <a:xfrm>
            <a:off x="5715579" y="6337388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椭圆 264"/>
          <p:cNvSpPr/>
          <p:nvPr/>
        </p:nvSpPr>
        <p:spPr>
          <a:xfrm>
            <a:off x="5915604" y="6334213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椭圆 265"/>
          <p:cNvSpPr/>
          <p:nvPr/>
        </p:nvSpPr>
        <p:spPr>
          <a:xfrm>
            <a:off x="6128329" y="6334213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7" name="椭圆 266"/>
          <p:cNvSpPr/>
          <p:nvPr/>
        </p:nvSpPr>
        <p:spPr>
          <a:xfrm>
            <a:off x="5315529" y="6539966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8" name="椭圆 267"/>
          <p:cNvSpPr/>
          <p:nvPr/>
        </p:nvSpPr>
        <p:spPr>
          <a:xfrm>
            <a:off x="5515554" y="6536791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椭圆 268"/>
          <p:cNvSpPr/>
          <p:nvPr/>
        </p:nvSpPr>
        <p:spPr>
          <a:xfrm>
            <a:off x="5715579" y="6539966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椭圆 269"/>
          <p:cNvSpPr/>
          <p:nvPr/>
        </p:nvSpPr>
        <p:spPr>
          <a:xfrm>
            <a:off x="5915604" y="6536791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1" name="椭圆 270"/>
          <p:cNvSpPr/>
          <p:nvPr/>
        </p:nvSpPr>
        <p:spPr>
          <a:xfrm>
            <a:off x="6128329" y="6536791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椭圆 271"/>
          <p:cNvSpPr/>
          <p:nvPr/>
        </p:nvSpPr>
        <p:spPr>
          <a:xfrm>
            <a:off x="6331529" y="5507844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椭圆 272"/>
          <p:cNvSpPr/>
          <p:nvPr/>
        </p:nvSpPr>
        <p:spPr>
          <a:xfrm>
            <a:off x="6331529" y="5710422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椭圆 273"/>
          <p:cNvSpPr/>
          <p:nvPr/>
        </p:nvSpPr>
        <p:spPr>
          <a:xfrm>
            <a:off x="6331529" y="5913000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椭圆 274"/>
          <p:cNvSpPr/>
          <p:nvPr/>
        </p:nvSpPr>
        <p:spPr>
          <a:xfrm>
            <a:off x="6331529" y="6115578"/>
            <a:ext cx="1143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椭圆 275"/>
          <p:cNvSpPr/>
          <p:nvPr/>
        </p:nvSpPr>
        <p:spPr>
          <a:xfrm>
            <a:off x="6331529" y="6334213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椭圆 276"/>
          <p:cNvSpPr/>
          <p:nvPr/>
        </p:nvSpPr>
        <p:spPr>
          <a:xfrm>
            <a:off x="6331529" y="6536791"/>
            <a:ext cx="114300" cy="1143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流程图: 过程 277"/>
          <p:cNvSpPr/>
          <p:nvPr/>
        </p:nvSpPr>
        <p:spPr>
          <a:xfrm>
            <a:off x="5315262" y="5900194"/>
            <a:ext cx="1140092" cy="34889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流程图: 过程 278"/>
          <p:cNvSpPr/>
          <p:nvPr/>
        </p:nvSpPr>
        <p:spPr>
          <a:xfrm>
            <a:off x="5315262" y="6309769"/>
            <a:ext cx="1140092" cy="34889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矩形 279"/>
          <p:cNvSpPr/>
          <p:nvPr/>
        </p:nvSpPr>
        <p:spPr>
          <a:xfrm>
            <a:off x="2739677" y="5528678"/>
            <a:ext cx="1847850" cy="327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矩形 280"/>
          <p:cNvSpPr/>
          <p:nvPr/>
        </p:nvSpPr>
        <p:spPr>
          <a:xfrm>
            <a:off x="2746930" y="6371752"/>
            <a:ext cx="1847850" cy="327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等于号 281"/>
          <p:cNvSpPr/>
          <p:nvPr/>
        </p:nvSpPr>
        <p:spPr>
          <a:xfrm>
            <a:off x="6575376" y="6012058"/>
            <a:ext cx="342633" cy="306913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7209596" y="6121592"/>
            <a:ext cx="919162" cy="51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矩形 283"/>
          <p:cNvSpPr/>
          <p:nvPr/>
        </p:nvSpPr>
        <p:spPr>
          <a:xfrm>
            <a:off x="8657423" y="6128727"/>
            <a:ext cx="919162" cy="51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矩形 284"/>
          <p:cNvSpPr/>
          <p:nvPr/>
        </p:nvSpPr>
        <p:spPr>
          <a:xfrm>
            <a:off x="10130408" y="6143256"/>
            <a:ext cx="919162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加号 5"/>
          <p:cNvSpPr/>
          <p:nvPr/>
        </p:nvSpPr>
        <p:spPr>
          <a:xfrm>
            <a:off x="8192387" y="5958773"/>
            <a:ext cx="394319" cy="385977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" name="加号 285"/>
          <p:cNvSpPr/>
          <p:nvPr/>
        </p:nvSpPr>
        <p:spPr>
          <a:xfrm>
            <a:off x="9649809" y="5958772"/>
            <a:ext cx="394319" cy="385977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95458" y="3756783"/>
            <a:ext cx="2098194" cy="2742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7" name="圆角矩形 286"/>
          <p:cNvSpPr/>
          <p:nvPr/>
        </p:nvSpPr>
        <p:spPr>
          <a:xfrm>
            <a:off x="3212752" y="3767218"/>
            <a:ext cx="1661944" cy="212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8" name="圆角矩形 287"/>
          <p:cNvSpPr/>
          <p:nvPr/>
        </p:nvSpPr>
        <p:spPr>
          <a:xfrm>
            <a:off x="682758" y="3985383"/>
            <a:ext cx="2098194" cy="2742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9" name="圆角矩形 288"/>
          <p:cNvSpPr/>
          <p:nvPr/>
        </p:nvSpPr>
        <p:spPr>
          <a:xfrm>
            <a:off x="3200052" y="3995818"/>
            <a:ext cx="1661944" cy="212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圆角矩形 289"/>
          <p:cNvSpPr/>
          <p:nvPr/>
        </p:nvSpPr>
        <p:spPr>
          <a:xfrm>
            <a:off x="3212752" y="4199018"/>
            <a:ext cx="1661944" cy="212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圆角矩形 290"/>
          <p:cNvSpPr/>
          <p:nvPr/>
        </p:nvSpPr>
        <p:spPr>
          <a:xfrm>
            <a:off x="3212752" y="4592718"/>
            <a:ext cx="1661944" cy="212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圆角矩形 291"/>
          <p:cNvSpPr/>
          <p:nvPr/>
        </p:nvSpPr>
        <p:spPr>
          <a:xfrm>
            <a:off x="3200052" y="4364604"/>
            <a:ext cx="1661944" cy="212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圆角矩形 292"/>
          <p:cNvSpPr/>
          <p:nvPr/>
        </p:nvSpPr>
        <p:spPr>
          <a:xfrm>
            <a:off x="3212752" y="4797313"/>
            <a:ext cx="1661944" cy="212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889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9" fill="hold">
                      <p:stCondLst>
                        <p:cond delay="indefinite"/>
                      </p:stCondLst>
                      <p:childTnLst>
                        <p:par>
                          <p:cTn id="720" fill="hold">
                            <p:stCondLst>
                              <p:cond delay="0"/>
                            </p:stCondLst>
                            <p:childTnLst>
                              <p:par>
                                <p:cTn id="7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7" grpId="0" animBg="1"/>
      <p:bldP spid="171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110" grpId="0" animBg="1"/>
      <p:bldP spid="111" grpId="0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/>
      <p:bldP spid="195" grpId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/>
      <p:bldP spid="204" grpId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/>
      <p:bldP spid="213" grpId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/>
      <p:bldP spid="240" grpId="1"/>
      <p:bldP spid="241" grpId="0"/>
      <p:bldP spid="241" grpId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6" grpId="0" animBg="1"/>
      <p:bldP spid="6" grpId="1" animBg="1"/>
      <p:bldP spid="286" grpId="0" animBg="1"/>
      <p:bldP spid="286" grpId="1" animBg="1"/>
      <p:bldP spid="9" grpId="0" animBg="1"/>
      <p:bldP spid="9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83" name="圆角矩形 182"/>
          <p:cNvSpPr/>
          <p:nvPr/>
        </p:nvSpPr>
        <p:spPr>
          <a:xfrm>
            <a:off x="411064" y="1362364"/>
            <a:ext cx="6420810" cy="4310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文本框 183"/>
          <p:cNvSpPr txBox="1"/>
          <p:nvPr/>
        </p:nvSpPr>
        <p:spPr>
          <a:xfrm>
            <a:off x="226474" y="1342116"/>
            <a:ext cx="683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Matrix multiplication: Fully connected Layer in CNN</a:t>
            </a:r>
            <a:endParaRPr lang="zh-CN" altLang="en-US" sz="2400" i="1" dirty="0"/>
          </a:p>
        </p:txBody>
      </p:sp>
      <p:sp>
        <p:nvSpPr>
          <p:cNvPr id="2" name="文本框 1"/>
          <p:cNvSpPr txBox="1"/>
          <p:nvPr/>
        </p:nvSpPr>
        <p:spPr>
          <a:xfrm>
            <a:off x="668004" y="2289692"/>
            <a:ext cx="204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FC6 in </a:t>
            </a:r>
            <a:r>
              <a:rPr lang="en-US" altLang="zh-CN" dirty="0" err="1" smtClean="0"/>
              <a:t>AlexNet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312014" y="2277247"/>
                <a:ext cx="3235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1×4096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1×9216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9216×4096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014" y="2277247"/>
                <a:ext cx="323575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/>
              <p:cNvSpPr txBox="1"/>
              <p:nvPr/>
            </p:nvSpPr>
            <p:spPr>
              <a:xfrm>
                <a:off x="1810900" y="2817151"/>
                <a:ext cx="5097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9216×4096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partitioned into smaller matrices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 smtClean="0"/>
                  <a:t>Batch processing.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5" name="文本框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00" y="2817151"/>
                <a:ext cx="5097294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718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矩形 187"/>
              <p:cNvSpPr/>
              <p:nvPr/>
            </p:nvSpPr>
            <p:spPr>
              <a:xfrm>
                <a:off x="1199251" y="4901738"/>
                <a:ext cx="3235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1×4096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1×9216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9216×4096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8" name="矩形 1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51" y="4901738"/>
                <a:ext cx="323575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燕尾形箭头 103"/>
          <p:cNvSpPr/>
          <p:nvPr/>
        </p:nvSpPr>
        <p:spPr>
          <a:xfrm>
            <a:off x="2059439" y="5336539"/>
            <a:ext cx="991123" cy="412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矩形 105"/>
              <p:cNvSpPr/>
              <p:nvPr/>
            </p:nvSpPr>
            <p:spPr>
              <a:xfrm>
                <a:off x="2870878" y="4870965"/>
                <a:ext cx="8389094" cy="1407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100×4096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0,0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0,71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1,0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99,0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1,1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99,1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1,71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99,71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p>
                                </m:sSubSup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0,67</m:t>
                                                </m:r>
                                              </m:sup>
                                            </m:sSubSup>
                                          </m:e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0,68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1,0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⋮    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71,0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1,1℃</m:t>
                                                </m:r>
                                              </m:sup>
                                            </m:sSubSup>
                                          </m:e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1,67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1,68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⋮       </m:t>
                                            </m:r>
                                          </m:e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⋯ 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zh-CN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       ⋮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zh-CN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            ⋮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71,1</m:t>
                                                </m:r>
                                              </m:sup>
                                            </m:sSubSup>
                                          </m:e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71,67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71,68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6" name="矩形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78" y="4870965"/>
                <a:ext cx="8389094" cy="14073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6303368" y="1831660"/>
            <a:ext cx="13977729" cy="5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810900" y="3659949"/>
                <a:ext cx="5094464" cy="1031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Batch = 100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1×9216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1×128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=0,1,…,99,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=0,1,…71</m:t>
                    </m:r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9216,4096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1: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128×60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2: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128×16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00" y="3659949"/>
                <a:ext cx="5094464" cy="1031821"/>
              </a:xfrm>
              <a:prstGeom prst="rect">
                <a:avLst/>
              </a:prstGeom>
              <a:blipFill rotWithShape="0">
                <a:blip r:embed="rId8"/>
                <a:stretch>
                  <a:fillRect l="-718" t="-2941" b="-2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3525177" y="397965"/>
            <a:ext cx="581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Computing Pattern Examples (3)</a:t>
            </a:r>
            <a:endParaRPr lang="zh-CN" alt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6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88" grpId="0"/>
      <p:bldP spid="104" grpId="0" animBg="1"/>
      <p:bldP spid="10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83" name="圆角矩形 182"/>
          <p:cNvSpPr/>
          <p:nvPr/>
        </p:nvSpPr>
        <p:spPr>
          <a:xfrm>
            <a:off x="411064" y="1362364"/>
            <a:ext cx="6420810" cy="4310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文本框 183"/>
          <p:cNvSpPr txBox="1"/>
          <p:nvPr/>
        </p:nvSpPr>
        <p:spPr>
          <a:xfrm>
            <a:off x="226474" y="1342116"/>
            <a:ext cx="683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Matrix multiplication: Fully connected Layer in CNN</a:t>
            </a:r>
            <a:endParaRPr lang="zh-CN" alt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矩形 105"/>
              <p:cNvSpPr/>
              <p:nvPr/>
            </p:nvSpPr>
            <p:spPr>
              <a:xfrm>
                <a:off x="98900" y="1933461"/>
                <a:ext cx="8389094" cy="1407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100×4096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0,0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0,71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1,0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99,0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1,1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99,1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1,71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99,71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p>
                                </m:sSubSup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0,67</m:t>
                                                </m:r>
                                              </m:sup>
                                            </m:sSubSup>
                                          </m:e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0,68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1,0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⋮    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71,0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1,1℃</m:t>
                                                </m:r>
                                              </m:sup>
                                            </m:sSubSup>
                                          </m:e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1,67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1,68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⋮       </m:t>
                                            </m:r>
                                          </m:e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⋯ 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zh-CN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       ⋮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zh-CN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            ⋮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zh-CN" alt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71,1</m:t>
                                                </m:r>
                                              </m:sup>
                                            </m:sSubSup>
                                          </m:e>
                                          <m:e>
                                            <m:r>
                                              <a:rPr lang="zh-CN" altLang="en-US" i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71,67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𝑊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zh-CN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zh-CN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71,68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6" name="矩形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0" y="1933461"/>
                <a:ext cx="8389094" cy="14073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/>
          <p:cNvSpPr/>
          <p:nvPr/>
        </p:nvSpPr>
        <p:spPr>
          <a:xfrm>
            <a:off x="4414016" y="1922403"/>
            <a:ext cx="561975" cy="4257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734207" y="1970184"/>
            <a:ext cx="561975" cy="14073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85" y="3382800"/>
            <a:ext cx="7369848" cy="3380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8610600" y="2519684"/>
                <a:ext cx="2014331" cy="406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128×60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519684"/>
                <a:ext cx="2014331" cy="406201"/>
              </a:xfrm>
              <a:prstGeom prst="rect">
                <a:avLst/>
              </a:prstGeom>
              <a:blipFill rotWithShape="0">
                <a:blip r:embed="rId6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7809433" y="4433332"/>
                <a:ext cx="3905489" cy="683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for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 smtClean="0"/>
                  <a:t>-</a:t>
                </a:r>
                <a:r>
                  <a:rPr lang="en-US" altLang="zh-CN" dirty="0" err="1" smtClean="0"/>
                  <a:t>th</a:t>
                </a:r>
                <a:r>
                  <a:rPr lang="en-US" altLang="zh-CN" dirty="0" smtClean="0"/>
                  <a:t> SRAM:</a:t>
                </a:r>
              </a:p>
              <a:p>
                <a:r>
                  <a:rPr lang="en-US" altLang="zh-CN" dirty="0" smtClean="0"/>
                  <a:t>      storing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 smtClean="0"/>
                  <a:t>-</a:t>
                </a:r>
                <a:r>
                  <a:rPr lang="en-US" altLang="zh-CN" dirty="0" err="1" smtClean="0"/>
                  <a:t>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column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0,0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33" y="4433332"/>
                <a:ext cx="3905489" cy="683200"/>
              </a:xfrm>
              <a:prstGeom prst="rect">
                <a:avLst/>
              </a:prstGeom>
              <a:blipFill rotWithShape="0">
                <a:blip r:embed="rId7"/>
                <a:stretch>
                  <a:fillRect l="-1248" t="-4464" b="-13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/>
          <p:cNvSpPr/>
          <p:nvPr/>
        </p:nvSpPr>
        <p:spPr>
          <a:xfrm>
            <a:off x="5849342" y="3862184"/>
            <a:ext cx="710485" cy="377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09433" y="4433332"/>
            <a:ext cx="3544367" cy="78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stCxn id="15" idx="6"/>
          </p:cNvCxnSpPr>
          <p:nvPr/>
        </p:nvCxnSpPr>
        <p:spPr>
          <a:xfrm>
            <a:off x="6559827" y="4050801"/>
            <a:ext cx="1249606" cy="382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809433" y="5605670"/>
            <a:ext cx="413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SRAMs adopt double buffer technique to reduce the overhead of loading weights.</a:t>
            </a:r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6559827" y="4084359"/>
            <a:ext cx="1249311" cy="14595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809138" y="5543921"/>
            <a:ext cx="3905784" cy="788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525177" y="397965"/>
            <a:ext cx="581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Computing Pattern Examples (4)</a:t>
            </a:r>
            <a:endParaRPr lang="zh-CN" alt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9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9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30296" y="477733"/>
            <a:ext cx="1529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Outline</a:t>
            </a:r>
            <a:endParaRPr lang="zh-CN" altLang="en-US" sz="32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523748" y="1486297"/>
            <a:ext cx="104723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3200" dirty="0" smtClean="0"/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</a:rPr>
              <a:t>The dual-track programming model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</a:rPr>
              <a:t>The dual-track CGRA architecture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>
                    <a:lumMod val="75000"/>
                  </a:schemeClr>
                </a:solidFill>
              </a:rPr>
              <a:t>Computing pattern examples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/>
              <a:t>Experiments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 marL="53340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0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7950200" y="4445000"/>
            <a:ext cx="3689350" cy="783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08610" y="383125"/>
            <a:ext cx="31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Experiments (1)</a:t>
            </a:r>
            <a:endParaRPr lang="zh-CN" altLang="en-US" sz="3200" b="1" dirty="0"/>
          </a:p>
        </p:txBody>
      </p: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6303368" y="1831660"/>
            <a:ext cx="13977729" cy="5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133474" y="1400174"/>
            <a:ext cx="3068875" cy="478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33474" y="1417165"/>
            <a:ext cx="333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Implementation details</a:t>
            </a:r>
            <a:endParaRPr lang="zh-CN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80980"/>
              </p:ext>
            </p:extLst>
          </p:nvPr>
        </p:nvGraphicFramePr>
        <p:xfrm>
          <a:off x="2801767" y="2215601"/>
          <a:ext cx="572094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0472"/>
                <a:gridCol w="2860472"/>
              </a:tblGrid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Synthesis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Synopsys Design Compiler</a:t>
                      </a:r>
                      <a:endParaRPr lang="zh-CN" altLang="en-US" dirty="0"/>
                    </a:p>
                  </a:txBody>
                  <a:tcPr/>
                </a:tc>
              </a:tr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 &amp;</a:t>
                      </a:r>
                      <a:r>
                        <a:rPr lang="en-US" altLang="zh-CN" baseline="0" dirty="0" smtClean="0"/>
                        <a:t> 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Synopsys IC Compiler</a:t>
                      </a:r>
                      <a:endParaRPr lang="zh-CN" altLang="en-US" dirty="0"/>
                    </a:p>
                  </a:txBody>
                  <a:tcPr/>
                </a:tc>
              </a:tr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Power Estimation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IC Compiler</a:t>
                      </a:r>
                      <a:endParaRPr lang="zh-CN" altLang="en-US" dirty="0"/>
                    </a:p>
                  </a:txBody>
                  <a:tcPr/>
                </a:tc>
              </a:tr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Process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SMIC 55 nm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010473"/>
                  </p:ext>
                </p:extLst>
              </p:nvPr>
            </p:nvGraphicFramePr>
            <p:xfrm>
              <a:off x="2801767" y="4120929"/>
              <a:ext cx="4537102" cy="2214749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1340637"/>
                    <a:gridCol w="1608195"/>
                    <a:gridCol w="1588270"/>
                  </a:tblGrid>
                  <a:tr h="3224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Component</a:t>
                          </a:r>
                          <a:endParaRPr lang="zh-CN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Area in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sSup>
                                <m:sSupPr>
                                  <m:ctrlPr>
                                    <a:rPr lang="zh-CN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zh-CN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Power in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𝒎𝑾</m:t>
                              </m:r>
                            </m:oMath>
                          </a14:m>
                          <a:endParaRPr lang="zh-CN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307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DT-CGRA architecture</a:t>
                          </a:r>
                          <a:endParaRPr lang="zh-CN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3,791,206.12 (100%)</a:t>
                          </a:r>
                          <a:endParaRPr lang="zh-CN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1786.20 (100%)</a:t>
                          </a:r>
                          <a:endParaRPr lang="zh-CN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615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Combinational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On-chip memory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Registers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Others</a:t>
                          </a:r>
                          <a:endParaRPr lang="zh-CN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705,199.20 (18.60%)</a:t>
                          </a:r>
                          <a:endParaRPr lang="zh-CN" sz="16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2,563,072.83 (67.61%)</a:t>
                          </a:r>
                          <a:endParaRPr lang="zh-CN" sz="16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409,032.48 (10.79%)</a:t>
                          </a:r>
                          <a:endParaRPr lang="zh-CN" sz="16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113,901.61 (3.00%)</a:t>
                          </a:r>
                          <a:endParaRPr lang="zh-CN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85.64 (4.79%)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960.43 (53.77%)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548.73 (30.72%)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191.40 (10.72%)</a:t>
                          </a:r>
                          <a:endParaRPr lang="zh-CN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010473"/>
                  </p:ext>
                </p:extLst>
              </p:nvPr>
            </p:nvGraphicFramePr>
            <p:xfrm>
              <a:off x="2801767" y="4120929"/>
              <a:ext cx="4537102" cy="2214749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1340637"/>
                    <a:gridCol w="1608195"/>
                    <a:gridCol w="1588270"/>
                  </a:tblGrid>
                  <a:tr h="32244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Component</a:t>
                          </a:r>
                          <a:endParaRPr lang="zh-CN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83712" t="-3774" r="-100379" b="-5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85824" t="-3774" r="-1533" b="-590566"/>
                          </a:stretch>
                        </a:blipFill>
                      </a:tcPr>
                    </a:tc>
                  </a:tr>
                  <a:tr h="6307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DT-CGRA architecture</a:t>
                          </a:r>
                          <a:endParaRPr lang="zh-CN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3,791,206.12 (100%)</a:t>
                          </a:r>
                          <a:endParaRPr lang="zh-CN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1786.20 (100%)</a:t>
                          </a:r>
                          <a:endParaRPr lang="zh-CN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615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Combinational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On-chip memory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Registers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Others</a:t>
                          </a:r>
                          <a:endParaRPr lang="zh-CN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705,199.20 (18.60%)</a:t>
                          </a:r>
                          <a:endParaRPr lang="zh-CN" sz="16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2,563,072.83 (67.61%)</a:t>
                          </a:r>
                          <a:endParaRPr lang="zh-CN" sz="16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409,032.48 (10.79%)</a:t>
                          </a:r>
                          <a:endParaRPr lang="zh-CN" sz="16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113,901.61 (3.00%)</a:t>
                          </a:r>
                          <a:endParaRPr lang="zh-CN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85.64 (4.79%)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960.43 (53.77%)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548.73 (30.72%)</a:t>
                          </a:r>
                          <a:endParaRPr lang="zh-CN" sz="16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191.40 (10.72%)</a:t>
                          </a:r>
                          <a:endParaRPr lang="zh-CN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圆角矩形 11"/>
          <p:cNvSpPr/>
          <p:nvPr/>
        </p:nvSpPr>
        <p:spPr>
          <a:xfrm>
            <a:off x="2827166" y="5515583"/>
            <a:ext cx="4437233" cy="3599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950200" y="4445000"/>
            <a:ext cx="397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Delay of critical path: 1.95ns;</a:t>
            </a:r>
          </a:p>
          <a:p>
            <a:r>
              <a:rPr lang="en-US" altLang="zh-CN" sz="2400" dirty="0" smtClean="0"/>
              <a:t> 1.79W @ 500MHz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534487" y="5372378"/>
            <a:ext cx="314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78% in area </a:t>
            </a:r>
          </a:p>
          <a:p>
            <a:r>
              <a:rPr lang="en-US" altLang="zh-CN" dirty="0" smtClean="0"/>
              <a:t>84% in power consumption</a:t>
            </a:r>
            <a:endParaRPr lang="zh-CN" altLang="en-US" dirty="0"/>
          </a:p>
        </p:txBody>
      </p:sp>
      <p:sp>
        <p:nvSpPr>
          <p:cNvPr id="9" name="左大括号 8"/>
          <p:cNvSpPr/>
          <p:nvPr/>
        </p:nvSpPr>
        <p:spPr>
          <a:xfrm>
            <a:off x="7289798" y="5299357"/>
            <a:ext cx="295489" cy="810955"/>
          </a:xfrm>
          <a:prstGeom prst="leftBrace">
            <a:avLst>
              <a:gd name="adj1" fmla="val 5131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6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08610" y="383125"/>
            <a:ext cx="31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Experiments (2)</a:t>
            </a:r>
            <a:endParaRPr lang="zh-CN" altLang="en-US" sz="3200" b="1" dirty="0"/>
          </a:p>
        </p:txBody>
      </p:sp>
      <p:sp>
        <p:nvSpPr>
          <p:cNvPr id="16" name="圆角矩形 15"/>
          <p:cNvSpPr/>
          <p:nvPr/>
        </p:nvSpPr>
        <p:spPr>
          <a:xfrm>
            <a:off x="1020037" y="1565484"/>
            <a:ext cx="2336006" cy="478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0037" y="1604757"/>
            <a:ext cx="2647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Evaluation methods</a:t>
            </a:r>
            <a:endParaRPr lang="zh-CN" altLang="en-US" sz="2000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99540"/>
              </p:ext>
            </p:extLst>
          </p:nvPr>
        </p:nvGraphicFramePr>
        <p:xfrm>
          <a:off x="2283874" y="2597068"/>
          <a:ext cx="7909720" cy="163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Visio" r:id="rId5" imgW="6369606" imgH="1347413" progId="Visio.Drawing.15">
                  <p:embed/>
                </p:oleObj>
              </mc:Choice>
              <mc:Fallback>
                <p:oleObj name="Visio" r:id="rId5" imgW="6369606" imgH="134741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874" y="2597068"/>
                        <a:ext cx="7909720" cy="1634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342417" y="2227634"/>
            <a:ext cx="480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general flow of object detection/inference: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819724" y="3870484"/>
            <a:ext cx="145917" cy="817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458509" y="3870483"/>
            <a:ext cx="197794" cy="817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488983" y="4687608"/>
            <a:ext cx="66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HOG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3628418" y="3224152"/>
            <a:ext cx="117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Feature extraction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278876" y="3204695"/>
            <a:ext cx="117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Feature selection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6911006" y="3343194"/>
            <a:ext cx="117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Inference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429323" y="4687608"/>
            <a:ext cx="65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CNN</a:t>
            </a:r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5172429" y="3870484"/>
            <a:ext cx="452906" cy="1272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895483" y="3870483"/>
            <a:ext cx="31372" cy="1272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487720" y="5169216"/>
            <a:ext cx="105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k</a:t>
            </a:r>
            <a:r>
              <a:rPr lang="en-US" altLang="zh-CN" dirty="0" smtClean="0"/>
              <a:t>-means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5625335" y="5180967"/>
            <a:ext cx="1163606" cy="3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SPM</a:t>
            </a:r>
            <a:endParaRPr lang="zh-CN" altLang="en-US" dirty="0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6190505" y="3870483"/>
            <a:ext cx="640433" cy="129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562488" y="5168894"/>
            <a:ext cx="105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PCA</a:t>
            </a:r>
            <a:endParaRPr lang="zh-CN" altLang="en-US" dirty="0"/>
          </a:p>
        </p:txBody>
      </p:sp>
      <p:cxnSp>
        <p:nvCxnSpPr>
          <p:cNvPr id="34" name="直接箭头连接符 33"/>
          <p:cNvCxnSpPr/>
          <p:nvPr/>
        </p:nvCxnSpPr>
        <p:spPr>
          <a:xfrm flipH="1" flipV="1">
            <a:off x="6673174" y="2431915"/>
            <a:ext cx="476656" cy="772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357025" y="2053665"/>
            <a:ext cx="63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SVM</a:t>
            </a:r>
            <a:endParaRPr lang="zh-CN" altLang="en-US" dirty="0"/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7470842" y="2398265"/>
            <a:ext cx="23821" cy="80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6989322" y="2042968"/>
            <a:ext cx="115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Softmax</a:t>
            </a:r>
            <a:endParaRPr lang="zh-CN" altLang="en-US" dirty="0"/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7820540" y="2412300"/>
            <a:ext cx="699773" cy="819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8029184" y="2039339"/>
            <a:ext cx="156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Joint Bayesian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4890048" y="3857488"/>
            <a:ext cx="635263" cy="83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309963" y="3486005"/>
            <a:ext cx="2782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Results: person, pedestrian</a:t>
            </a:r>
            <a:endParaRPr lang="zh-CN" altLang="en-US" sz="1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3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5" grpId="0"/>
      <p:bldP spid="28" grpId="0"/>
      <p:bldP spid="31" grpId="0"/>
      <p:bldP spid="35" grpId="0"/>
      <p:bldP spid="38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08610" y="383125"/>
            <a:ext cx="31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Experiments (3)</a:t>
            </a:r>
            <a:endParaRPr lang="zh-CN" altLang="en-US" sz="3200" b="1" dirty="0"/>
          </a:p>
        </p:txBody>
      </p:sp>
      <p:sp>
        <p:nvSpPr>
          <p:cNvPr id="16" name="圆角矩形 15"/>
          <p:cNvSpPr/>
          <p:nvPr/>
        </p:nvSpPr>
        <p:spPr>
          <a:xfrm>
            <a:off x="1020037" y="1565484"/>
            <a:ext cx="2336006" cy="478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0037" y="1604757"/>
            <a:ext cx="2647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Evaluation methods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表格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9566345"/>
                  </p:ext>
                </p:extLst>
              </p:nvPr>
            </p:nvGraphicFramePr>
            <p:xfrm>
              <a:off x="4252687" y="1223491"/>
              <a:ext cx="6589484" cy="5132858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1262544"/>
                    <a:gridCol w="1718538"/>
                    <a:gridCol w="1647372"/>
                    <a:gridCol w="1961030"/>
                  </a:tblGrid>
                  <a:tr h="2971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Algorithm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Implementation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Scenario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Problem size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7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HOG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OpenCV</a:t>
                          </a:r>
                          <a:r>
                            <a:rPr lang="en-US" sz="1600" dirty="0">
                              <a:effectLst/>
                            </a:rPr>
                            <a:t> 2.7.9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Pedestrian Detection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each detection window: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128×64</m:t>
                              </m:r>
                            </m:oMath>
                          </a14:m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943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CNN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Caffe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Alext-Net in object detection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Each patch:</a:t>
                          </a:r>
                          <a:endParaRPr lang="zh-CN" sz="20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227×227×3</m:t>
                                </m:r>
                              </m:oMath>
                            </m:oMathPara>
                          </a14:m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7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k-means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OpenCV</a:t>
                          </a:r>
                          <a:r>
                            <a:rPr lang="en-US" sz="1600" dirty="0">
                              <a:effectLst/>
                            </a:rPr>
                            <a:t> 2.7.9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Object classification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Vocabulary size: 200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174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PCA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OpenCV</a:t>
                          </a:r>
                          <a:r>
                            <a:rPr lang="en-US" sz="1600" dirty="0">
                              <a:effectLst/>
                            </a:rPr>
                            <a:t> 2.7.9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Face detection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Input dimension:32000</a:t>
                          </a:r>
                          <a:endParaRPr lang="zh-CN" sz="20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Output dimension: 150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943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SPM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dirty="0" err="1" smtClean="0">
                              <a:effectLst/>
                              <a:latin typeface="+mn-lt"/>
                              <a:ea typeface="+mn-ea"/>
                            </a:rPr>
                            <a:t>OpenCV</a:t>
                          </a:r>
                          <a:r>
                            <a:rPr lang="en-US" altLang="zh-CN" sz="1600" baseline="0" dirty="0" smtClean="0">
                              <a:effectLst/>
                              <a:latin typeface="+mn-lt"/>
                              <a:ea typeface="+mn-ea"/>
                            </a:rPr>
                            <a:t> 2.7.9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Object</a:t>
                          </a:r>
                          <a:endParaRPr lang="zh-CN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Classification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Pyramid layer: 3</a:t>
                          </a:r>
                          <a:endParaRPr lang="zh-CN" sz="20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Vocabulary size: 200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7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Softmax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Caffe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Alex-Net in object detection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Class number: 1000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7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SVM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 smtClean="0">
                              <a:effectLst/>
                            </a:rPr>
                            <a:t>OpenCV</a:t>
                          </a:r>
                          <a:r>
                            <a:rPr lang="en-US" sz="1600" dirty="0" smtClean="0">
                              <a:effectLst/>
                            </a:rPr>
                            <a:t> 2.7.9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Pedestrian Detection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Feature dimension: 3780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943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Joint Bayesian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 smtClean="0">
                              <a:effectLst/>
                            </a:rPr>
                            <a:t>OpenCV</a:t>
                          </a:r>
                          <a:r>
                            <a:rPr lang="en-US" sz="1600" dirty="0" smtClean="0">
                              <a:effectLst/>
                            </a:rPr>
                            <a:t> 2.7.9</a:t>
                          </a:r>
                          <a:r>
                            <a:rPr lang="en-US" sz="1600" baseline="30000" dirty="0" smtClean="0">
                              <a:effectLst/>
                            </a:rPr>
                            <a:t> 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Face Detection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Feature dimension:</a:t>
                          </a:r>
                          <a:endParaRPr lang="zh-CN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150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表格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9566345"/>
                  </p:ext>
                </p:extLst>
              </p:nvPr>
            </p:nvGraphicFramePr>
            <p:xfrm>
              <a:off x="4252687" y="1223491"/>
              <a:ext cx="6589484" cy="5132858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1262544"/>
                    <a:gridCol w="1718538"/>
                    <a:gridCol w="1647372"/>
                    <a:gridCol w="1961030"/>
                  </a:tblGrid>
                  <a:tr h="2971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Algorithm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Implementation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Scenario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Problem size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7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HOG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OpenCV</a:t>
                          </a:r>
                          <a:r>
                            <a:rPr lang="en-US" sz="1600" dirty="0">
                              <a:effectLst/>
                            </a:rPr>
                            <a:t> 2.7.9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Pedestrian Detection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36335" t="-65060" r="-1242" b="-869880"/>
                          </a:stretch>
                        </a:blipFill>
                      </a:tcPr>
                    </a:tc>
                  </a:tr>
                  <a:tr h="5943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CNN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Caffe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Alext-Net in object detection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36335" t="-139796" r="-1242" b="-636735"/>
                          </a:stretch>
                        </a:blipFill>
                      </a:tcPr>
                    </a:tc>
                  </a:tr>
                  <a:tr h="5087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k-means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OpenCV</a:t>
                          </a:r>
                          <a:r>
                            <a:rPr lang="en-US" sz="1600" dirty="0">
                              <a:effectLst/>
                            </a:rPr>
                            <a:t> 2.7.9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Object classification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Vocabulary size: 200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174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PCA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OpenCV</a:t>
                          </a:r>
                          <a:r>
                            <a:rPr lang="en-US" sz="1600" dirty="0">
                              <a:effectLst/>
                            </a:rPr>
                            <a:t> 2.7.9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Face detection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Input dimension:32000</a:t>
                          </a:r>
                          <a:endParaRPr lang="zh-CN" sz="20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Output dimension: 150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943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SPM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600" dirty="0" err="1" smtClean="0">
                              <a:effectLst/>
                              <a:latin typeface="+mn-lt"/>
                              <a:ea typeface="+mn-ea"/>
                            </a:rPr>
                            <a:t>OpenCV</a:t>
                          </a:r>
                          <a:r>
                            <a:rPr lang="en-US" altLang="zh-CN" sz="1600" baseline="0" dirty="0" smtClean="0">
                              <a:effectLst/>
                              <a:latin typeface="+mn-lt"/>
                              <a:ea typeface="+mn-ea"/>
                            </a:rPr>
                            <a:t> 2.7.9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Object</a:t>
                          </a:r>
                          <a:endParaRPr lang="zh-CN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Classification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Pyramid layer: 3</a:t>
                          </a:r>
                          <a:endParaRPr lang="zh-CN" sz="20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Vocabulary size: 200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7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Softmax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Caffe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Alex-Net in object detection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Class number: 1000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7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SVM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 smtClean="0">
                              <a:effectLst/>
                            </a:rPr>
                            <a:t>OpenCV</a:t>
                          </a:r>
                          <a:r>
                            <a:rPr lang="en-US" sz="1600" dirty="0" smtClean="0">
                              <a:effectLst/>
                            </a:rPr>
                            <a:t> 2.7.9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Pedestrian Detection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Feature dimension: 3780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943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Joint Bayesian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 err="1" smtClean="0">
                              <a:effectLst/>
                            </a:rPr>
                            <a:t>OpenCV</a:t>
                          </a:r>
                          <a:r>
                            <a:rPr lang="en-US" sz="1600" dirty="0" smtClean="0">
                              <a:effectLst/>
                            </a:rPr>
                            <a:t> 2.7.9</a:t>
                          </a:r>
                          <a:r>
                            <a:rPr lang="en-US" sz="1600" baseline="30000" dirty="0" smtClean="0">
                              <a:effectLst/>
                            </a:rPr>
                            <a:t> 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Face Detection</a:t>
                          </a:r>
                          <a:endParaRPr lang="zh-CN" sz="20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Feature dimension:</a:t>
                          </a:r>
                          <a:endParaRPr lang="zh-CN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150</a:t>
                          </a:r>
                          <a:endParaRPr lang="zh-CN" sz="20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文本框 1"/>
          <p:cNvSpPr txBox="1"/>
          <p:nvPr/>
        </p:nvSpPr>
        <p:spPr>
          <a:xfrm>
            <a:off x="904673" y="2840113"/>
            <a:ext cx="354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CPU implementation: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Intel i7-3770 (3.4GHz)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Single thread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Power: 77 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7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489665" y="5793690"/>
            <a:ext cx="296747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08610" y="383125"/>
            <a:ext cx="31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Experiments (3)</a:t>
            </a:r>
            <a:endParaRPr lang="zh-CN" altLang="en-US" sz="3200" b="1" dirty="0"/>
          </a:p>
        </p:txBody>
      </p:sp>
      <p:sp>
        <p:nvSpPr>
          <p:cNvPr id="16" name="圆角矩形 15"/>
          <p:cNvSpPr/>
          <p:nvPr/>
        </p:nvSpPr>
        <p:spPr>
          <a:xfrm>
            <a:off x="1020037" y="1565484"/>
            <a:ext cx="1888533" cy="478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08953" y="1621276"/>
            <a:ext cx="179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CPU vs. DT-CGRA</a:t>
            </a:r>
            <a:endParaRPr lang="zh-CN" altLang="en-US" dirty="0"/>
          </a:p>
        </p:txBody>
      </p:sp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1101771881"/>
              </p:ext>
            </p:extLst>
          </p:nvPr>
        </p:nvGraphicFramePr>
        <p:xfrm>
          <a:off x="431800" y="2304614"/>
          <a:ext cx="4740111" cy="290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585609" y="5793690"/>
            <a:ext cx="275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Average speedup: 38.86x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709856" y="5171908"/>
            <a:ext cx="462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Miriam"/>
              </a:rPr>
              <a:t>(2) Energy consumption of </a:t>
            </a:r>
            <a:r>
              <a:rPr lang="en-US" altLang="zh-CN" sz="1400" dirty="0">
                <a:latin typeface="Times New Roman" panose="02020603050405020304" pitchFamily="18" charset="0"/>
                <a:cs typeface="Miriam"/>
              </a:rPr>
              <a:t>CPU over the design architecture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1489665" y="5171907"/>
            <a:ext cx="2967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Miriam"/>
              </a:rPr>
              <a:t>(1) Speedup of the design architecture </a:t>
            </a:r>
            <a:endParaRPr lang="zh-CN" altLang="en-US" sz="1400" dirty="0"/>
          </a:p>
        </p:txBody>
      </p:sp>
      <p:sp>
        <p:nvSpPr>
          <p:cNvPr id="22" name="圆角矩形 21"/>
          <p:cNvSpPr/>
          <p:nvPr/>
        </p:nvSpPr>
        <p:spPr>
          <a:xfrm>
            <a:off x="6943639" y="5793690"/>
            <a:ext cx="362059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039583" y="5793690"/>
            <a:ext cx="352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Average energy reduction: 1442.7x </a:t>
            </a:r>
            <a:endParaRPr lang="zh-CN" altLang="en-US" dirty="0"/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701074119"/>
              </p:ext>
            </p:extLst>
          </p:nvPr>
        </p:nvGraphicFramePr>
        <p:xfrm>
          <a:off x="6121400" y="2100159"/>
          <a:ext cx="5014338" cy="296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2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08610" y="383125"/>
            <a:ext cx="31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Experiments (4)</a:t>
            </a:r>
            <a:endParaRPr lang="zh-CN" altLang="en-US" sz="3200" b="1" dirty="0"/>
          </a:p>
        </p:txBody>
      </p:sp>
      <p:sp>
        <p:nvSpPr>
          <p:cNvPr id="16" name="圆角矩形 15"/>
          <p:cNvSpPr/>
          <p:nvPr/>
        </p:nvSpPr>
        <p:spPr>
          <a:xfrm>
            <a:off x="856035" y="1376973"/>
            <a:ext cx="4452565" cy="478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56034" y="1437837"/>
            <a:ext cx="478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DT-CGRA vs. Application specific architectures</a:t>
            </a:r>
            <a:endParaRPr lang="zh-CN" altLang="en-US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592328"/>
              </p:ext>
            </p:extLst>
          </p:nvPr>
        </p:nvGraphicFramePr>
        <p:xfrm>
          <a:off x="4963886" y="2111223"/>
          <a:ext cx="6720114" cy="335739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68375"/>
                <a:gridCol w="969437"/>
                <a:gridCol w="1222679"/>
                <a:gridCol w="1266203"/>
                <a:gridCol w="1093420"/>
              </a:tblGrid>
              <a:tr h="1007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Solution on </a:t>
                      </a:r>
                      <a:r>
                        <a:rPr lang="en-US" sz="1800" dirty="0" err="1">
                          <a:effectLst/>
                        </a:rPr>
                        <a:t>convNN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Time (ms)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Power (W)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Peak Peformance (GOP/s)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Energy-efficiency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35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ShiDianNao</a:t>
                      </a:r>
                      <a:r>
                        <a:rPr lang="en-US" sz="1800" dirty="0" smtClean="0">
                          <a:effectLst/>
                        </a:rPr>
                        <a:t> [18]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0.047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0.32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194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6.90x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35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DT-CGRA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0.058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1.79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1x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007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Solution on </a:t>
                      </a:r>
                      <a:r>
                        <a:rPr lang="en-US" sz="1800" dirty="0" smtClean="0">
                          <a:effectLst/>
                        </a:rPr>
                        <a:t>Alex-Net (five convolutional layers)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Time (ms)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Power (W)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Peak Peformance (GOP/s)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Energy-efficiency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35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FPGA2015 </a:t>
                      </a:r>
                      <a:r>
                        <a:rPr lang="en-US" sz="1800" dirty="0" smtClean="0">
                          <a:effectLst/>
                        </a:rPr>
                        <a:t>[19]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21.61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18.61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61.62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1x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35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DT-CGRA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28.72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1.79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</a:t>
                      </a:r>
                      <a:endParaRPr lang="zh-CN" sz="2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7.82x</a:t>
                      </a:r>
                      <a:endParaRPr lang="zh-CN" sz="2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856035" y="2289522"/>
                <a:ext cx="4554165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 err="1" smtClean="0"/>
                  <a:t>ShiDianNao</a:t>
                </a:r>
                <a:r>
                  <a:rPr lang="en-US" altLang="zh-CN" dirty="0" smtClean="0"/>
                  <a:t> [18] </a:t>
                </a:r>
              </a:p>
              <a:p>
                <a:pPr marL="53340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err="1" smtClean="0"/>
                  <a:t>convNN</a:t>
                </a:r>
                <a:endParaRPr lang="en-US" altLang="zh-CN" dirty="0" smtClean="0"/>
              </a:p>
              <a:p>
                <a:pPr marL="53340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1 GHz @ TSMC 65 nm process</a:t>
                </a:r>
              </a:p>
              <a:p>
                <a:pPr marL="53340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4.86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marL="53340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16 bit</a:t>
                </a:r>
              </a:p>
              <a:p>
                <a:r>
                  <a:rPr lang="en-US" altLang="zh-CN" dirty="0"/>
                  <a:t>	</a:t>
                </a:r>
                <a:endParaRPr lang="en-US" altLang="zh-CN" dirty="0" smtClean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 smtClean="0"/>
                  <a:t>FPGA 2015 [19]</a:t>
                </a:r>
              </a:p>
              <a:p>
                <a:pPr marL="53340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Five convolutional layers of </a:t>
                </a:r>
                <a:r>
                  <a:rPr lang="en-US" altLang="zh-CN" dirty="0" err="1" smtClean="0"/>
                  <a:t>AlexNet</a:t>
                </a:r>
                <a:endParaRPr lang="en-US" altLang="zh-CN" dirty="0" smtClean="0"/>
              </a:p>
              <a:p>
                <a:pPr marL="53340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100 MHz</a:t>
                </a:r>
              </a:p>
              <a:p>
                <a:pPr marL="53340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Floating points.</a:t>
                </a:r>
              </a:p>
              <a:p>
                <a:pPr marL="247650"/>
                <a:endParaRPr lang="en-US" altLang="zh-CN" dirty="0" smtClean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 smtClean="0"/>
                  <a:t>DT-CGRA</a:t>
                </a:r>
              </a:p>
              <a:p>
                <a:pPr marL="53340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500 MHz @ SIMC 55 nm process</a:t>
                </a:r>
              </a:p>
              <a:p>
                <a:pPr marL="53340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16 bit</a:t>
                </a:r>
              </a:p>
              <a:p>
                <a:pPr marL="53340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/>
                  <a:t>3.79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marL="533400" indent="-285750">
                  <a:buFont typeface="Wingdings" panose="05000000000000000000" pitchFamily="2" charset="2"/>
                  <a:buChar char="ü"/>
                </a:pPr>
                <a:endParaRPr lang="en-US" altLang="zh-CN" dirty="0" smtClean="0"/>
              </a:p>
              <a:p>
                <a:pPr marL="247650"/>
                <a:endParaRPr lang="en-US" altLang="zh-CN" dirty="0" smtClean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35" y="2289522"/>
                <a:ext cx="4554165" cy="4801314"/>
              </a:xfrm>
              <a:prstGeom prst="rect">
                <a:avLst/>
              </a:prstGeom>
              <a:blipFill rotWithShape="0">
                <a:blip r:embed="rId3"/>
                <a:stretch>
                  <a:fillRect l="-802" t="-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/>
          <p:cNvSpPr/>
          <p:nvPr/>
        </p:nvSpPr>
        <p:spPr>
          <a:xfrm>
            <a:off x="7207248" y="3156264"/>
            <a:ext cx="1835152" cy="5829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0691584" y="4795217"/>
            <a:ext cx="832757" cy="64437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010400" y="174189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Roughly comparison results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207248" y="4784237"/>
            <a:ext cx="832757" cy="64437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28365" y="412307"/>
            <a:ext cx="182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Summary</a:t>
            </a:r>
            <a:endParaRPr lang="zh-CN" altLang="en-US" sz="32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362373" y="1414391"/>
            <a:ext cx="116801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  <a:p>
            <a:pPr marL="53340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Propose a dual-track programming model for CGRA</a:t>
            </a:r>
          </a:p>
          <a:p>
            <a:pPr marL="812800" indent="-285750"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Pseudo static configuration is to determine the functionalities of mapped RCs.</a:t>
            </a:r>
          </a:p>
          <a:p>
            <a:pPr marL="812800" indent="-285750"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 Dynamic configurations are to manage data streams.</a:t>
            </a:r>
          </a:p>
          <a:p>
            <a:pPr marL="527050"/>
            <a:endParaRPr lang="en-US" altLang="zh-CN" sz="2000" dirty="0" smtClean="0"/>
          </a:p>
          <a:p>
            <a:pPr marL="53340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Propose a CGRA architecture for stream applications based on the above model.</a:t>
            </a:r>
          </a:p>
          <a:p>
            <a:pPr marL="812800" indent="-285750"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 The RC is a cluster of multipliers and ALUs.</a:t>
            </a:r>
          </a:p>
          <a:p>
            <a:pPr marL="812800" indent="-285750">
              <a:buFont typeface="Wingdings" panose="05000000000000000000" pitchFamily="2" charset="2"/>
              <a:buChar char="ü"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Decomposition and combination of RCs can be supported for flexibility of  configurations.</a:t>
            </a:r>
          </a:p>
          <a:p>
            <a:pPr marL="812800" indent="-285750"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 The proposed CGRA is evaluated by the machine learning.</a:t>
            </a:r>
          </a:p>
          <a:p>
            <a:pPr marL="247650"/>
            <a:endParaRPr lang="en-US" altLang="zh-CN" dirty="0" smtClean="0"/>
          </a:p>
          <a:p>
            <a:pPr marL="53340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Average speedup and energy reduction is 39x and 1443x respectively comparing to CPU implementations.</a:t>
            </a:r>
            <a:endParaRPr lang="en-US" altLang="zh-CN" sz="2400" dirty="0"/>
          </a:p>
          <a:p>
            <a:pPr marL="53340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1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30296" y="477733"/>
            <a:ext cx="1529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Outline</a:t>
            </a:r>
            <a:endParaRPr lang="zh-CN" altLang="en-US" sz="32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523748" y="1486297"/>
            <a:ext cx="104723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3200" dirty="0" smtClean="0"/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/>
              <a:t>The dual-track programming model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The dual-track CGRA architecture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Computing pattern examples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 marL="53340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1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38700" y="2781300"/>
            <a:ext cx="341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Thank you!</a:t>
            </a:r>
            <a:endParaRPr lang="zh-CN" altLang="en-US" sz="4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0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矩形 250"/>
          <p:cNvSpPr/>
          <p:nvPr/>
        </p:nvSpPr>
        <p:spPr>
          <a:xfrm>
            <a:off x="9536633" y="5384630"/>
            <a:ext cx="2350372" cy="870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6950" y="1486485"/>
            <a:ext cx="8126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Observations from object detection/classification domain: </a:t>
            </a:r>
          </a:p>
          <a:p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566668" y="2131069"/>
            <a:ext cx="4479352" cy="413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6668" y="2176493"/>
            <a:ext cx="443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Classical feature extraction algorithms: HOG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0" y="2837582"/>
            <a:ext cx="1265214" cy="126521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45912" y="2899696"/>
            <a:ext cx="744829" cy="21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减号 21"/>
          <p:cNvSpPr/>
          <p:nvPr/>
        </p:nvSpPr>
        <p:spPr>
          <a:xfrm>
            <a:off x="1957341" y="2640062"/>
            <a:ext cx="61913" cy="737180"/>
          </a:xfrm>
          <a:prstGeom prst="mathMinus">
            <a:avLst>
              <a:gd name="adj1" fmla="val 2868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减号 22"/>
          <p:cNvSpPr/>
          <p:nvPr/>
        </p:nvSpPr>
        <p:spPr>
          <a:xfrm>
            <a:off x="2196007" y="2637190"/>
            <a:ext cx="61913" cy="737180"/>
          </a:xfrm>
          <a:prstGeom prst="mathMinus">
            <a:avLst>
              <a:gd name="adj1" fmla="val 2868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672133" y="2821114"/>
            <a:ext cx="61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1967930" y="2823926"/>
            <a:ext cx="61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234630" y="2821114"/>
            <a:ext cx="61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 rot="16200000">
            <a:off x="2388863" y="2895275"/>
            <a:ext cx="744829" cy="21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减号 27"/>
          <p:cNvSpPr/>
          <p:nvPr/>
        </p:nvSpPr>
        <p:spPr>
          <a:xfrm rot="16200000">
            <a:off x="2729688" y="2765032"/>
            <a:ext cx="61913" cy="737180"/>
          </a:xfrm>
          <a:prstGeom prst="mathMinus">
            <a:avLst>
              <a:gd name="adj1" fmla="val 2868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减号 28"/>
          <p:cNvSpPr/>
          <p:nvPr/>
        </p:nvSpPr>
        <p:spPr>
          <a:xfrm rot="16200000">
            <a:off x="2726820" y="2511998"/>
            <a:ext cx="61913" cy="737180"/>
          </a:xfrm>
          <a:prstGeom prst="mathMinus">
            <a:avLst>
              <a:gd name="adj1" fmla="val 2868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584791" y="2556124"/>
            <a:ext cx="61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2613326" y="2821114"/>
            <a:ext cx="61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2611057" y="3081294"/>
            <a:ext cx="61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3" name="右箭头 32"/>
          <p:cNvSpPr/>
          <p:nvPr/>
        </p:nvSpPr>
        <p:spPr>
          <a:xfrm>
            <a:off x="1672133" y="3420214"/>
            <a:ext cx="1380455" cy="1862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44" y="2841219"/>
            <a:ext cx="1319270" cy="1319270"/>
          </a:xfrm>
          <a:prstGeom prst="rect">
            <a:avLst/>
          </a:prstGeom>
        </p:spPr>
      </p:pic>
      <p:sp>
        <p:nvSpPr>
          <p:cNvPr id="35" name="右箭头 34"/>
          <p:cNvSpPr/>
          <p:nvPr/>
        </p:nvSpPr>
        <p:spPr>
          <a:xfrm>
            <a:off x="4682148" y="3450626"/>
            <a:ext cx="1618632" cy="1862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739893" y="2588728"/>
            <a:ext cx="618865" cy="7066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739893" y="2679263"/>
            <a:ext cx="618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739893" y="2765702"/>
            <a:ext cx="618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endCxn id="36" idx="3"/>
          </p:cNvCxnSpPr>
          <p:nvPr/>
        </p:nvCxnSpPr>
        <p:spPr>
          <a:xfrm>
            <a:off x="4730368" y="2935716"/>
            <a:ext cx="62839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733543" y="3027791"/>
            <a:ext cx="622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4736718" y="3117609"/>
            <a:ext cx="619655" cy="2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739893" y="3202416"/>
            <a:ext cx="616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817420" y="2588728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890445" y="2582378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966645" y="2591903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5046020" y="2588728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122217" y="2586343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203176" y="2593486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284139" y="2583956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737508" y="2851427"/>
            <a:ext cx="618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5574457" y="2631816"/>
            <a:ext cx="351038" cy="378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>
            <a:stCxn id="63" idx="0"/>
            <a:endCxn id="63" idx="2"/>
          </p:cNvCxnSpPr>
          <p:nvPr/>
        </p:nvCxnSpPr>
        <p:spPr>
          <a:xfrm>
            <a:off x="5749976" y="2631816"/>
            <a:ext cx="0" cy="378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63" idx="0"/>
            <a:endCxn id="63" idx="0"/>
          </p:cNvCxnSpPr>
          <p:nvPr/>
        </p:nvCxnSpPr>
        <p:spPr>
          <a:xfrm>
            <a:off x="5749976" y="26318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5574457" y="2631816"/>
            <a:ext cx="334369" cy="372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5574457" y="2631816"/>
            <a:ext cx="351038" cy="372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63" idx="1"/>
            <a:endCxn id="63" idx="3"/>
          </p:cNvCxnSpPr>
          <p:nvPr/>
        </p:nvCxnSpPr>
        <p:spPr>
          <a:xfrm>
            <a:off x="5574457" y="2820920"/>
            <a:ext cx="351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5661177" y="2635527"/>
            <a:ext cx="169068" cy="378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5665939" y="2630765"/>
            <a:ext cx="161925" cy="378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5580214" y="2730777"/>
            <a:ext cx="345281" cy="188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V="1">
            <a:off x="5570689" y="2730778"/>
            <a:ext cx="354806" cy="185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1903132" y="3565490"/>
            <a:ext cx="117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Compute gradients</a:t>
            </a:r>
            <a:endParaRPr lang="zh-CN" altLang="en-US" sz="1400" dirty="0"/>
          </a:p>
        </p:txBody>
      </p:sp>
      <p:sp>
        <p:nvSpPr>
          <p:cNvPr id="108" name="文本框 107"/>
          <p:cNvSpPr txBox="1"/>
          <p:nvPr/>
        </p:nvSpPr>
        <p:spPr>
          <a:xfrm>
            <a:off x="5479491" y="3154683"/>
            <a:ext cx="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cell</a:t>
            </a:r>
            <a:endParaRPr lang="zh-CN" altLang="en-US" dirty="0"/>
          </a:p>
        </p:txBody>
      </p:sp>
      <p:cxnSp>
        <p:nvCxnSpPr>
          <p:cNvPr id="112" name="直接箭头连接符 111"/>
          <p:cNvCxnSpPr/>
          <p:nvPr/>
        </p:nvCxnSpPr>
        <p:spPr>
          <a:xfrm flipV="1">
            <a:off x="5748092" y="3053077"/>
            <a:ext cx="0" cy="201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12"/>
          <p:cNvSpPr txBox="1"/>
          <p:nvPr/>
        </p:nvSpPr>
        <p:spPr>
          <a:xfrm>
            <a:off x="4521585" y="3640759"/>
            <a:ext cx="191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Accumulate weighted votes for gradient orientation over spatial cells</a:t>
            </a:r>
            <a:endParaRPr lang="zh-CN" altLang="en-US" sz="1200" dirty="0"/>
          </a:p>
        </p:txBody>
      </p:sp>
      <p:pic>
        <p:nvPicPr>
          <p:cNvPr id="114" name="图片 1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16" y="2849631"/>
            <a:ext cx="2187673" cy="1303959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6799548" y="259556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Feature map</a:t>
            </a:r>
            <a:endParaRPr lang="zh-CN" altLang="en-US" sz="1600" dirty="0"/>
          </a:p>
        </p:txBody>
      </p:sp>
      <p:sp>
        <p:nvSpPr>
          <p:cNvPr id="117" name="右箭头 116"/>
          <p:cNvSpPr/>
          <p:nvPr/>
        </p:nvSpPr>
        <p:spPr>
          <a:xfrm>
            <a:off x="8444523" y="3498251"/>
            <a:ext cx="1618632" cy="1862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8461921" y="2633765"/>
            <a:ext cx="618865" cy="7066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9" name="直接连接符 118"/>
          <p:cNvCxnSpPr/>
          <p:nvPr/>
        </p:nvCxnSpPr>
        <p:spPr>
          <a:xfrm>
            <a:off x="8461921" y="2724300"/>
            <a:ext cx="618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8461921" y="2810739"/>
            <a:ext cx="618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endCxn id="118" idx="3"/>
          </p:cNvCxnSpPr>
          <p:nvPr/>
        </p:nvCxnSpPr>
        <p:spPr>
          <a:xfrm>
            <a:off x="8452396" y="2980753"/>
            <a:ext cx="62839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8455571" y="3072828"/>
            <a:ext cx="622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V="1">
            <a:off x="8458746" y="3162646"/>
            <a:ext cx="619655" cy="2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8461921" y="3247453"/>
            <a:ext cx="616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8539448" y="2633765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8612473" y="2627415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8688673" y="2636940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8768048" y="2633765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8844245" y="2631380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8925204" y="2638523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>
            <a:off x="9006167" y="2628993"/>
            <a:ext cx="3175" cy="7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8459536" y="2896464"/>
            <a:ext cx="618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矩形 132"/>
          <p:cNvSpPr/>
          <p:nvPr/>
        </p:nvSpPr>
        <p:spPr>
          <a:xfrm>
            <a:off x="8539448" y="2810739"/>
            <a:ext cx="138772" cy="170014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矩形 133"/>
          <p:cNvSpPr/>
          <p:nvPr/>
        </p:nvSpPr>
        <p:spPr>
          <a:xfrm>
            <a:off x="8615647" y="2897074"/>
            <a:ext cx="150015" cy="170014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9375017" y="2607031"/>
            <a:ext cx="336323" cy="351211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7" name="直接连接符 136"/>
          <p:cNvCxnSpPr>
            <a:stCxn id="135" idx="1"/>
            <a:endCxn id="135" idx="3"/>
          </p:cNvCxnSpPr>
          <p:nvPr/>
        </p:nvCxnSpPr>
        <p:spPr>
          <a:xfrm>
            <a:off x="9375017" y="2782637"/>
            <a:ext cx="336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stCxn id="135" idx="0"/>
            <a:endCxn id="135" idx="2"/>
          </p:cNvCxnSpPr>
          <p:nvPr/>
        </p:nvCxnSpPr>
        <p:spPr>
          <a:xfrm>
            <a:off x="9543179" y="2607031"/>
            <a:ext cx="0" cy="35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矩形 139"/>
          <p:cNvSpPr/>
          <p:nvPr/>
        </p:nvSpPr>
        <p:spPr>
          <a:xfrm>
            <a:off x="9540117" y="2784831"/>
            <a:ext cx="336323" cy="351211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1" name="直接连接符 140"/>
          <p:cNvCxnSpPr>
            <a:stCxn id="140" idx="1"/>
            <a:endCxn id="140" idx="3"/>
          </p:cNvCxnSpPr>
          <p:nvPr/>
        </p:nvCxnSpPr>
        <p:spPr>
          <a:xfrm>
            <a:off x="9540117" y="2960437"/>
            <a:ext cx="336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40" idx="0"/>
            <a:endCxn id="140" idx="2"/>
          </p:cNvCxnSpPr>
          <p:nvPr/>
        </p:nvCxnSpPr>
        <p:spPr>
          <a:xfrm>
            <a:off x="9708279" y="2784831"/>
            <a:ext cx="0" cy="35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矩形 142"/>
          <p:cNvSpPr/>
          <p:nvPr/>
        </p:nvSpPr>
        <p:spPr>
          <a:xfrm>
            <a:off x="9540117" y="2782637"/>
            <a:ext cx="168162" cy="17560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文本框 143"/>
          <p:cNvSpPr txBox="1"/>
          <p:nvPr/>
        </p:nvSpPr>
        <p:spPr>
          <a:xfrm>
            <a:off x="8295933" y="3698238"/>
            <a:ext cx="191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Normalize contrasts within overlapping blocks of cells</a:t>
            </a:r>
            <a:endParaRPr lang="zh-CN" altLang="en-US" sz="1200" dirty="0"/>
          </a:p>
        </p:txBody>
      </p:sp>
      <p:sp>
        <p:nvSpPr>
          <p:cNvPr id="148" name="文本框 147"/>
          <p:cNvSpPr txBox="1"/>
          <p:nvPr/>
        </p:nvSpPr>
        <p:spPr>
          <a:xfrm>
            <a:off x="9100844" y="3119529"/>
            <a:ext cx="159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Two overlapping blocks</a:t>
            </a:r>
            <a:endParaRPr lang="zh-CN" altLang="en-US" sz="1200" dirty="0"/>
          </a:p>
        </p:txBody>
      </p:sp>
      <p:sp>
        <p:nvSpPr>
          <p:cNvPr id="149" name="文本框 148"/>
          <p:cNvSpPr txBox="1"/>
          <p:nvPr/>
        </p:nvSpPr>
        <p:spPr>
          <a:xfrm>
            <a:off x="10682760" y="3162412"/>
            <a:ext cx="1375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Feature vector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/>
              <p:cNvSpPr txBox="1"/>
              <p:nvPr/>
            </p:nvSpPr>
            <p:spPr>
              <a:xfrm>
                <a:off x="9718082" y="3380824"/>
                <a:ext cx="2714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=[…,…,  ,…]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0" name="文本框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082" y="3380824"/>
                <a:ext cx="271443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左大括号 212"/>
          <p:cNvSpPr/>
          <p:nvPr/>
        </p:nvSpPr>
        <p:spPr>
          <a:xfrm rot="16200000">
            <a:off x="1421124" y="3023303"/>
            <a:ext cx="306537" cy="2591684"/>
          </a:xfrm>
          <a:prstGeom prst="leftBrace">
            <a:avLst>
              <a:gd name="adj1" fmla="val 8333"/>
              <a:gd name="adj2" fmla="val 480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文本框 213"/>
          <p:cNvSpPr txBox="1"/>
          <p:nvPr/>
        </p:nvSpPr>
        <p:spPr>
          <a:xfrm>
            <a:off x="1059374" y="4507086"/>
            <a:ext cx="88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Stage 1</a:t>
            </a:r>
            <a:endParaRPr lang="zh-CN" altLang="en-US" dirty="0"/>
          </a:p>
        </p:txBody>
      </p:sp>
      <p:sp>
        <p:nvSpPr>
          <p:cNvPr id="215" name="左大括号 214"/>
          <p:cNvSpPr/>
          <p:nvPr/>
        </p:nvSpPr>
        <p:spPr>
          <a:xfrm rot="16200000">
            <a:off x="4612729" y="2747324"/>
            <a:ext cx="306537" cy="3140039"/>
          </a:xfrm>
          <a:prstGeom prst="leftBrace">
            <a:avLst>
              <a:gd name="adj1" fmla="val 8333"/>
              <a:gd name="adj2" fmla="val 480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文本框 215"/>
          <p:cNvSpPr txBox="1"/>
          <p:nvPr/>
        </p:nvSpPr>
        <p:spPr>
          <a:xfrm>
            <a:off x="4287478" y="4493960"/>
            <a:ext cx="88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Stage 2</a:t>
            </a:r>
            <a:endParaRPr lang="zh-CN" altLang="en-US" dirty="0"/>
          </a:p>
        </p:txBody>
      </p:sp>
      <p:sp>
        <p:nvSpPr>
          <p:cNvPr id="217" name="左大括号 216"/>
          <p:cNvSpPr/>
          <p:nvPr/>
        </p:nvSpPr>
        <p:spPr>
          <a:xfrm rot="16200000">
            <a:off x="8253339" y="2503435"/>
            <a:ext cx="306537" cy="3610274"/>
          </a:xfrm>
          <a:prstGeom prst="leftBrace">
            <a:avLst>
              <a:gd name="adj1" fmla="val 8333"/>
              <a:gd name="adj2" fmla="val 480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文本框 217"/>
          <p:cNvSpPr txBox="1"/>
          <p:nvPr/>
        </p:nvSpPr>
        <p:spPr>
          <a:xfrm>
            <a:off x="7879883" y="4454717"/>
            <a:ext cx="88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Stage 3</a:t>
            </a:r>
            <a:endParaRPr lang="zh-CN" altLang="en-US" dirty="0"/>
          </a:p>
        </p:txBody>
      </p:sp>
      <p:sp>
        <p:nvSpPr>
          <p:cNvPr id="219" name="文本框 218"/>
          <p:cNvSpPr txBox="1"/>
          <p:nvPr/>
        </p:nvSpPr>
        <p:spPr>
          <a:xfrm>
            <a:off x="1497003" y="5372009"/>
            <a:ext cx="88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Stage 1</a:t>
            </a:r>
            <a:endParaRPr lang="zh-CN" altLang="en-US" dirty="0"/>
          </a:p>
        </p:txBody>
      </p:sp>
      <p:sp>
        <p:nvSpPr>
          <p:cNvPr id="220" name="文本框 219"/>
          <p:cNvSpPr txBox="1"/>
          <p:nvPr/>
        </p:nvSpPr>
        <p:spPr>
          <a:xfrm>
            <a:off x="1497002" y="5711549"/>
            <a:ext cx="88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Stage 2</a:t>
            </a:r>
            <a:endParaRPr lang="zh-CN" altLang="en-US" dirty="0"/>
          </a:p>
        </p:txBody>
      </p:sp>
      <p:sp>
        <p:nvSpPr>
          <p:cNvPr id="221" name="文本框 220"/>
          <p:cNvSpPr txBox="1"/>
          <p:nvPr/>
        </p:nvSpPr>
        <p:spPr>
          <a:xfrm>
            <a:off x="1489336" y="6088751"/>
            <a:ext cx="88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Stage 3</a:t>
            </a:r>
            <a:endParaRPr lang="zh-CN" altLang="en-US" dirty="0"/>
          </a:p>
        </p:txBody>
      </p:sp>
      <p:sp>
        <p:nvSpPr>
          <p:cNvPr id="222" name="右大括号 221"/>
          <p:cNvSpPr/>
          <p:nvPr/>
        </p:nvSpPr>
        <p:spPr>
          <a:xfrm>
            <a:off x="2320849" y="5351471"/>
            <a:ext cx="196336" cy="1135689"/>
          </a:xfrm>
          <a:prstGeom prst="rightBrace">
            <a:avLst>
              <a:gd name="adj1" fmla="val 6978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Rectangle 2"/>
          <p:cNvSpPr>
            <a:spLocks noChangeArrowheads="1"/>
          </p:cNvSpPr>
          <p:nvPr/>
        </p:nvSpPr>
        <p:spPr bwMode="auto">
          <a:xfrm>
            <a:off x="2744407" y="52183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44" name="图片 2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321" y="5219991"/>
            <a:ext cx="2498945" cy="1458430"/>
          </a:xfrm>
          <a:prstGeom prst="rect">
            <a:avLst/>
          </a:prstGeom>
        </p:spPr>
      </p:pic>
      <p:sp>
        <p:nvSpPr>
          <p:cNvPr id="246" name="文本框 245"/>
          <p:cNvSpPr txBox="1"/>
          <p:nvPr/>
        </p:nvSpPr>
        <p:spPr>
          <a:xfrm>
            <a:off x="5693524" y="5524897"/>
            <a:ext cx="119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whole algorithm</a:t>
            </a:r>
            <a:endParaRPr lang="zh-CN" altLang="en-US" dirty="0"/>
          </a:p>
        </p:txBody>
      </p:sp>
      <p:pic>
        <p:nvPicPr>
          <p:cNvPr id="248" name="图片 247"/>
          <p:cNvPicPr>
            <a:picLocks noChangeAspect="1"/>
          </p:cNvPicPr>
          <p:nvPr/>
        </p:nvPicPr>
        <p:blipFill rotWithShape="1">
          <a:blip r:embed="rId9"/>
          <a:srcRect t="10491" r="7469"/>
          <a:stretch/>
        </p:blipFill>
        <p:spPr>
          <a:xfrm>
            <a:off x="7160591" y="5162550"/>
            <a:ext cx="2107234" cy="1513532"/>
          </a:xfrm>
          <a:prstGeom prst="rect">
            <a:avLst/>
          </a:prstGeom>
        </p:spPr>
      </p:pic>
      <p:sp>
        <p:nvSpPr>
          <p:cNvPr id="250" name="文本框 249"/>
          <p:cNvSpPr txBox="1"/>
          <p:nvPr/>
        </p:nvSpPr>
        <p:spPr>
          <a:xfrm>
            <a:off x="9535815" y="5358182"/>
            <a:ext cx="241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This abstraction can be applied to Dense-SIFT, DPM algorithms</a:t>
            </a:r>
            <a:endParaRPr lang="zh-CN" altLang="en-US" dirty="0"/>
          </a:p>
        </p:txBody>
      </p:sp>
      <p:sp>
        <p:nvSpPr>
          <p:cNvPr id="252" name="文本框 251"/>
          <p:cNvSpPr txBox="1"/>
          <p:nvPr/>
        </p:nvSpPr>
        <p:spPr>
          <a:xfrm>
            <a:off x="4966645" y="429973"/>
            <a:ext cx="243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Appendix (1)</a:t>
            </a:r>
            <a:endParaRPr lang="zh-CN" altLang="en-US" sz="3200" b="1" dirty="0"/>
          </a:p>
        </p:txBody>
      </p:sp>
      <p:sp>
        <p:nvSpPr>
          <p:cNvPr id="253" name="文本框 252"/>
          <p:cNvSpPr txBox="1"/>
          <p:nvPr/>
        </p:nvSpPr>
        <p:spPr>
          <a:xfrm>
            <a:off x="7179993" y="4882656"/>
            <a:ext cx="88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Stage 1</a:t>
            </a:r>
            <a:endParaRPr lang="zh-CN" altLang="en-US" sz="1400" dirty="0"/>
          </a:p>
        </p:txBody>
      </p:sp>
      <p:sp>
        <p:nvSpPr>
          <p:cNvPr id="254" name="文本框 253"/>
          <p:cNvSpPr txBox="1"/>
          <p:nvPr/>
        </p:nvSpPr>
        <p:spPr>
          <a:xfrm>
            <a:off x="7906361" y="4866988"/>
            <a:ext cx="88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Stage 2</a:t>
            </a:r>
            <a:endParaRPr lang="zh-CN" altLang="en-US" sz="1400" dirty="0"/>
          </a:p>
        </p:txBody>
      </p:sp>
      <p:sp>
        <p:nvSpPr>
          <p:cNvPr id="255" name="文本框 254"/>
          <p:cNvSpPr txBox="1"/>
          <p:nvPr/>
        </p:nvSpPr>
        <p:spPr>
          <a:xfrm>
            <a:off x="8552148" y="4855962"/>
            <a:ext cx="88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Stage 3</a:t>
            </a:r>
            <a:endParaRPr lang="zh-CN" altLang="en-US" sz="14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5356373" y="2582378"/>
            <a:ext cx="223841" cy="51387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356373" y="2679263"/>
            <a:ext cx="214316" cy="334883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31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4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213" grpId="0" animBg="1"/>
      <p:bldP spid="214" grpId="0"/>
      <p:bldP spid="215" grpId="0" animBg="1"/>
      <p:bldP spid="216" grpId="0"/>
      <p:bldP spid="217" grpId="0" animBg="1"/>
      <p:bldP spid="218" grpId="0"/>
      <p:bldP spid="219" grpId="0"/>
      <p:bldP spid="220" grpId="0"/>
      <p:bldP spid="221" grpId="0"/>
      <p:bldP spid="222" grpId="0" animBg="1"/>
      <p:bldP spid="246" grpId="0"/>
      <p:bldP spid="250" grpId="0"/>
      <p:bldP spid="253" grpId="0"/>
      <p:bldP spid="254" grpId="0"/>
      <p:bldP spid="2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454952" y="1390428"/>
            <a:ext cx="460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Convolution in CNN:</a:t>
            </a:r>
            <a:br>
              <a:rPr lang="en-US" altLang="zh-CN" sz="2400" dirty="0" smtClean="0"/>
            </a:br>
            <a:r>
              <a:rPr lang="en-US" altLang="zh-CN" sz="2400" dirty="0" smtClean="0"/>
              <a:t> one of the computing strategies</a:t>
            </a:r>
            <a:endParaRPr lang="zh-CN" altLang="en-US" sz="2400" i="1" dirty="0"/>
          </a:p>
        </p:txBody>
      </p:sp>
      <p:sp>
        <p:nvSpPr>
          <p:cNvPr id="56" name="圆角矩形 55"/>
          <p:cNvSpPr/>
          <p:nvPr/>
        </p:nvSpPr>
        <p:spPr>
          <a:xfrm>
            <a:off x="708025" y="1400174"/>
            <a:ext cx="4102100" cy="8120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2" name="对象 181"/>
          <p:cNvGraphicFramePr>
            <a:graphicFrameLocks noChangeAspect="1"/>
          </p:cNvGraphicFramePr>
          <p:nvPr>
            <p:extLst/>
          </p:nvPr>
        </p:nvGraphicFramePr>
        <p:xfrm>
          <a:off x="5300003" y="1453632"/>
          <a:ext cx="5229885" cy="146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Visio" r:id="rId6" imgW="9876437" imgH="2799227" progId="Visio.Drawing.15">
                  <p:embed/>
                </p:oleObj>
              </mc:Choice>
              <mc:Fallback>
                <p:oleObj name="Visio" r:id="rId6" imgW="9876437" imgH="279922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003" y="1453632"/>
                        <a:ext cx="5229885" cy="1461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" name="图片 1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38" y="3038441"/>
            <a:ext cx="5858418" cy="3286129"/>
          </a:xfrm>
          <a:prstGeom prst="rect">
            <a:avLst/>
          </a:prstGeom>
        </p:spPr>
      </p:pic>
      <p:pic>
        <p:nvPicPr>
          <p:cNvPr id="186" name="图片 1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2035" y="3060471"/>
            <a:ext cx="5754834" cy="3270207"/>
          </a:xfrm>
          <a:prstGeom prst="rect">
            <a:avLst/>
          </a:prstGeom>
        </p:spPr>
      </p:pic>
      <p:sp>
        <p:nvSpPr>
          <p:cNvPr id="187" name="文本框 186"/>
          <p:cNvSpPr txBox="1"/>
          <p:nvPr/>
        </p:nvSpPr>
        <p:spPr>
          <a:xfrm>
            <a:off x="2568575" y="6348149"/>
            <a:ext cx="1858302" cy="3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#Phase 0</a:t>
            </a:r>
            <a:endParaRPr lang="zh-CN" altLang="en-US" dirty="0"/>
          </a:p>
        </p:txBody>
      </p:sp>
      <p:sp>
        <p:nvSpPr>
          <p:cNvPr id="189" name="文本框 188"/>
          <p:cNvSpPr txBox="1"/>
          <p:nvPr/>
        </p:nvSpPr>
        <p:spPr>
          <a:xfrm>
            <a:off x="8591207" y="6363477"/>
            <a:ext cx="161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#Phase 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文本框 189"/>
              <p:cNvSpPr txBox="1"/>
              <p:nvPr/>
            </p:nvSpPr>
            <p:spPr>
              <a:xfrm>
                <a:off x="4820369" y="6348751"/>
                <a:ext cx="1637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=0,1,2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0" name="文本框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69" y="6348751"/>
                <a:ext cx="163729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32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695458" y="2305050"/>
                <a:ext cx="31862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Kernel size: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5×5</m:t>
                    </m:r>
                  </m:oMath>
                </a14:m>
                <a:r>
                  <a:rPr lang="en-US" altLang="zh-CN" sz="2000" dirty="0" smtClean="0"/>
                  <a:t>; stride: 2.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58" y="2305050"/>
                <a:ext cx="3186247" cy="400110"/>
              </a:xfrm>
              <a:prstGeom prst="rect">
                <a:avLst/>
              </a:prstGeom>
              <a:blipFill rotWithShape="0">
                <a:blip r:embed="rId11"/>
                <a:stretch>
                  <a:fillRect l="-1912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4966645" y="429973"/>
            <a:ext cx="243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Appendix (2)</a:t>
            </a:r>
            <a:endParaRPr lang="zh-CN" altLang="en-US" sz="32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835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9" grpId="0"/>
      <p:bldP spid="1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6150" y="1330661"/>
            <a:ext cx="8126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Observations from object detection/classification domain: </a:t>
            </a:r>
          </a:p>
          <a:p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167976" y="1852751"/>
            <a:ext cx="2224157" cy="413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91776" y="1858471"/>
            <a:ext cx="230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Deep learning : CNN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584987" y="378302"/>
            <a:ext cx="706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Programming Model (1)</a:t>
            </a:r>
            <a:endParaRPr lang="zh-CN" altLang="en-US" sz="32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76" y="2354412"/>
            <a:ext cx="10648636" cy="235018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790714" y="4793873"/>
            <a:ext cx="1689100" cy="1574800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90714" y="4793873"/>
            <a:ext cx="873760" cy="877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5794286" y="5102167"/>
            <a:ext cx="87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790714" y="5377953"/>
            <a:ext cx="873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83449" y="4784348"/>
            <a:ext cx="0" cy="887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383804" y="4786570"/>
            <a:ext cx="10707" cy="884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5736285" y="4746486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285" y="4746486"/>
                <a:ext cx="4191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6028385" y="4752836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385" y="4752836"/>
                <a:ext cx="4191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6314135" y="4759186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135" y="4759186"/>
                <a:ext cx="4191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/>
          <p:cNvCxnSpPr/>
          <p:nvPr/>
        </p:nvCxnSpPr>
        <p:spPr>
          <a:xfrm>
            <a:off x="5794286" y="5367279"/>
            <a:ext cx="87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5736285" y="5011598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285" y="5011598"/>
                <a:ext cx="4191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6028385" y="5017948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385" y="5017948"/>
                <a:ext cx="4191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6314135" y="5024298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135" y="5024298"/>
                <a:ext cx="41910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接连接符 43"/>
          <p:cNvCxnSpPr/>
          <p:nvPr/>
        </p:nvCxnSpPr>
        <p:spPr>
          <a:xfrm>
            <a:off x="5794286" y="5661086"/>
            <a:ext cx="87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5736285" y="5305405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285" y="5305405"/>
                <a:ext cx="41910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/>
              <p:cNvSpPr txBox="1"/>
              <p:nvPr/>
            </p:nvSpPr>
            <p:spPr>
              <a:xfrm>
                <a:off x="6028385" y="5311755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385" y="5311755"/>
                <a:ext cx="4191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6314135" y="5318105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135" y="5318105"/>
                <a:ext cx="4191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/>
          <p:cNvCxnSpPr/>
          <p:nvPr/>
        </p:nvCxnSpPr>
        <p:spPr>
          <a:xfrm flipH="1">
            <a:off x="6664474" y="4304923"/>
            <a:ext cx="408940" cy="44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6888596" y="4335265"/>
            <a:ext cx="186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convolution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6076464" y="4792715"/>
            <a:ext cx="873760" cy="877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/>
          <p:cNvCxnSpPr/>
          <p:nvPr/>
        </p:nvCxnSpPr>
        <p:spPr>
          <a:xfrm>
            <a:off x="6080036" y="5101009"/>
            <a:ext cx="87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076464" y="5376795"/>
            <a:ext cx="873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6369199" y="4783190"/>
            <a:ext cx="0" cy="887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669554" y="4785412"/>
            <a:ext cx="10707" cy="884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/>
              <p:cNvSpPr txBox="1"/>
              <p:nvPr/>
            </p:nvSpPr>
            <p:spPr>
              <a:xfrm>
                <a:off x="6022035" y="4745328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035" y="4745328"/>
                <a:ext cx="4191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/>
              <p:cNvSpPr txBox="1"/>
              <p:nvPr/>
            </p:nvSpPr>
            <p:spPr>
              <a:xfrm>
                <a:off x="6314135" y="4751678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文本框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135" y="4751678"/>
                <a:ext cx="4191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/>
              <p:cNvSpPr txBox="1"/>
              <p:nvPr/>
            </p:nvSpPr>
            <p:spPr>
              <a:xfrm>
                <a:off x="6599885" y="4758028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文本框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885" y="4758028"/>
                <a:ext cx="4191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接连接符 58"/>
          <p:cNvCxnSpPr/>
          <p:nvPr/>
        </p:nvCxnSpPr>
        <p:spPr>
          <a:xfrm>
            <a:off x="6080036" y="5366121"/>
            <a:ext cx="87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6022035" y="5010440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035" y="5010440"/>
                <a:ext cx="419100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/>
              <p:cNvSpPr txBox="1"/>
              <p:nvPr/>
            </p:nvSpPr>
            <p:spPr>
              <a:xfrm>
                <a:off x="6314135" y="5016790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135" y="5016790"/>
                <a:ext cx="419100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/>
              <p:cNvSpPr txBox="1"/>
              <p:nvPr/>
            </p:nvSpPr>
            <p:spPr>
              <a:xfrm>
                <a:off x="6599885" y="5023140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文本框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885" y="5023140"/>
                <a:ext cx="41910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接连接符 62"/>
          <p:cNvCxnSpPr/>
          <p:nvPr/>
        </p:nvCxnSpPr>
        <p:spPr>
          <a:xfrm>
            <a:off x="6080036" y="5659928"/>
            <a:ext cx="87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/>
              <p:cNvSpPr txBox="1"/>
              <p:nvPr/>
            </p:nvSpPr>
            <p:spPr>
              <a:xfrm>
                <a:off x="6022035" y="5304247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035" y="5304247"/>
                <a:ext cx="419100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6314135" y="5310597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135" y="5310597"/>
                <a:ext cx="419100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6599885" y="5316947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885" y="5316947"/>
                <a:ext cx="419100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接箭头连接符 67"/>
          <p:cNvCxnSpPr/>
          <p:nvPr/>
        </p:nvCxnSpPr>
        <p:spPr>
          <a:xfrm>
            <a:off x="7073414" y="5304247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6083449" y="5867023"/>
            <a:ext cx="12947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6076464" y="6254373"/>
            <a:ext cx="12947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6083449" y="5316947"/>
            <a:ext cx="1287780" cy="550076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 rot="5400000">
            <a:off x="6681464" y="5778309"/>
            <a:ext cx="33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…</a:t>
            </a:r>
            <a:endParaRPr lang="zh-CN" altLang="en-US" sz="2800" dirty="0"/>
          </a:p>
        </p:txBody>
      </p:sp>
      <p:cxnSp>
        <p:nvCxnSpPr>
          <p:cNvPr id="75" name="直接连接符 74"/>
          <p:cNvCxnSpPr/>
          <p:nvPr/>
        </p:nvCxnSpPr>
        <p:spPr>
          <a:xfrm flipH="1">
            <a:off x="6096330" y="5893202"/>
            <a:ext cx="1274899" cy="331994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2963929" y="5032756"/>
            <a:ext cx="1689100" cy="157480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2963929" y="5032756"/>
            <a:ext cx="958714" cy="958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1" name="直接连接符 80"/>
          <p:cNvCxnSpPr/>
          <p:nvPr/>
        </p:nvCxnSpPr>
        <p:spPr>
          <a:xfrm>
            <a:off x="2963929" y="5340626"/>
            <a:ext cx="971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2957305" y="5665302"/>
            <a:ext cx="971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3286539" y="5032756"/>
            <a:ext cx="0" cy="958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3611215" y="5039384"/>
            <a:ext cx="0" cy="958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/>
          <p:cNvSpPr txBox="1"/>
          <p:nvPr/>
        </p:nvSpPr>
        <p:spPr>
          <a:xfrm>
            <a:off x="2875298" y="5018712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3186722" y="5012088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88" name="文本框 87"/>
          <p:cNvSpPr txBox="1"/>
          <p:nvPr/>
        </p:nvSpPr>
        <p:spPr>
          <a:xfrm>
            <a:off x="3511399" y="5018716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cxnSp>
        <p:nvCxnSpPr>
          <p:cNvPr id="92" name="直接连接符 91"/>
          <p:cNvCxnSpPr/>
          <p:nvPr/>
        </p:nvCxnSpPr>
        <p:spPr>
          <a:xfrm>
            <a:off x="2963929" y="5654737"/>
            <a:ext cx="971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2875298" y="5332823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94" name="文本框 93"/>
          <p:cNvSpPr txBox="1"/>
          <p:nvPr/>
        </p:nvSpPr>
        <p:spPr>
          <a:xfrm>
            <a:off x="3186722" y="5326199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95" name="文本框 94"/>
          <p:cNvSpPr txBox="1"/>
          <p:nvPr/>
        </p:nvSpPr>
        <p:spPr>
          <a:xfrm>
            <a:off x="3511399" y="5332827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cxnSp>
        <p:nvCxnSpPr>
          <p:cNvPr id="96" name="直接连接符 95"/>
          <p:cNvCxnSpPr/>
          <p:nvPr/>
        </p:nvCxnSpPr>
        <p:spPr>
          <a:xfrm>
            <a:off x="2963502" y="5996144"/>
            <a:ext cx="971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2874871" y="5674230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98" name="文本框 97"/>
          <p:cNvSpPr txBox="1"/>
          <p:nvPr/>
        </p:nvSpPr>
        <p:spPr>
          <a:xfrm>
            <a:off x="3186295" y="5667606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99" name="文本框 98"/>
          <p:cNvSpPr txBox="1"/>
          <p:nvPr/>
        </p:nvSpPr>
        <p:spPr>
          <a:xfrm>
            <a:off x="3510972" y="5674234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100" name="矩形 99"/>
          <p:cNvSpPr/>
          <p:nvPr/>
        </p:nvSpPr>
        <p:spPr>
          <a:xfrm>
            <a:off x="3274926" y="5036535"/>
            <a:ext cx="958714" cy="958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3274926" y="5344405"/>
            <a:ext cx="971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268302" y="5669081"/>
            <a:ext cx="971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3597536" y="5036535"/>
            <a:ext cx="0" cy="958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3922212" y="5043163"/>
            <a:ext cx="0" cy="958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3186295" y="5022491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106" name="文本框 105"/>
          <p:cNvSpPr txBox="1"/>
          <p:nvPr/>
        </p:nvSpPr>
        <p:spPr>
          <a:xfrm>
            <a:off x="3497719" y="5015867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107" name="文本框 106"/>
          <p:cNvSpPr txBox="1"/>
          <p:nvPr/>
        </p:nvSpPr>
        <p:spPr>
          <a:xfrm>
            <a:off x="3822396" y="5022495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cxnSp>
        <p:nvCxnSpPr>
          <p:cNvPr id="108" name="直接连接符 107"/>
          <p:cNvCxnSpPr/>
          <p:nvPr/>
        </p:nvCxnSpPr>
        <p:spPr>
          <a:xfrm>
            <a:off x="3274926" y="5658516"/>
            <a:ext cx="971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08"/>
          <p:cNvSpPr txBox="1"/>
          <p:nvPr/>
        </p:nvSpPr>
        <p:spPr>
          <a:xfrm>
            <a:off x="3186295" y="5336602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110" name="文本框 109"/>
          <p:cNvSpPr txBox="1"/>
          <p:nvPr/>
        </p:nvSpPr>
        <p:spPr>
          <a:xfrm>
            <a:off x="3497719" y="5329978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111" name="文本框 110"/>
          <p:cNvSpPr txBox="1"/>
          <p:nvPr/>
        </p:nvSpPr>
        <p:spPr>
          <a:xfrm>
            <a:off x="3822396" y="5336606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cxnSp>
        <p:nvCxnSpPr>
          <p:cNvPr id="112" name="直接连接符 111"/>
          <p:cNvCxnSpPr/>
          <p:nvPr/>
        </p:nvCxnSpPr>
        <p:spPr>
          <a:xfrm>
            <a:off x="3274499" y="5999923"/>
            <a:ext cx="971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12"/>
          <p:cNvSpPr txBox="1"/>
          <p:nvPr/>
        </p:nvSpPr>
        <p:spPr>
          <a:xfrm>
            <a:off x="3185868" y="5678009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114" name="文本框 113"/>
          <p:cNvSpPr txBox="1"/>
          <p:nvPr/>
        </p:nvSpPr>
        <p:spPr>
          <a:xfrm>
            <a:off x="3497292" y="5671385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sp>
        <p:nvSpPr>
          <p:cNvPr id="115" name="文本框 114"/>
          <p:cNvSpPr txBox="1"/>
          <p:nvPr/>
        </p:nvSpPr>
        <p:spPr>
          <a:xfrm>
            <a:off x="3821969" y="5678013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1/9</a:t>
            </a:r>
            <a:endParaRPr lang="zh-CN" altLang="en-US" dirty="0"/>
          </a:p>
        </p:txBody>
      </p:sp>
      <p:cxnSp>
        <p:nvCxnSpPr>
          <p:cNvPr id="117" name="直接箭头连接符 116"/>
          <p:cNvCxnSpPr>
            <a:endCxn id="77" idx="0"/>
          </p:cNvCxnSpPr>
          <p:nvPr/>
        </p:nvCxnSpPr>
        <p:spPr>
          <a:xfrm flipH="1">
            <a:off x="3808479" y="4399722"/>
            <a:ext cx="438414" cy="63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本框 117"/>
          <p:cNvSpPr txBox="1"/>
          <p:nvPr/>
        </p:nvSpPr>
        <p:spPr>
          <a:xfrm>
            <a:off x="4047256" y="4599524"/>
            <a:ext cx="156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pooling </a:t>
            </a:r>
            <a:endParaRPr lang="zh-CN" altLang="en-US" dirty="0"/>
          </a:p>
        </p:txBody>
      </p:sp>
      <p:cxnSp>
        <p:nvCxnSpPr>
          <p:cNvPr id="119" name="直接箭头连接符 118"/>
          <p:cNvCxnSpPr/>
          <p:nvPr/>
        </p:nvCxnSpPr>
        <p:spPr>
          <a:xfrm>
            <a:off x="4275530" y="5564376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>
            <a:off x="3285565" y="6127152"/>
            <a:ext cx="12947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/>
          <p:nvPr/>
        </p:nvCxnSpPr>
        <p:spPr>
          <a:xfrm>
            <a:off x="3278580" y="6514502"/>
            <a:ext cx="12947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H="1">
            <a:off x="3285565" y="5577076"/>
            <a:ext cx="1287780" cy="550076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122"/>
          <p:cNvSpPr txBox="1"/>
          <p:nvPr/>
        </p:nvSpPr>
        <p:spPr>
          <a:xfrm rot="5400000">
            <a:off x="3883580" y="6038438"/>
            <a:ext cx="33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…</a:t>
            </a:r>
            <a:endParaRPr lang="zh-CN" altLang="en-US" sz="2800" dirty="0"/>
          </a:p>
        </p:txBody>
      </p:sp>
      <p:cxnSp>
        <p:nvCxnSpPr>
          <p:cNvPr id="124" name="直接连接符 123"/>
          <p:cNvCxnSpPr/>
          <p:nvPr/>
        </p:nvCxnSpPr>
        <p:spPr>
          <a:xfrm flipH="1">
            <a:off x="3298446" y="6153331"/>
            <a:ext cx="1274899" cy="331994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/>
        </p:nvSpPr>
        <p:spPr>
          <a:xfrm>
            <a:off x="7146588" y="5007219"/>
            <a:ext cx="3104283" cy="171106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7146588" y="5007220"/>
            <a:ext cx="3104283" cy="50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9" name="直接连接符 128"/>
          <p:cNvCxnSpPr/>
          <p:nvPr/>
        </p:nvCxnSpPr>
        <p:spPr>
          <a:xfrm>
            <a:off x="7670800" y="5015867"/>
            <a:ext cx="0" cy="501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8216900" y="5007220"/>
            <a:ext cx="0" cy="501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30"/>
          <p:cNvSpPr txBox="1"/>
          <p:nvPr/>
        </p:nvSpPr>
        <p:spPr>
          <a:xfrm>
            <a:off x="8703013" y="4909256"/>
            <a:ext cx="77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…</a:t>
            </a:r>
            <a:endParaRPr lang="zh-CN" altLang="en-US" sz="3200" dirty="0"/>
          </a:p>
        </p:txBody>
      </p:sp>
      <p:cxnSp>
        <p:nvCxnSpPr>
          <p:cNvPr id="132" name="直接连接符 131"/>
          <p:cNvCxnSpPr/>
          <p:nvPr/>
        </p:nvCxnSpPr>
        <p:spPr>
          <a:xfrm>
            <a:off x="9664701" y="4999345"/>
            <a:ext cx="0" cy="501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本框 132"/>
              <p:cNvSpPr txBox="1"/>
              <p:nvPr/>
            </p:nvSpPr>
            <p:spPr>
              <a:xfrm>
                <a:off x="6897744" y="5069312"/>
                <a:ext cx="1107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3" name="文本框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744" y="5069312"/>
                <a:ext cx="1107288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本框 133"/>
              <p:cNvSpPr txBox="1"/>
              <p:nvPr/>
            </p:nvSpPr>
            <p:spPr>
              <a:xfrm>
                <a:off x="7418259" y="5069312"/>
                <a:ext cx="1107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4" name="文本框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59" y="5069312"/>
                <a:ext cx="1107288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/>
              <p:cNvSpPr txBox="1"/>
              <p:nvPr/>
            </p:nvSpPr>
            <p:spPr>
              <a:xfrm>
                <a:off x="9428556" y="5069312"/>
                <a:ext cx="1107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5" name="文本框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556" y="5069312"/>
                <a:ext cx="1107288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矩形 135"/>
          <p:cNvSpPr/>
          <p:nvPr/>
        </p:nvSpPr>
        <p:spPr>
          <a:xfrm>
            <a:off x="7147184" y="5514676"/>
            <a:ext cx="3104283" cy="503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7" name="直接连接符 136"/>
          <p:cNvCxnSpPr/>
          <p:nvPr/>
        </p:nvCxnSpPr>
        <p:spPr>
          <a:xfrm>
            <a:off x="7671396" y="5523323"/>
            <a:ext cx="0" cy="501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8217496" y="5514676"/>
            <a:ext cx="0" cy="501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文本框 138"/>
          <p:cNvSpPr txBox="1"/>
          <p:nvPr/>
        </p:nvSpPr>
        <p:spPr>
          <a:xfrm>
            <a:off x="8703609" y="5416712"/>
            <a:ext cx="77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…</a:t>
            </a:r>
            <a:endParaRPr lang="zh-CN" altLang="en-US" sz="3200" dirty="0"/>
          </a:p>
        </p:txBody>
      </p:sp>
      <p:cxnSp>
        <p:nvCxnSpPr>
          <p:cNvPr id="140" name="直接连接符 139"/>
          <p:cNvCxnSpPr/>
          <p:nvPr/>
        </p:nvCxnSpPr>
        <p:spPr>
          <a:xfrm>
            <a:off x="9665297" y="5506801"/>
            <a:ext cx="0" cy="501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本框 140"/>
              <p:cNvSpPr txBox="1"/>
              <p:nvPr/>
            </p:nvSpPr>
            <p:spPr>
              <a:xfrm>
                <a:off x="6898340" y="5576768"/>
                <a:ext cx="1107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1" name="文本框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340" y="5576768"/>
                <a:ext cx="1107288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本框 141"/>
              <p:cNvSpPr txBox="1"/>
              <p:nvPr/>
            </p:nvSpPr>
            <p:spPr>
              <a:xfrm>
                <a:off x="7454544" y="5576768"/>
                <a:ext cx="1107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2" name="文本框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44" y="5576768"/>
                <a:ext cx="1107288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本框 142"/>
              <p:cNvSpPr txBox="1"/>
              <p:nvPr/>
            </p:nvSpPr>
            <p:spPr>
              <a:xfrm>
                <a:off x="9429152" y="5576768"/>
                <a:ext cx="1107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3" name="文本框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52" y="5576768"/>
                <a:ext cx="1107288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直接箭头连接符 145"/>
          <p:cNvCxnSpPr/>
          <p:nvPr/>
        </p:nvCxnSpPr>
        <p:spPr>
          <a:xfrm flipH="1">
            <a:off x="8758614" y="4178300"/>
            <a:ext cx="1186641" cy="790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文本框 146"/>
          <p:cNvSpPr txBox="1"/>
          <p:nvPr/>
        </p:nvSpPr>
        <p:spPr>
          <a:xfrm>
            <a:off x="9445606" y="4439513"/>
            <a:ext cx="190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fully connected </a:t>
            </a:r>
            <a:endParaRPr lang="zh-CN" altLang="en-US" dirty="0"/>
          </a:p>
        </p:txBody>
      </p:sp>
      <p:cxnSp>
        <p:nvCxnSpPr>
          <p:cNvPr id="149" name="直接箭头连接符 148"/>
          <p:cNvCxnSpPr/>
          <p:nvPr/>
        </p:nvCxnSpPr>
        <p:spPr>
          <a:xfrm>
            <a:off x="8610600" y="6076352"/>
            <a:ext cx="0" cy="229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文本框 150"/>
          <p:cNvSpPr txBox="1"/>
          <p:nvPr/>
        </p:nvSpPr>
        <p:spPr>
          <a:xfrm rot="5400000">
            <a:off x="8386512" y="6396811"/>
            <a:ext cx="6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…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644163" y="5092968"/>
            <a:ext cx="154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duplicate of input data</a:t>
            </a:r>
            <a:endParaRPr lang="zh-CN" altLang="en-US" sz="2000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0535844" y="5039384"/>
            <a:ext cx="0" cy="1568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490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8" grpId="2" animBg="1"/>
      <p:bldP spid="27" grpId="0"/>
      <p:bldP spid="27" grpId="1"/>
      <p:bldP spid="27" grpId="2"/>
      <p:bldP spid="38" grpId="0"/>
      <p:bldP spid="38" grpId="1"/>
      <p:bldP spid="38" grpId="2"/>
      <p:bldP spid="39" grpId="0"/>
      <p:bldP spid="39" grpId="1"/>
      <p:bldP spid="39" grpId="2"/>
      <p:bldP spid="41" grpId="0"/>
      <p:bldP spid="41" grpId="1"/>
      <p:bldP spid="41" grpId="2"/>
      <p:bldP spid="42" grpId="0"/>
      <p:bldP spid="42" grpId="1"/>
      <p:bldP spid="42" grpId="2"/>
      <p:bldP spid="43" grpId="0"/>
      <p:bldP spid="43" grpId="1"/>
      <p:bldP spid="43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50" grpId="0"/>
      <p:bldP spid="50" grpId="1"/>
      <p:bldP spid="51" grpId="0" animBg="1"/>
      <p:bldP spid="51" grpId="1" animBg="1"/>
      <p:bldP spid="56" grpId="0"/>
      <p:bldP spid="56" grpId="1"/>
      <p:bldP spid="57" grpId="0"/>
      <p:bldP spid="57" grpId="1"/>
      <p:bldP spid="58" grpId="0"/>
      <p:bldP spid="58" grpId="1"/>
      <p:bldP spid="60" grpId="0"/>
      <p:bldP spid="60" grpId="1"/>
      <p:bldP spid="61" grpId="0"/>
      <p:bldP spid="61" grpId="1"/>
      <p:bldP spid="62" grpId="0"/>
      <p:bldP spid="62" grpId="1"/>
      <p:bldP spid="64" grpId="0"/>
      <p:bldP spid="64" grpId="1"/>
      <p:bldP spid="65" grpId="0"/>
      <p:bldP spid="65" grpId="1"/>
      <p:bldP spid="66" grpId="0"/>
      <p:bldP spid="66" grpId="1"/>
      <p:bldP spid="74" grpId="0"/>
      <p:bldP spid="74" grpId="1"/>
      <p:bldP spid="77" grpId="0" animBg="1"/>
      <p:bldP spid="77" grpId="1" animBg="1"/>
      <p:bldP spid="79" grpId="0" animBg="1"/>
      <p:bldP spid="79" grpId="1" animBg="1"/>
      <p:bldP spid="79" grpId="2" animBg="1"/>
      <p:bldP spid="86" grpId="0"/>
      <p:bldP spid="86" grpId="1"/>
      <p:bldP spid="86" grpId="2"/>
      <p:bldP spid="87" grpId="0"/>
      <p:bldP spid="87" grpId="1"/>
      <p:bldP spid="87" grpId="2"/>
      <p:bldP spid="88" grpId="0"/>
      <p:bldP spid="88" grpId="1"/>
      <p:bldP spid="88" grpId="2"/>
      <p:bldP spid="93" grpId="0"/>
      <p:bldP spid="93" grpId="1"/>
      <p:bldP spid="93" grpId="2"/>
      <p:bldP spid="94" grpId="0"/>
      <p:bldP spid="94" grpId="1"/>
      <p:bldP spid="94" grpId="2"/>
      <p:bldP spid="95" grpId="0"/>
      <p:bldP spid="95" grpId="1"/>
      <p:bldP spid="95" grpId="2"/>
      <p:bldP spid="97" grpId="0"/>
      <p:bldP spid="97" grpId="1"/>
      <p:bldP spid="97" grpId="2"/>
      <p:bldP spid="98" grpId="0"/>
      <p:bldP spid="98" grpId="1"/>
      <p:bldP spid="98" grpId="2"/>
      <p:bldP spid="99" grpId="0"/>
      <p:bldP spid="99" grpId="1"/>
      <p:bldP spid="99" grpId="2"/>
      <p:bldP spid="100" grpId="0" animBg="1"/>
      <p:bldP spid="100" grpId="1" animBg="1"/>
      <p:bldP spid="105" grpId="0"/>
      <p:bldP spid="105" grpId="1"/>
      <p:bldP spid="106" grpId="0"/>
      <p:bldP spid="106" grpId="1"/>
      <p:bldP spid="107" grpId="0"/>
      <p:bldP spid="107" grpId="1"/>
      <p:bldP spid="109" grpId="0"/>
      <p:bldP spid="109" grpId="1"/>
      <p:bldP spid="110" grpId="0"/>
      <p:bldP spid="110" grpId="1"/>
      <p:bldP spid="111" grpId="0"/>
      <p:bldP spid="111" grpId="1"/>
      <p:bldP spid="113" grpId="0"/>
      <p:bldP spid="113" grpId="1"/>
      <p:bldP spid="114" grpId="0"/>
      <p:bldP spid="114" grpId="1"/>
      <p:bldP spid="115" grpId="0"/>
      <p:bldP spid="115" grpId="1"/>
      <p:bldP spid="118" grpId="0"/>
      <p:bldP spid="118" grpId="1"/>
      <p:bldP spid="123" grpId="0"/>
      <p:bldP spid="123" grpId="1"/>
      <p:bldP spid="126" grpId="0" animBg="1"/>
      <p:bldP spid="127" grpId="0" animBg="1"/>
      <p:bldP spid="127" grpId="1" animBg="1"/>
      <p:bldP spid="131" grpId="0"/>
      <p:bldP spid="131" grpId="1"/>
      <p:bldP spid="133" grpId="0"/>
      <p:bldP spid="133" grpId="1"/>
      <p:bldP spid="134" grpId="0"/>
      <p:bldP spid="134" grpId="1"/>
      <p:bldP spid="135" grpId="0"/>
      <p:bldP spid="135" grpId="1"/>
      <p:bldP spid="136" grpId="0" animBg="1"/>
      <p:bldP spid="139" grpId="0"/>
      <p:bldP spid="141" grpId="0"/>
      <p:bldP spid="142" grpId="0"/>
      <p:bldP spid="143" grpId="0"/>
      <p:bldP spid="147" grpId="0"/>
      <p:bldP spid="15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6150" y="1330661"/>
            <a:ext cx="8126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Observations from object detection/classification domain: </a:t>
            </a:r>
          </a:p>
          <a:p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167976" y="1852751"/>
            <a:ext cx="2224157" cy="413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91776" y="1858471"/>
            <a:ext cx="230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Deep learning : CNN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584987" y="378302"/>
            <a:ext cx="706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Programming Model (1)</a:t>
            </a:r>
            <a:endParaRPr lang="zh-CN" altLang="en-US" sz="3200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065" y="5025830"/>
            <a:ext cx="2774705" cy="1619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7035214"/>
                  </p:ext>
                </p:extLst>
              </p:nvPr>
            </p:nvGraphicFramePr>
            <p:xfrm>
              <a:off x="4546600" y="4907839"/>
              <a:ext cx="6400800" cy="1737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923068"/>
                    <a:gridCol w="4477732"/>
                  </a:tblGrid>
                  <a:tr h="364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Kernel function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Kernel Scope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4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Convolution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11×11, 5×5, 3×3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64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Pooling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3×3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364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Matrix multiplication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9216×4096, 4096×4096, 4096×1000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7035214"/>
                  </p:ext>
                </p:extLst>
              </p:nvPr>
            </p:nvGraphicFramePr>
            <p:xfrm>
              <a:off x="4546600" y="4907839"/>
              <a:ext cx="6400800" cy="1737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923068"/>
                    <a:gridCol w="4477732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Kernel function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Kernel Scope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Convolution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43129" t="-108333" r="-272" b="-3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Pooling 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43129" t="-204918" r="-272" b="-19672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Matrix multiplication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43129" t="-177143" r="-272" b="-142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76" y="2354412"/>
            <a:ext cx="10648636" cy="2350185"/>
          </a:xfrm>
          <a:prstGeom prst="rect">
            <a:avLst/>
          </a:prstGeom>
        </p:spPr>
      </p:pic>
      <p:sp>
        <p:nvSpPr>
          <p:cNvPr id="3" name="右大括号 2"/>
          <p:cNvSpPr/>
          <p:nvPr/>
        </p:nvSpPr>
        <p:spPr>
          <a:xfrm rot="5400000">
            <a:off x="6865770" y="412640"/>
            <a:ext cx="453692" cy="8700395"/>
          </a:xfrm>
          <a:prstGeom prst="rightBrace">
            <a:avLst>
              <a:gd name="adj1" fmla="val 145068"/>
              <a:gd name="adj2" fmla="val 902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46600" y="5165185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Computing abstraction: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A </a:t>
            </a:r>
            <a:r>
              <a:rPr lang="en-US" altLang="zh-CN" sz="2000" dirty="0" smtClean="0">
                <a:solidFill>
                  <a:srgbClr val="FF0000"/>
                </a:solidFill>
              </a:rPr>
              <a:t>kernel function </a:t>
            </a:r>
            <a:r>
              <a:rPr lang="en-US" altLang="zh-CN" sz="2000" dirty="0" smtClean="0"/>
              <a:t>do computation over a limited </a:t>
            </a:r>
            <a:r>
              <a:rPr lang="en-US" altLang="zh-CN" sz="2000" dirty="0" smtClean="0">
                <a:solidFill>
                  <a:srgbClr val="FF0000"/>
                </a:solidFill>
              </a:rPr>
              <a:t>kernel scope</a:t>
            </a:r>
            <a:r>
              <a:rPr lang="en-US" altLang="zh-CN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The kernel scope </a:t>
            </a:r>
            <a:r>
              <a:rPr lang="en-US" altLang="zh-CN" sz="2000" dirty="0" smtClean="0">
                <a:solidFill>
                  <a:srgbClr val="FF0000"/>
                </a:solidFill>
              </a:rPr>
              <a:t>shifts in a specific order </a:t>
            </a:r>
            <a:r>
              <a:rPr lang="en-US" altLang="zh-CN" sz="2000" dirty="0" smtClean="0"/>
              <a:t>with a </a:t>
            </a:r>
            <a:r>
              <a:rPr lang="en-US" altLang="zh-CN" sz="2000" dirty="0" smtClean="0">
                <a:solidFill>
                  <a:srgbClr val="FF0000"/>
                </a:solidFill>
              </a:rPr>
              <a:t>stride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7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9338" y="1130598"/>
            <a:ext cx="8126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What is the dual-track programming model ? </a:t>
            </a:r>
          </a:p>
          <a:p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38" y="2079727"/>
            <a:ext cx="3910964" cy="2282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8013" y="5050461"/>
            <a:ext cx="473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kernel functionality </a:t>
            </a:r>
            <a:r>
              <a:rPr lang="en-US" altLang="zh-CN" dirty="0" smtClean="0"/>
              <a:t>remains </a:t>
            </a:r>
            <a:r>
              <a:rPr lang="en-US" altLang="zh-CN" dirty="0" smtClean="0">
                <a:solidFill>
                  <a:srgbClr val="FF0000"/>
                </a:solidFill>
              </a:rPr>
              <a:t>unchanged</a:t>
            </a:r>
            <a:r>
              <a:rPr lang="en-US" altLang="zh-CN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data</a:t>
            </a:r>
            <a:r>
              <a:rPr lang="en-US" altLang="zh-CN" dirty="0" smtClean="0"/>
              <a:t> in the kernel scope have </a:t>
            </a:r>
            <a:r>
              <a:rPr lang="en-US" altLang="zh-CN" dirty="0" smtClean="0">
                <a:solidFill>
                  <a:srgbClr val="FF0000"/>
                </a:solidFill>
              </a:rPr>
              <a:t>changed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7" name="下箭头 6"/>
          <p:cNvSpPr/>
          <p:nvPr/>
        </p:nvSpPr>
        <p:spPr>
          <a:xfrm>
            <a:off x="2541074" y="4609069"/>
            <a:ext cx="570603" cy="36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5251805" y="5179575"/>
            <a:ext cx="414410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915930" y="4832013"/>
            <a:ext cx="6113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the hardware perspective: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Computing components are configured only once.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Data managers are required to control data streams. </a:t>
            </a:r>
            <a:endParaRPr lang="zh-CN" altLang="en-US" dirty="0"/>
          </a:p>
        </p:txBody>
      </p:sp>
      <p:sp>
        <p:nvSpPr>
          <p:cNvPr id="17" name="右箭头 16"/>
          <p:cNvSpPr/>
          <p:nvPr/>
        </p:nvSpPr>
        <p:spPr>
          <a:xfrm rot="16200000">
            <a:off x="7852227" y="4297818"/>
            <a:ext cx="414410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405959" y="3305269"/>
            <a:ext cx="1246041" cy="866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701177" y="3299827"/>
            <a:ext cx="981075" cy="866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endCxn id="19" idx="0"/>
          </p:cNvCxnSpPr>
          <p:nvPr/>
        </p:nvCxnSpPr>
        <p:spPr>
          <a:xfrm>
            <a:off x="9028979" y="2747020"/>
            <a:ext cx="1" cy="55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207751" y="2649398"/>
            <a:ext cx="220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Pseudo-static configuration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7191714" y="2747020"/>
            <a:ext cx="1" cy="55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左右箭头 24"/>
          <p:cNvSpPr/>
          <p:nvPr/>
        </p:nvSpPr>
        <p:spPr>
          <a:xfrm>
            <a:off x="7758185" y="3622721"/>
            <a:ext cx="602494" cy="2095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777235" y="3276226"/>
            <a:ext cx="11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load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7758185" y="3800101"/>
            <a:ext cx="11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store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8394970" y="3459812"/>
            <a:ext cx="126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Computing Components</a:t>
            </a:r>
            <a:endParaRPr lang="zh-CN" altLang="en-US" sz="1600" dirty="0"/>
          </a:p>
        </p:txBody>
      </p:sp>
      <p:sp>
        <p:nvSpPr>
          <p:cNvPr id="29" name="文本框 28"/>
          <p:cNvSpPr txBox="1"/>
          <p:nvPr/>
        </p:nvSpPr>
        <p:spPr>
          <a:xfrm>
            <a:off x="5666215" y="2626517"/>
            <a:ext cx="157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Dynamic configuration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6877448" y="3576360"/>
            <a:ext cx="101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DMAs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592494" y="6467117"/>
            <a:ext cx="2743200" cy="365125"/>
          </a:xfrm>
        </p:spPr>
        <p:txBody>
          <a:bodyPr/>
          <a:lstStyle/>
          <a:p>
            <a:fld id="{379954CB-C67E-4CC1-8FDE-3B0F4A14639E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2584987" y="378302"/>
            <a:ext cx="706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Programming Model (2)</a:t>
            </a:r>
            <a:endParaRPr lang="zh-CN" altLang="en-US" sz="3200" b="1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9742635" y="2225149"/>
            <a:ext cx="0" cy="388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405960" y="154609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Need reconfiguration when kernel function is changed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4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6" grpId="0"/>
      <p:bldP spid="17" grpId="0" animBg="1"/>
      <p:bldP spid="19" grpId="0" animBg="1"/>
      <p:bldP spid="20" grpId="0" animBg="1"/>
      <p:bldP spid="23" grpId="0"/>
      <p:bldP spid="25" grpId="0" animBg="1"/>
      <p:bldP spid="26" grpId="0"/>
      <p:bldP spid="27" grpId="0"/>
      <p:bldP spid="28" grpId="0"/>
      <p:bldP spid="29" grpId="0"/>
      <p:bldP spid="3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8872339" y="1348029"/>
            <a:ext cx="2732225" cy="701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76848" y="2666413"/>
            <a:ext cx="1192446" cy="866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72065" y="2660971"/>
            <a:ext cx="981075" cy="866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3139115" y="2036783"/>
            <a:ext cx="9365" cy="62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289796" y="1900410"/>
            <a:ext cx="220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pseudo-static configuration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562602" y="2108164"/>
            <a:ext cx="1" cy="55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左右箭头 12"/>
          <p:cNvSpPr/>
          <p:nvPr/>
        </p:nvSpPr>
        <p:spPr>
          <a:xfrm>
            <a:off x="2129073" y="2983865"/>
            <a:ext cx="602494" cy="2095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48123" y="2637370"/>
            <a:ext cx="11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load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129073" y="3161245"/>
            <a:ext cx="11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store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714099" y="2820956"/>
            <a:ext cx="126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Computing Components</a:t>
            </a:r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7103" y="1987661"/>
            <a:ext cx="157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dynamic configuration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248336" y="2937504"/>
            <a:ext cx="101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DMAs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928426" y="2020070"/>
            <a:ext cx="19188766" cy="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382" y="1516512"/>
            <a:ext cx="6517517" cy="5027870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8221069" y="1612982"/>
            <a:ext cx="509954" cy="210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807224" y="1353877"/>
            <a:ext cx="285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Determine the functionality of computing components</a:t>
            </a:r>
            <a:endParaRPr lang="zh-CN" altLang="en-US" dirty="0"/>
          </a:p>
        </p:txBody>
      </p:sp>
      <p:sp>
        <p:nvSpPr>
          <p:cNvPr id="26" name="圆角矩形 25"/>
          <p:cNvSpPr/>
          <p:nvPr/>
        </p:nvSpPr>
        <p:spPr>
          <a:xfrm>
            <a:off x="8885039" y="2256408"/>
            <a:ext cx="1973461" cy="711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8229189" y="2423672"/>
            <a:ext cx="509954" cy="210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715749" y="2310826"/>
            <a:ext cx="231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Determine the behavior of DMAs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39338" y="1130598"/>
            <a:ext cx="8126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What is the dual-track programming model ? </a:t>
            </a:r>
          </a:p>
          <a:p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25781" y="1947855"/>
            <a:ext cx="1525499" cy="725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228730" y="1869262"/>
            <a:ext cx="1623433" cy="777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737584" y="2673797"/>
            <a:ext cx="1521031" cy="181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4"/>
          </p:cNvCxnSpPr>
          <p:nvPr/>
        </p:nvCxnSpPr>
        <p:spPr>
          <a:xfrm flipH="1">
            <a:off x="2434886" y="2646326"/>
            <a:ext cx="1605561" cy="1861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649507" y="4460640"/>
            <a:ext cx="200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dual-track</a:t>
            </a:r>
            <a:endParaRPr lang="zh-CN" altLang="en-US" sz="2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2584987" y="378302"/>
            <a:ext cx="706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Programming Model (3)</a:t>
            </a:r>
            <a:endParaRPr lang="zh-CN" alt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3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8" grpId="0" animBg="1"/>
      <p:bldP spid="10" grpId="0"/>
      <p:bldP spid="13" grpId="0" animBg="1"/>
      <p:bldP spid="14" grpId="0"/>
      <p:bldP spid="15" grpId="0"/>
      <p:bldP spid="16" grpId="0"/>
      <p:bldP spid="17" grpId="0"/>
      <p:bldP spid="18" grpId="0"/>
      <p:bldP spid="20" grpId="0" animBg="1"/>
      <p:bldP spid="21" grpId="0"/>
      <p:bldP spid="26" grpId="0" animBg="1"/>
      <p:bldP spid="27" grpId="0" animBg="1"/>
      <p:bldP spid="28" grpId="0"/>
      <p:bldP spid="19" grpId="0" animBg="1"/>
      <p:bldP spid="30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30296" y="477733"/>
            <a:ext cx="1529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Outline</a:t>
            </a:r>
            <a:endParaRPr lang="zh-CN" altLang="en-US" sz="32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523748" y="1486297"/>
            <a:ext cx="104723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3200" dirty="0" smtClean="0"/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</a:rPr>
              <a:t>The dual-track programming model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/>
              <a:t>The dual-track CGRA architecture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Computing pattern examples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pPr marL="533400" indent="-28575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pPr marL="533400" indent="-285750">
              <a:buFont typeface="Wingdings" panose="05000000000000000000" pitchFamily="2" charset="2"/>
              <a:buChar char="l"/>
            </a:pP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9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减号 4"/>
          <p:cNvSpPr/>
          <p:nvPr/>
        </p:nvSpPr>
        <p:spPr>
          <a:xfrm>
            <a:off x="-669702" y="901522"/>
            <a:ext cx="13329634" cy="32197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8249" r="22578" b="6495"/>
          <a:stretch/>
        </p:blipFill>
        <p:spPr>
          <a:xfrm>
            <a:off x="29289" y="6183154"/>
            <a:ext cx="666169" cy="649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1487" y="397352"/>
            <a:ext cx="522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The Dual-Track CGRA (1)</a:t>
            </a:r>
            <a:endParaRPr lang="zh-CN" altLang="en-US" sz="32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33824" y="1400571"/>
            <a:ext cx="26229468" cy="6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405737"/>
              </p:ext>
            </p:extLst>
          </p:nvPr>
        </p:nvGraphicFramePr>
        <p:xfrm>
          <a:off x="3933824" y="1400573"/>
          <a:ext cx="7267576" cy="509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Visio" r:id="rId6" imgW="7762920" imgH="5429148" progId="Visio.Drawing.15">
                  <p:embed/>
                </p:oleObj>
              </mc:Choice>
              <mc:Fallback>
                <p:oleObj name="Visio" r:id="rId6" imgW="7762920" imgH="542914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4" y="1400573"/>
                        <a:ext cx="7267576" cy="509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995115" y="1295400"/>
            <a:ext cx="574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Interconnection between multi-channel data bus and RCs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995115" y="1590675"/>
            <a:ext cx="574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Interconnection among RCs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933824" y="2971800"/>
            <a:ext cx="107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Off-chip memory DMA interface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076950" y="5866490"/>
            <a:ext cx="141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Interface with other node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426683" y="5956453"/>
            <a:ext cx="228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Dynamic configuration interface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191625" y="5956453"/>
            <a:ext cx="215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Pseudo-static configuration interface</a:t>
            </a:r>
            <a:endParaRPr lang="zh-CN" altLang="en-US" sz="1400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43076"/>
              </p:ext>
            </p:extLst>
          </p:nvPr>
        </p:nvGraphicFramePr>
        <p:xfrm>
          <a:off x="490759" y="4290906"/>
          <a:ext cx="36860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672"/>
                <a:gridCol w="2717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zh-CN" sz="1600" dirty="0" smtClean="0"/>
                        <a:t>omputing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zh-CN" sz="1600" dirty="0" smtClean="0"/>
                        <a:t>rray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2749807" y="2505494"/>
            <a:ext cx="1133668" cy="866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45024" y="2500052"/>
            <a:ext cx="981075" cy="866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>
            <a:endCxn id="21" idx="0"/>
          </p:cNvCxnSpPr>
          <p:nvPr/>
        </p:nvCxnSpPr>
        <p:spPr>
          <a:xfrm>
            <a:off x="3311516" y="1960007"/>
            <a:ext cx="5125" cy="545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570405" y="1306735"/>
            <a:ext cx="220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Pseudo-static configuration</a:t>
            </a:r>
            <a:endParaRPr lang="zh-CN" altLang="en-US" dirty="0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1535561" y="1947245"/>
            <a:ext cx="1" cy="55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左右箭头 28"/>
          <p:cNvSpPr/>
          <p:nvPr/>
        </p:nvSpPr>
        <p:spPr>
          <a:xfrm>
            <a:off x="2102032" y="2822946"/>
            <a:ext cx="602494" cy="2095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121082" y="2476451"/>
            <a:ext cx="11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load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2102032" y="3000326"/>
            <a:ext cx="11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store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2686099" y="2660037"/>
            <a:ext cx="126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Computing Components</a:t>
            </a:r>
            <a:endParaRPr lang="zh-CN" altLang="en-US" sz="1600" dirty="0"/>
          </a:p>
        </p:txBody>
      </p:sp>
      <p:sp>
        <p:nvSpPr>
          <p:cNvPr id="33" name="文本框 32"/>
          <p:cNvSpPr txBox="1"/>
          <p:nvPr/>
        </p:nvSpPr>
        <p:spPr>
          <a:xfrm>
            <a:off x="746016" y="1283851"/>
            <a:ext cx="157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Dynamic configuration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1221295" y="2776585"/>
            <a:ext cx="101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DMAs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3730882" y="2314575"/>
            <a:ext cx="4127243" cy="18547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2026099" y="3374989"/>
            <a:ext cx="3737781" cy="141152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54CB-C67E-4CC1-8FDE-3B0F4A14639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858125" y="2314575"/>
            <a:ext cx="3114675" cy="27654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791200" y="2314575"/>
            <a:ext cx="1485900" cy="24733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24343"/>
              </p:ext>
            </p:extLst>
          </p:nvPr>
        </p:nvGraphicFramePr>
        <p:xfrm>
          <a:off x="490759" y="4657394"/>
          <a:ext cx="36860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672"/>
                <a:gridCol w="2717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SBU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altLang="zh-CN" sz="1600" dirty="0" smtClean="0"/>
                        <a:t>tream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zh-CN" sz="1600" dirty="0" smtClean="0"/>
                        <a:t>uffer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altLang="zh-CN" sz="1600" dirty="0" smtClean="0"/>
                        <a:t>nit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21761"/>
              </p:ext>
            </p:extLst>
          </p:nvPr>
        </p:nvGraphicFramePr>
        <p:xfrm>
          <a:off x="490759" y="5038910"/>
          <a:ext cx="36860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672"/>
                <a:gridCol w="2717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altLang="zh-CN" sz="1600" dirty="0" smtClean="0"/>
                        <a:t>econfigurable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zh-CN" sz="1600" dirty="0" smtClean="0"/>
                        <a:t>ell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24950"/>
              </p:ext>
            </p:extLst>
          </p:nvPr>
        </p:nvGraphicFramePr>
        <p:xfrm>
          <a:off x="490759" y="5407416"/>
          <a:ext cx="3686042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672"/>
                <a:gridCol w="2717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altLang="zh-CN" sz="1600" dirty="0" smtClean="0"/>
                        <a:t>econfigurable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zh-CN" sz="1600" dirty="0" smtClean="0"/>
                        <a:t>ell to calculate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altLang="zh-CN" sz="1600" dirty="0" smtClean="0"/>
                        <a:t>ower function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53234"/>
              </p:ext>
            </p:extLst>
          </p:nvPr>
        </p:nvGraphicFramePr>
        <p:xfrm>
          <a:off x="490759" y="5994218"/>
          <a:ext cx="3686042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672"/>
                <a:gridCol w="2717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IRC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altLang="zh-CN" sz="1600" dirty="0" smtClean="0"/>
                        <a:t>econfigurable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zh-CN" sz="1600" dirty="0" smtClean="0"/>
                        <a:t>ell to calculate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 I</a:t>
                      </a:r>
                      <a:r>
                        <a:rPr lang="en-US" altLang="zh-CN" sz="1600" dirty="0" smtClean="0"/>
                        <a:t>nterpolation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02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/>
      <p:bldP spid="29" grpId="0" animBg="1"/>
      <p:bldP spid="30" grpId="0"/>
      <p:bldP spid="31" grpId="0"/>
      <p:bldP spid="32" grpId="0"/>
      <p:bldP spid="33" grpId="0"/>
      <p:bldP spid="34" grpId="0"/>
      <p:bldP spid="15" grpId="0" animBg="1"/>
      <p:bldP spid="15" grpId="1" animBg="1"/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9.3|5.2|4.5|2.2|19|1.9|1.5|2|0.9|25.5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5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5|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15.3|18.9|7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8.7|18.4|5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6.2|22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4.3|2.3|12.8|7.9|9.8|1.8|1.4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4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13732</TotalTime>
  <Words>1851</Words>
  <Application>Microsoft Office PowerPoint</Application>
  <PresentationFormat>宽屏</PresentationFormat>
  <Paragraphs>575</Paragraphs>
  <Slides>32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Miriam</vt:lpstr>
      <vt:lpstr>宋体</vt:lpstr>
      <vt:lpstr>Arial</vt:lpstr>
      <vt:lpstr>Calibri</vt:lpstr>
      <vt:lpstr>Calibri Light</vt:lpstr>
      <vt:lpstr>Cambria Math</vt:lpstr>
      <vt:lpstr>Courier New</vt:lpstr>
      <vt:lpstr>Georgia</vt:lpstr>
      <vt:lpstr>Times New Roman</vt:lpstr>
      <vt:lpstr>Wingdings</vt:lpstr>
      <vt:lpstr>Office 主题</vt:lpstr>
      <vt:lpstr>Visio</vt:lpstr>
      <vt:lpstr>DT-CGRA: Dual-Track Coarse-Grained Reconfigurable Architecture for Stream Applications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DT-CGRA: Dual-Track Coarse-Grained Reconfigurable Architecture for Stream Applications</dc:title>
  <dc:creator>xitian fan</dc:creator>
  <cp:lastModifiedBy>xitian fan</cp:lastModifiedBy>
  <cp:revision>239</cp:revision>
  <dcterms:created xsi:type="dcterms:W3CDTF">2016-08-15T11:21:56Z</dcterms:created>
  <dcterms:modified xsi:type="dcterms:W3CDTF">2016-08-29T20:49:18Z</dcterms:modified>
</cp:coreProperties>
</file>