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56" r:id="rId2"/>
    <p:sldId id="315" r:id="rId3"/>
    <p:sldId id="332" r:id="rId4"/>
    <p:sldId id="324" r:id="rId5"/>
    <p:sldId id="317" r:id="rId6"/>
    <p:sldId id="334" r:id="rId7"/>
    <p:sldId id="275" r:id="rId8"/>
    <p:sldId id="326" r:id="rId9"/>
    <p:sldId id="327" r:id="rId10"/>
    <p:sldId id="329" r:id="rId11"/>
    <p:sldId id="330" r:id="rId12"/>
    <p:sldId id="333" r:id="rId13"/>
    <p:sldId id="266" r:id="rId14"/>
    <p:sldId id="335" r:id="rId15"/>
    <p:sldId id="336" r:id="rId16"/>
    <p:sldId id="337" r:id="rId17"/>
    <p:sldId id="338" r:id="rId18"/>
    <p:sldId id="339" r:id="rId19"/>
    <p:sldId id="340" r:id="rId20"/>
    <p:sldId id="341" r:id="rId21"/>
    <p:sldId id="342" r:id="rId22"/>
    <p:sldId id="343" r:id="rId23"/>
    <p:sldId id="344" r:id="rId24"/>
    <p:sldId id="345" r:id="rId25"/>
    <p:sldId id="346" r:id="rId26"/>
    <p:sldId id="269" r:id="rId27"/>
    <p:sldId id="347" r:id="rId28"/>
    <p:sldId id="348" r:id="rId29"/>
    <p:sldId id="349" r:id="rId30"/>
    <p:sldId id="310" r:id="rId31"/>
    <p:sldId id="309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iccardo" initials="r" lastIdx="1" clrIdx="0"/>
  <p:cmAuthor id="1" name="Xinyu NIU" initials="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199" autoAdjust="0"/>
    <p:restoredTop sz="74819" autoAdjust="0"/>
  </p:normalViewPr>
  <p:slideViewPr>
    <p:cSldViewPr>
      <p:cViewPr>
        <p:scale>
          <a:sx n="66" d="100"/>
          <a:sy n="66" d="100"/>
        </p:scale>
        <p:origin x="706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ommentAuthors" Target="commentAuthor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8CBCAE-38B8-D744-9DA3-BD5B9E5F5329}" type="datetime1">
              <a:rPr lang="en-GB" smtClean="0"/>
              <a:t>31/08/2016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CF3575-3429-4249-9853-A8371888DF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73213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534C9A-62DF-634D-83F4-CE8939B175C0}" type="datetime1">
              <a:rPr lang="en-GB" altLang="zh-CN" smtClean="0"/>
              <a:t>31/08/2016</a:t>
            </a:fld>
            <a:endParaRPr lang="zh-CN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0C60B3-1235-4D58-BBCA-1BEBB8967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148814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0C60B3-1235-4D58-BBCA-1BEBB896719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2269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0C60B3-1235-4D58-BBCA-1BEBB896719D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15472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Large-scale sorting, is one of the most extensively researched subjects because of the need to quickly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organise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millions to billions data items in a database.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0C60B3-1235-4D58-BBCA-1BEBB896719D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71995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Memcached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is a distributed memory caching system widely used in the servers of web service companies (Facebook, Twitter, YouTube, Wikipedia, etc.). 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Memcached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server stores frequently ac-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cessed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data in memory to provide quick responses to web requests.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0C60B3-1235-4D58-BBCA-1BEBB896719D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33972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Sparse Matrix-Vector multiplication (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SpMV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is widely used in scientific computing and industrial development.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SpMV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multiplies a sparse matrix  with a dense vector,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0C60B3-1235-4D58-BBCA-1BEBB896719D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25980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Static operations</a:t>
            </a:r>
            <a:r>
              <a:rPr lang="en-US" baseline="0" dirty="0"/>
              <a:t> with deep pipeline suitable for FPGA, like the one on the left</a:t>
            </a:r>
          </a:p>
          <a:p>
            <a:r>
              <a:rPr lang="en-US" baseline="0" dirty="0"/>
              <a:t>Dynamic operations, which reply on runtime values to decide which operation to run, are hard to support in FPGAs, like the one on the right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0C60B3-1235-4D58-BBCA-1BEBB896719D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73959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0C60B3-1235-4D58-BBCA-1BEBB896719D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52133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EURECA architecture</a:t>
            </a:r>
            <a:r>
              <a:rPr lang="en-US" baseline="0" dirty="0"/>
              <a:t>s take a different way: at each cycle, we only implement what’s needed </a:t>
            </a:r>
          </a:p>
          <a:p>
            <a:r>
              <a:rPr lang="en-US" baseline="0" dirty="0"/>
              <a:t>Circuits are configured cycle by cycle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0C60B3-1235-4D58-BBCA-1BEBB896719D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41745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this work, we put data access into 4 categories</a:t>
            </a:r>
          </a:p>
          <a:p>
            <a:r>
              <a:rPr lang="en-US" dirty="0"/>
              <a:t>The</a:t>
            </a:r>
            <a:r>
              <a:rPr lang="en-US" baseline="0" dirty="0"/>
              <a:t> dynamic accesses have three patterns: </a:t>
            </a:r>
          </a:p>
          <a:p>
            <a:pPr marL="228600" indent="-228600">
              <a:buAutoNum type="arabicPeriod"/>
            </a:pPr>
            <a:r>
              <a:rPr lang="en-US" baseline="0" dirty="0"/>
              <a:t>Each vector access has different data size (in figure, 3 bytes in cycle 1, 2 byes in cycle 2)</a:t>
            </a:r>
          </a:p>
          <a:p>
            <a:pPr marL="228600" indent="-228600">
              <a:buAutoNum type="arabicPeriod"/>
            </a:pPr>
            <a:r>
              <a:rPr lang="en-US" baseline="0" dirty="0"/>
              <a:t>Each vector access has different starting point (in figure cycle1 starts from the 6</a:t>
            </a:r>
            <a:r>
              <a:rPr lang="en-US" baseline="30000" dirty="0"/>
              <a:t>th</a:t>
            </a:r>
            <a:r>
              <a:rPr lang="en-US" baseline="0" dirty="0"/>
              <a:t> byte, cycle2 starts from the 2</a:t>
            </a:r>
            <a:r>
              <a:rPr lang="en-US" baseline="30000" dirty="0"/>
              <a:t>nd</a:t>
            </a:r>
            <a:r>
              <a:rPr lang="en-US" baseline="0" dirty="0"/>
              <a:t> byte)</a:t>
            </a:r>
          </a:p>
          <a:p>
            <a:pPr marL="228600" indent="-228600">
              <a:buAutoNum type="arabicPeriod"/>
            </a:pPr>
            <a:r>
              <a:rPr lang="en-US" baseline="0" dirty="0"/>
              <a:t>Each scalar access has random access location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0C60B3-1235-4D58-BBCA-1BEBB896719D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97425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</a:t>
            </a:r>
            <a:r>
              <a:rPr lang="en-US" baseline="0" dirty="0"/>
              <a:t> data are always accessed in order (3,4,5,6,7,8</a:t>
            </a:r>
            <a:r>
              <a:rPr lang="is-IS" baseline="0" dirty="0"/>
              <a:t>….</a:t>
            </a:r>
            <a:r>
              <a:rPr lang="en-US" baseline="0" dirty="0"/>
              <a:t>), we use FIFOs here </a:t>
            </a:r>
          </a:p>
          <a:p>
            <a:endParaRPr lang="en-US" baseline="0" dirty="0"/>
          </a:p>
          <a:p>
            <a:r>
              <a:rPr lang="en-US" baseline="0" dirty="0"/>
              <a:t>FIFOs are connected with EURECA modules </a:t>
            </a:r>
          </a:p>
          <a:p>
            <a:endParaRPr lang="en-US" baseline="0" dirty="0"/>
          </a:p>
          <a:p>
            <a:r>
              <a:rPr lang="en-US" baseline="0" dirty="0"/>
              <a:t>In this example, 3, 4, 5 need to be committed from the FIFO, access start from the 3</a:t>
            </a:r>
            <a:r>
              <a:rPr lang="en-US" baseline="30000" dirty="0"/>
              <a:t>rd</a:t>
            </a:r>
            <a:r>
              <a:rPr lang="en-US" baseline="0" dirty="0"/>
              <a:t> memory port (3)</a:t>
            </a:r>
          </a:p>
          <a:p>
            <a:r>
              <a:rPr lang="en-US" baseline="0" dirty="0"/>
              <a:t>After the commitment, the data appear at the FIFO output ports are 9, 6, 7, 8</a:t>
            </a:r>
          </a:p>
          <a:p>
            <a:r>
              <a:rPr lang="en-US" baseline="0" dirty="0"/>
              <a:t>Access needs to start from the 2</a:t>
            </a:r>
            <a:r>
              <a:rPr lang="en-US" baseline="30000" dirty="0"/>
              <a:t>nd</a:t>
            </a:r>
            <a:r>
              <a:rPr lang="en-US" baseline="0" dirty="0"/>
              <a:t> memory port (6)</a:t>
            </a:r>
          </a:p>
          <a:p>
            <a:endParaRPr lang="en-US" baseline="0" dirty="0"/>
          </a:p>
          <a:p>
            <a:r>
              <a:rPr lang="en-US" baseline="0" dirty="0"/>
              <a:t>Runtime reconfiguration is needed </a:t>
            </a:r>
          </a:p>
          <a:p>
            <a:endParaRPr lang="en-US" baseline="0" dirty="0"/>
          </a:p>
          <a:p>
            <a:r>
              <a:rPr lang="en-US" baseline="0" dirty="0"/>
              <a:t>To share configuration, we can order the connections in the way such that under the same configuration, the memory ports are connected in order: </a:t>
            </a:r>
          </a:p>
          <a:p>
            <a:r>
              <a:rPr lang="en-US" baseline="0" dirty="0"/>
              <a:t>For example, when configuration sets each connection to select its first input. </a:t>
            </a:r>
          </a:p>
          <a:p>
            <a:r>
              <a:rPr lang="en-US" baseline="0" dirty="0"/>
              <a:t>The first connection (pink module) connects to 1</a:t>
            </a:r>
            <a:r>
              <a:rPr lang="en-US" baseline="30000" dirty="0"/>
              <a:t>st</a:t>
            </a:r>
            <a:r>
              <a:rPr lang="en-US" baseline="0" dirty="0"/>
              <a:t> memory port</a:t>
            </a:r>
          </a:p>
          <a:p>
            <a:r>
              <a:rPr lang="en-US" baseline="0" dirty="0"/>
              <a:t>The second connection (pink module) connects to 2</a:t>
            </a:r>
            <a:r>
              <a:rPr lang="en-US" baseline="30000" dirty="0"/>
              <a:t>nd</a:t>
            </a:r>
            <a:r>
              <a:rPr lang="en-US" baseline="0" dirty="0"/>
              <a:t> memory port </a:t>
            </a:r>
          </a:p>
          <a:p>
            <a:endParaRPr lang="en-US" baseline="0" dirty="0"/>
          </a:p>
          <a:p>
            <a:r>
              <a:rPr lang="en-US" baseline="0" dirty="0"/>
              <a:t>Therefore, the whole EUREC module only needs 1 runtime configuration </a:t>
            </a:r>
          </a:p>
          <a:p>
            <a:r>
              <a:rPr lang="en-US" baseline="0" dirty="0"/>
              <a:t>This significantly reduces the logic to generate runtime configurations </a:t>
            </a:r>
          </a:p>
          <a:p>
            <a:endParaRPr lang="en-US" baseline="0" dirty="0"/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0C60B3-1235-4D58-BBCA-1BEBB896719D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88982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Similar here, the only difference is that since vector data are not accessed in order, each memory port needs its address input instead</a:t>
            </a:r>
            <a:r>
              <a:rPr lang="en-US" baseline="0" dirty="0"/>
              <a:t> of FIFO read enables </a:t>
            </a:r>
          </a:p>
          <a:p>
            <a:endParaRPr lang="en-US" baseline="0" dirty="0"/>
          </a:p>
          <a:p>
            <a:r>
              <a:rPr lang="en-US" baseline="0" dirty="0"/>
              <a:t>Configurations can be shared in the same way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0C60B3-1235-4D58-BBCA-1BEBB896719D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54106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random access, to avoid runtime conflicts, a</a:t>
            </a:r>
            <a:r>
              <a:rPr lang="en-US" baseline="0" dirty="0"/>
              <a:t> scheduler is needed to disable invalid runtime reconfiguration </a:t>
            </a:r>
          </a:p>
          <a:p>
            <a:endParaRPr lang="en-US" baseline="0" dirty="0"/>
          </a:p>
          <a:p>
            <a:r>
              <a:rPr lang="en-US" baseline="0" dirty="0"/>
              <a:t>Configurations cannot be shared for this case, each memory port has its own runtime configuration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0C60B3-1235-4D58-BBCA-1BEBB896719D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07467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Permutation network has</a:t>
            </a:r>
            <a:r>
              <a:rPr lang="en-US" baseline="0" dirty="0"/>
              <a:t> less area usage since the connections are split into multiple layers </a:t>
            </a:r>
          </a:p>
          <a:p>
            <a:endParaRPr lang="en-US" baseline="0" dirty="0"/>
          </a:p>
          <a:p>
            <a:r>
              <a:rPr lang="en-US" baseline="0" dirty="0"/>
              <a:t>However, these multiple layers are much more complicated to configure, and the runtime configurations cannot be shared </a:t>
            </a:r>
          </a:p>
          <a:p>
            <a:endParaRPr lang="en-US" baseline="0" dirty="0"/>
          </a:p>
          <a:p>
            <a:r>
              <a:rPr lang="en-US" baseline="0" dirty="0"/>
              <a:t>End up with too many pins to input all runtime configurations in a single clock cycle, and a huge configuration generator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0C60B3-1235-4D58-BBCA-1BEBB896719D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95683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D45FD-27BE-F44A-9F29-28A27498A2C2}" type="datetime1">
              <a:rPr lang="en-GB" smtClean="0"/>
              <a:t>31/08/2016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0D11-2908-DE49-BE11-2932123E1F23}" type="datetime1">
              <a:rPr lang="en-GB" smtClean="0"/>
              <a:t>31/08/2016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745B3-0B99-4B4E-9DFA-A88158C8BCC0}" type="datetime1">
              <a:rPr lang="en-GB" smtClean="0"/>
              <a:t>31/08/2016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D5895-20A1-634F-88A6-760570BAEB5B}" type="datetime1">
              <a:rPr lang="en-GB" smtClean="0"/>
              <a:t>31/08/2016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AB1FA-4E7D-354D-A3FD-66EF61B77424}" type="datetime1">
              <a:rPr lang="en-GB" smtClean="0"/>
              <a:t>31/08/2016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DF39D-37BC-7542-8EFC-73B32C7693E0}" type="datetime1">
              <a:rPr lang="en-GB" smtClean="0"/>
              <a:t>31/08/2016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C0ED4-B962-1D43-8CDA-13EE82F3D51A}" type="datetime1">
              <a:rPr lang="en-GB" smtClean="0"/>
              <a:t>31/08/2016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C7DF1-FB94-0F4A-8D4A-A494F1E887AB}" type="datetime1">
              <a:rPr lang="en-GB" smtClean="0"/>
              <a:t>31/08/2016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4B220-76C3-684D-A35C-93FE707A442F}" type="datetime1">
              <a:rPr lang="en-GB" smtClean="0"/>
              <a:t>31/08/2016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E9E6C-8734-0F47-8F6C-06657EC7A749}" type="datetime1">
              <a:rPr lang="en-GB" smtClean="0"/>
              <a:t>31/08/2016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13ACE-9BF1-F840-96CC-7FADD9395B52}" type="datetime1">
              <a:rPr lang="en-GB" smtClean="0"/>
              <a:t>31/08/2016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40AA17-1445-3842-90DF-8CF1B04FC769}" type="datetime1">
              <a:rPr lang="en-GB" smtClean="0"/>
              <a:t>31/08/2016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Connect On the Fly:                         Enhancing and Prototyping of            Cycle-Reconfigurable Modules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343400"/>
            <a:ext cx="9144000" cy="2743200"/>
          </a:xfrm>
        </p:spPr>
        <p:txBody>
          <a:bodyPr>
            <a:normAutofit/>
          </a:bodyPr>
          <a:lstStyle/>
          <a:p>
            <a:r>
              <a:rPr lang="en-GB" altLang="zh-CN" sz="2400" dirty="0" err="1">
                <a:solidFill>
                  <a:schemeClr val="tx1"/>
                </a:solidFill>
              </a:rPr>
              <a:t>Hao</a:t>
            </a:r>
            <a:r>
              <a:rPr lang="en-GB" altLang="zh-CN" sz="2400" dirty="0">
                <a:solidFill>
                  <a:schemeClr val="tx1"/>
                </a:solidFill>
              </a:rPr>
              <a:t> Zhou∗, Xinyu Niu†, </a:t>
            </a:r>
            <a:r>
              <a:rPr lang="en-GB" altLang="zh-CN" sz="2400" dirty="0" err="1">
                <a:solidFill>
                  <a:schemeClr val="tx1"/>
                </a:solidFill>
              </a:rPr>
              <a:t>Junqi</a:t>
            </a:r>
            <a:r>
              <a:rPr lang="en-GB" altLang="zh-CN" sz="2400" dirty="0">
                <a:solidFill>
                  <a:schemeClr val="tx1"/>
                </a:solidFill>
              </a:rPr>
              <a:t> Yuan∗, </a:t>
            </a:r>
            <a:r>
              <a:rPr lang="en-GB" altLang="zh-CN" sz="2400" dirty="0" err="1">
                <a:solidFill>
                  <a:schemeClr val="tx1"/>
                </a:solidFill>
              </a:rPr>
              <a:t>Lingli</a:t>
            </a:r>
            <a:r>
              <a:rPr lang="en-GB" altLang="zh-CN" sz="2400" dirty="0">
                <a:solidFill>
                  <a:schemeClr val="tx1"/>
                </a:solidFill>
              </a:rPr>
              <a:t> Wang∗, Wayne </a:t>
            </a:r>
            <a:r>
              <a:rPr lang="en-GB" altLang="zh-CN" sz="2400" dirty="0" err="1">
                <a:solidFill>
                  <a:schemeClr val="tx1"/>
                </a:solidFill>
              </a:rPr>
              <a:t>Luk</a:t>
            </a:r>
            <a:r>
              <a:rPr lang="en-GB" altLang="zh-CN" sz="2400" dirty="0">
                <a:solidFill>
                  <a:schemeClr val="tx1"/>
                </a:solidFill>
              </a:rPr>
              <a:t>†             </a:t>
            </a:r>
          </a:p>
          <a:p>
            <a:endParaRPr lang="en-GB" altLang="zh-CN" sz="2400" dirty="0">
              <a:solidFill>
                <a:schemeClr val="tx1"/>
              </a:solidFill>
            </a:endParaRPr>
          </a:p>
          <a:p>
            <a:r>
              <a:rPr lang="en-GB" altLang="zh-CN" sz="2400" dirty="0">
                <a:solidFill>
                  <a:schemeClr val="tx1"/>
                </a:solidFill>
              </a:rPr>
              <a:t>†Dept. of Computing, Imperial College London, UK </a:t>
            </a:r>
          </a:p>
          <a:p>
            <a:r>
              <a:rPr lang="en-GB" altLang="zh-CN" sz="2400" dirty="0">
                <a:solidFill>
                  <a:schemeClr val="tx1"/>
                </a:solidFill>
              </a:rPr>
              <a:t>∗School of Microelectronics, </a:t>
            </a:r>
            <a:r>
              <a:rPr lang="en-GB" altLang="zh-CN" sz="2400" dirty="0" err="1">
                <a:solidFill>
                  <a:schemeClr val="tx1"/>
                </a:solidFill>
              </a:rPr>
              <a:t>Fudan</a:t>
            </a:r>
            <a:r>
              <a:rPr lang="en-GB" altLang="zh-CN" sz="2400" dirty="0">
                <a:solidFill>
                  <a:schemeClr val="tx1"/>
                </a:solidFill>
              </a:rPr>
              <a:t> University, China 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4281010"/>
              </p:ext>
            </p:extLst>
          </p:nvPr>
        </p:nvGraphicFramePr>
        <p:xfrm>
          <a:off x="4514850" y="334645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3" name="Equation" r:id="rId4" imgW="114300" imgH="165100" progId="Equation.3">
                  <p:embed/>
                </p:oleObj>
              </mc:Choice>
              <mc:Fallback>
                <p:oleObj name="Equation" r:id="rId4" imgW="1143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514850" y="334645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0399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altLang="zh-CN" dirty="0"/>
              <a:t>Run-time reconfiguration flow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en-GB" altLang="zh-CN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263342"/>
            <a:ext cx="8153400" cy="4061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495800" y="4648200"/>
            <a:ext cx="3581400" cy="457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Initial</a:t>
            </a:r>
            <a:r>
              <a:rPr lang="zh-CN" altLang="en-US" dirty="0"/>
              <a:t> </a:t>
            </a:r>
            <a:r>
              <a:rPr lang="en-US" altLang="zh-CN" dirty="0"/>
              <a:t>Connections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257800" y="1981200"/>
            <a:ext cx="1828800" cy="457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CG</a:t>
            </a:r>
          </a:p>
        </p:txBody>
      </p:sp>
      <p:sp>
        <p:nvSpPr>
          <p:cNvPr id="10" name="Rectangle 9"/>
          <p:cNvSpPr/>
          <p:nvPr/>
        </p:nvSpPr>
        <p:spPr>
          <a:xfrm>
            <a:off x="4648200" y="3048000"/>
            <a:ext cx="228600" cy="1524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5486400" y="3048000"/>
            <a:ext cx="228600" cy="1524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6248400" y="3048000"/>
            <a:ext cx="228600" cy="1524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7086600" y="3048000"/>
            <a:ext cx="228600" cy="1524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7340600" y="1981200"/>
            <a:ext cx="1828800" cy="4572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Runtime</a:t>
            </a:r>
            <a:r>
              <a:rPr lang="zh-CN" altLang="en-US" dirty="0"/>
              <a:t> </a:t>
            </a:r>
            <a:r>
              <a:rPr lang="en-US" altLang="zh-CN" dirty="0"/>
              <a:t>configuration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4824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2.22222E-6 L -0.00278 0.2222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" y="11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263342"/>
            <a:ext cx="8153400" cy="4061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495800" y="4648200"/>
            <a:ext cx="3581400" cy="457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Initial</a:t>
            </a:r>
            <a:r>
              <a:rPr lang="zh-CN" altLang="en-US" dirty="0"/>
              <a:t> </a:t>
            </a:r>
            <a:r>
              <a:rPr lang="en-US" altLang="zh-CN" dirty="0"/>
              <a:t>configuration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257800" y="1981200"/>
            <a:ext cx="1828800" cy="457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CG</a:t>
            </a:r>
          </a:p>
        </p:txBody>
      </p:sp>
      <p:sp>
        <p:nvSpPr>
          <p:cNvPr id="10" name="Rectangle 9"/>
          <p:cNvSpPr/>
          <p:nvPr/>
        </p:nvSpPr>
        <p:spPr>
          <a:xfrm>
            <a:off x="4648200" y="3048000"/>
            <a:ext cx="228600" cy="1524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5486400" y="3048000"/>
            <a:ext cx="228600" cy="1524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6248400" y="3048000"/>
            <a:ext cx="228600" cy="1524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7086600" y="3048000"/>
            <a:ext cx="228600" cy="1524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4876800" y="3048000"/>
            <a:ext cx="533400" cy="15240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6477000" y="3048000"/>
            <a:ext cx="533400" cy="15240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7315200" y="3048000"/>
            <a:ext cx="533400" cy="15240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5638800" y="3048000"/>
            <a:ext cx="533400" cy="15240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GB" altLang="zh-CN" dirty="0"/>
              <a:t>Run-time reconfiguration flow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329474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263342"/>
            <a:ext cx="8153400" cy="4061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495800" y="4648200"/>
            <a:ext cx="3581400" cy="457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Initial</a:t>
            </a:r>
            <a:r>
              <a:rPr lang="zh-CN" altLang="en-US" dirty="0"/>
              <a:t> </a:t>
            </a:r>
            <a:r>
              <a:rPr lang="en-US" altLang="zh-CN" dirty="0"/>
              <a:t>configuration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257800" y="1981200"/>
            <a:ext cx="1828800" cy="457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CG</a:t>
            </a:r>
          </a:p>
        </p:txBody>
      </p:sp>
      <p:sp>
        <p:nvSpPr>
          <p:cNvPr id="10" name="Rectangle 9"/>
          <p:cNvSpPr/>
          <p:nvPr/>
        </p:nvSpPr>
        <p:spPr>
          <a:xfrm>
            <a:off x="4648200" y="3048000"/>
            <a:ext cx="228600" cy="1524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5486400" y="3048000"/>
            <a:ext cx="228600" cy="1524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6248400" y="3048000"/>
            <a:ext cx="228600" cy="1524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7086600" y="3048000"/>
            <a:ext cx="228600" cy="1524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4876800" y="3048000"/>
            <a:ext cx="533400" cy="15240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6477000" y="3048000"/>
            <a:ext cx="533400" cy="15240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7315200" y="3048000"/>
            <a:ext cx="533400" cy="15240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5638800" y="3048000"/>
            <a:ext cx="533400" cy="15240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GB" altLang="zh-CN" dirty="0"/>
              <a:t>Run-time reconfiguration flow</a:t>
            </a:r>
            <a:endParaRPr lang="zh-CN" altLang="en-US" dirty="0"/>
          </a:p>
        </p:txBody>
      </p:sp>
      <p:sp>
        <p:nvSpPr>
          <p:cNvPr id="15" name="Rectangle 14"/>
          <p:cNvSpPr/>
          <p:nvPr/>
        </p:nvSpPr>
        <p:spPr>
          <a:xfrm>
            <a:off x="1828800" y="1981200"/>
            <a:ext cx="1828800" cy="4572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data</a:t>
            </a:r>
            <a:r>
              <a:rPr lang="en-US" altLang="zh-CN" dirty="0"/>
              <a:t>-path</a:t>
            </a:r>
            <a:r>
              <a:rPr lang="zh-CN" altLang="en-US" dirty="0"/>
              <a:t> </a:t>
            </a:r>
            <a:r>
              <a:rPr lang="en-US" altLang="zh-CN" dirty="0"/>
              <a:t>data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1828800" y="6248400"/>
            <a:ext cx="1828800" cy="4572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memory</a:t>
            </a:r>
            <a:r>
              <a:rPr lang="zh-CN" altLang="en-US" dirty="0"/>
              <a:t> </a:t>
            </a:r>
            <a:r>
              <a:rPr lang="en-US" altLang="zh-CN" dirty="0"/>
              <a:t>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6980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3051E-6 -3.1143E-6 L 4.13051E-6 0.5108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55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0.61111 L 5.55112E-17 -4.44444E-6 " pathEditMode="relative" rAng="0" ptsTypes="AA">
                                      <p:cBhvr>
                                        <p:cTn id="10" dur="2000" spd="-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0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altLang="zh-CN" dirty="0"/>
              <a:t>1. </a:t>
            </a:r>
            <a:r>
              <a:rPr lang="en-US" altLang="zh-CN" dirty="0" err="1"/>
              <a:t>Optimising</a:t>
            </a:r>
            <a:r>
              <a:rPr lang="en-US" altLang="zh-CN" dirty="0"/>
              <a:t> Data Access Patterns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5237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dirty="0"/>
              <a:t>Static</a:t>
            </a:r>
            <a:r>
              <a:rPr lang="zh-CN" altLang="en-US" sz="2400" dirty="0"/>
              <a:t> </a:t>
            </a:r>
            <a:r>
              <a:rPr lang="en-US" altLang="zh-CN" sz="2400" dirty="0"/>
              <a:t>(a)</a:t>
            </a:r>
            <a:r>
              <a:rPr lang="en-US" sz="2400" dirty="0"/>
              <a:t>: accesses with fixed strides</a:t>
            </a:r>
          </a:p>
          <a:p>
            <a:r>
              <a:rPr lang="en-US" sz="2400" dirty="0"/>
              <a:t>Dynamic size</a:t>
            </a:r>
            <a:r>
              <a:rPr lang="zh-CN" altLang="en-US" sz="2400" dirty="0"/>
              <a:t> </a:t>
            </a:r>
            <a:r>
              <a:rPr lang="en-US" altLang="zh-CN" sz="2400" dirty="0"/>
              <a:t>(b)</a:t>
            </a:r>
            <a:r>
              <a:rPr lang="en-US" sz="2400" dirty="0"/>
              <a:t>: linear accesses with variable vector size</a:t>
            </a:r>
          </a:p>
          <a:p>
            <a:r>
              <a:rPr lang="en-US" sz="2400" dirty="0"/>
              <a:t>Dynamic offset</a:t>
            </a:r>
            <a:r>
              <a:rPr lang="zh-CN" altLang="en-US" sz="2400" dirty="0"/>
              <a:t> </a:t>
            </a:r>
            <a:r>
              <a:rPr lang="en-US" altLang="zh-CN" sz="2400" dirty="0"/>
              <a:t>(c)</a:t>
            </a:r>
            <a:r>
              <a:rPr lang="en-US" sz="2400" dirty="0"/>
              <a:t>: vector access with dynamic offsets</a:t>
            </a:r>
          </a:p>
          <a:p>
            <a:r>
              <a:rPr lang="en-US" sz="2400" dirty="0"/>
              <a:t>Random</a:t>
            </a:r>
            <a:r>
              <a:rPr lang="zh-CN" altLang="en-US" sz="2400" dirty="0"/>
              <a:t> </a:t>
            </a:r>
            <a:r>
              <a:rPr lang="en-US" altLang="zh-CN" sz="2400" dirty="0"/>
              <a:t>(d)</a:t>
            </a:r>
            <a:r>
              <a:rPr lang="en-US" sz="2400" dirty="0"/>
              <a:t>: each access with a dynamic offset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4114800"/>
            <a:ext cx="84017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005389"/>
            <a:ext cx="7544789" cy="3928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1009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038"/>
            <a:ext cx="8229600" cy="1143000"/>
          </a:xfrm>
        </p:spPr>
        <p:txBody>
          <a:bodyPr/>
          <a:lstStyle/>
          <a:p>
            <a:r>
              <a:rPr lang="en-US" altLang="zh-CN" dirty="0"/>
              <a:t>Dynamic FIFOs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36637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dirty="0"/>
              <a:t>Dynamic size</a:t>
            </a:r>
            <a:r>
              <a:rPr lang="zh-CN" altLang="en-US" sz="2400" dirty="0"/>
              <a:t> </a:t>
            </a:r>
            <a:r>
              <a:rPr lang="zh-CN" altLang="en-US" sz="2400" dirty="0">
                <a:sym typeface="Wingdings"/>
              </a:rPr>
              <a:t></a:t>
            </a:r>
            <a:r>
              <a:rPr lang="zh-CN" altLang="en-US" sz="2400" dirty="0"/>
              <a:t> </a:t>
            </a:r>
            <a:r>
              <a:rPr lang="en-US" altLang="zh-CN" sz="2400" dirty="0"/>
              <a:t>Dynamic</a:t>
            </a:r>
            <a:r>
              <a:rPr lang="zh-CN" altLang="en-US" sz="2400" dirty="0"/>
              <a:t> </a:t>
            </a:r>
            <a:r>
              <a:rPr lang="en-US" altLang="zh-CN" sz="2400" dirty="0"/>
              <a:t>FIFOs:</a:t>
            </a:r>
            <a:r>
              <a:rPr lang="zh-CN" altLang="en-US" sz="2400" dirty="0"/>
              <a:t> </a:t>
            </a:r>
            <a:r>
              <a:rPr lang="en-US" altLang="zh-CN" sz="2400" dirty="0"/>
              <a:t>BRAMs</a:t>
            </a:r>
            <a:r>
              <a:rPr lang="zh-CN" altLang="en-US" sz="2400" dirty="0"/>
              <a:t> </a:t>
            </a:r>
            <a:r>
              <a:rPr lang="en-US" altLang="zh-CN" sz="2400" dirty="0" err="1"/>
              <a:t>organised</a:t>
            </a:r>
            <a:r>
              <a:rPr lang="zh-CN" altLang="en-US" sz="2400" dirty="0"/>
              <a:t> </a:t>
            </a:r>
            <a:r>
              <a:rPr lang="en-US" altLang="zh-CN" sz="2400" dirty="0"/>
              <a:t>as</a:t>
            </a:r>
            <a:r>
              <a:rPr lang="zh-CN" altLang="en-US" sz="2400" dirty="0"/>
              <a:t> </a:t>
            </a:r>
            <a:r>
              <a:rPr lang="en-US" altLang="zh-CN" sz="2400" dirty="0"/>
              <a:t>FIFOs</a:t>
            </a:r>
            <a:endParaRPr lang="en-US" sz="2400" dirty="0"/>
          </a:p>
          <a:p>
            <a:pPr lvl="1"/>
            <a:r>
              <a:rPr lang="en-US" altLang="zh-CN" sz="2000" dirty="0"/>
              <a:t>A</a:t>
            </a:r>
            <a:r>
              <a:rPr lang="zh-CN" altLang="en-US" sz="2000" dirty="0"/>
              <a:t> </a:t>
            </a:r>
            <a:r>
              <a:rPr lang="en-US" altLang="zh-CN" sz="2000" dirty="0"/>
              <a:t>single</a:t>
            </a:r>
            <a:r>
              <a:rPr lang="zh-CN" altLang="en-US" sz="2000" dirty="0"/>
              <a:t> </a:t>
            </a:r>
            <a:r>
              <a:rPr lang="en-US" altLang="zh-CN" sz="2000" dirty="0"/>
              <a:t>configuration</a:t>
            </a:r>
            <a:r>
              <a:rPr lang="zh-CN" altLang="en-US" sz="2000" dirty="0"/>
              <a:t> </a:t>
            </a:r>
            <a:r>
              <a:rPr lang="en-US" altLang="zh-CN" sz="2000" dirty="0"/>
              <a:t>is</a:t>
            </a:r>
            <a:r>
              <a:rPr lang="zh-CN" altLang="en-US" sz="2000" dirty="0"/>
              <a:t> </a:t>
            </a:r>
            <a:r>
              <a:rPr lang="en-US" altLang="zh-CN" sz="2000" dirty="0"/>
              <a:t>shared</a:t>
            </a:r>
            <a:r>
              <a:rPr lang="zh-CN" altLang="en-US" sz="2000" dirty="0"/>
              <a:t> </a:t>
            </a:r>
            <a:r>
              <a:rPr lang="en-US" altLang="zh-CN" sz="2000" dirty="0"/>
              <a:t>by</a:t>
            </a:r>
            <a:r>
              <a:rPr lang="zh-CN" altLang="en-US" sz="2000" dirty="0"/>
              <a:t> </a:t>
            </a:r>
            <a:r>
              <a:rPr lang="en-US" altLang="zh-CN" sz="2000" dirty="0"/>
              <a:t>all</a:t>
            </a:r>
            <a:r>
              <a:rPr lang="zh-CN" altLang="en-US" sz="2000" dirty="0"/>
              <a:t> </a:t>
            </a:r>
            <a:r>
              <a:rPr lang="en-US" altLang="zh-CN" sz="2000" dirty="0"/>
              <a:t>runtime</a:t>
            </a:r>
            <a:r>
              <a:rPr lang="zh-CN" altLang="en-US" sz="2000" dirty="0"/>
              <a:t> </a:t>
            </a:r>
            <a:r>
              <a:rPr lang="en-US" altLang="zh-CN" sz="2000" dirty="0"/>
              <a:t>reconfigurable</a:t>
            </a:r>
            <a:r>
              <a:rPr lang="zh-CN" altLang="en-US" sz="2000" dirty="0"/>
              <a:t> </a:t>
            </a:r>
            <a:r>
              <a:rPr lang="en-US" altLang="zh-CN" sz="2000" dirty="0"/>
              <a:t>connections</a:t>
            </a:r>
            <a:r>
              <a:rPr lang="zh-CN" altLang="en-US" sz="2000" dirty="0"/>
              <a:t> </a:t>
            </a:r>
            <a:r>
              <a:rPr lang="en-US" altLang="zh-CN" sz="2000" dirty="0"/>
              <a:t>in</a:t>
            </a:r>
            <a:r>
              <a:rPr lang="zh-CN" altLang="en-US" sz="2000" dirty="0"/>
              <a:t> </a:t>
            </a:r>
            <a:r>
              <a:rPr lang="en-US" altLang="zh-CN" sz="2000" dirty="0"/>
              <a:t>a</a:t>
            </a:r>
            <a:r>
              <a:rPr lang="zh-CN" altLang="en-US" sz="2000" dirty="0"/>
              <a:t> </a:t>
            </a:r>
            <a:r>
              <a:rPr lang="en-US" altLang="zh-CN" sz="2000" dirty="0"/>
              <a:t>EURECA</a:t>
            </a:r>
            <a:r>
              <a:rPr lang="zh-CN" altLang="en-US" sz="2000" dirty="0"/>
              <a:t> </a:t>
            </a:r>
            <a:r>
              <a:rPr lang="en-US" altLang="zh-CN" sz="2000" dirty="0"/>
              <a:t>module</a:t>
            </a:r>
          </a:p>
          <a:p>
            <a:pPr lvl="1"/>
            <a:r>
              <a:rPr lang="en-US" altLang="zh-CN" sz="2000" dirty="0"/>
              <a:t>Enable</a:t>
            </a:r>
            <a:r>
              <a:rPr lang="zh-CN" altLang="en-US" sz="2000" dirty="0"/>
              <a:t> </a:t>
            </a:r>
            <a:r>
              <a:rPr lang="en-US" altLang="zh-CN" sz="2000" dirty="0"/>
              <a:t>signals</a:t>
            </a:r>
            <a:r>
              <a:rPr lang="zh-CN" altLang="en-US" sz="2000" dirty="0"/>
              <a:t> </a:t>
            </a:r>
            <a:r>
              <a:rPr lang="en-US" altLang="zh-CN" sz="2000" dirty="0"/>
              <a:t>to</a:t>
            </a:r>
            <a:r>
              <a:rPr lang="zh-CN" altLang="en-US" sz="2000" dirty="0"/>
              <a:t> </a:t>
            </a:r>
            <a:r>
              <a:rPr lang="en-US" altLang="zh-CN" sz="2000" dirty="0"/>
              <a:t>FIFOs</a:t>
            </a:r>
            <a:r>
              <a:rPr lang="zh-CN" altLang="en-US" sz="2000" dirty="0"/>
              <a:t> </a:t>
            </a:r>
            <a:r>
              <a:rPr lang="en-US" altLang="zh-CN" sz="2000" dirty="0"/>
              <a:t>are</a:t>
            </a:r>
            <a:r>
              <a:rPr lang="zh-CN" altLang="en-US" sz="2000" dirty="0"/>
              <a:t> </a:t>
            </a:r>
            <a:r>
              <a:rPr lang="en-US" altLang="zh-CN" sz="2000" dirty="0"/>
              <a:t>dynamically</a:t>
            </a:r>
            <a:r>
              <a:rPr lang="zh-CN" altLang="en-US" sz="2000" dirty="0"/>
              <a:t> </a:t>
            </a:r>
            <a:r>
              <a:rPr lang="en-US" altLang="zh-CN" sz="2000" dirty="0"/>
              <a:t>connected</a:t>
            </a:r>
            <a:r>
              <a:rPr lang="zh-CN" altLang="en-US" sz="2000" dirty="0"/>
              <a:t> </a:t>
            </a:r>
            <a:r>
              <a:rPr lang="en-US" altLang="zh-CN" sz="2000" dirty="0"/>
              <a:t>to</a:t>
            </a:r>
            <a:r>
              <a:rPr lang="zh-CN" altLang="en-US" sz="2000" dirty="0"/>
              <a:t> </a:t>
            </a:r>
            <a:r>
              <a:rPr lang="en-US" altLang="zh-CN" sz="2000" dirty="0"/>
              <a:t>corresponding</a:t>
            </a:r>
            <a:r>
              <a:rPr lang="zh-CN" altLang="en-US" sz="2000" dirty="0"/>
              <a:t> </a:t>
            </a:r>
            <a:r>
              <a:rPr lang="en-US" altLang="zh-CN" sz="2000" dirty="0"/>
              <a:t>FIFO</a:t>
            </a:r>
            <a:r>
              <a:rPr lang="zh-CN" altLang="en-US" sz="2000" dirty="0"/>
              <a:t> </a:t>
            </a:r>
            <a:r>
              <a:rPr lang="en-US" altLang="zh-CN" sz="2000" dirty="0"/>
              <a:t>ports</a:t>
            </a:r>
            <a:endParaRPr lang="en-US" sz="2000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886200"/>
            <a:ext cx="84017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1277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1589" y="2486297"/>
            <a:ext cx="4394200" cy="4143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3813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Dynamic cache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5237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dirty="0"/>
              <a:t>Dynamic offset</a:t>
            </a:r>
            <a:r>
              <a:rPr lang="zh-CN" altLang="en-US" sz="2400" dirty="0"/>
              <a:t> </a:t>
            </a:r>
            <a:r>
              <a:rPr lang="zh-CN" altLang="en-US" sz="2400" dirty="0">
                <a:sym typeface="Wingdings"/>
              </a:rPr>
              <a:t></a:t>
            </a:r>
            <a:r>
              <a:rPr lang="en-US" altLang="zh-CN" sz="2400" dirty="0">
                <a:sym typeface="Wingdings"/>
              </a:rPr>
              <a:t>Dynamic</a:t>
            </a:r>
            <a:r>
              <a:rPr lang="zh-CN" altLang="en-US" sz="2400" dirty="0">
                <a:sym typeface="Wingdings"/>
              </a:rPr>
              <a:t> </a:t>
            </a:r>
            <a:r>
              <a:rPr lang="en-US" altLang="zh-CN" sz="2400" dirty="0">
                <a:sym typeface="Wingdings"/>
              </a:rPr>
              <a:t>cache:</a:t>
            </a:r>
            <a:r>
              <a:rPr lang="zh-CN" altLang="en-US" sz="2400" dirty="0">
                <a:sym typeface="Wingdings"/>
              </a:rPr>
              <a:t> </a:t>
            </a:r>
            <a:r>
              <a:rPr lang="en-US" altLang="zh-CN" sz="2400" dirty="0">
                <a:sym typeface="Wingdings"/>
              </a:rPr>
              <a:t>BRAMs</a:t>
            </a:r>
            <a:r>
              <a:rPr lang="zh-CN" altLang="en-US" sz="2400" dirty="0">
                <a:sym typeface="Wingdings"/>
              </a:rPr>
              <a:t> </a:t>
            </a:r>
            <a:r>
              <a:rPr lang="en-US" altLang="zh-CN" sz="2400" dirty="0">
                <a:sym typeface="Wingdings"/>
              </a:rPr>
              <a:t>as</a:t>
            </a:r>
            <a:r>
              <a:rPr lang="zh-CN" altLang="en-US" sz="2400" dirty="0">
                <a:sym typeface="Wingdings"/>
              </a:rPr>
              <a:t> </a:t>
            </a:r>
            <a:r>
              <a:rPr lang="en-US" altLang="zh-CN" sz="2400" dirty="0">
                <a:sym typeface="Wingdings"/>
              </a:rPr>
              <a:t>shared</a:t>
            </a:r>
            <a:r>
              <a:rPr lang="zh-CN" altLang="en-US" sz="2400" dirty="0">
                <a:sym typeface="Wingdings"/>
              </a:rPr>
              <a:t> </a:t>
            </a:r>
            <a:r>
              <a:rPr lang="en-US" altLang="zh-CN" sz="2400" dirty="0">
                <a:sym typeface="Wingdings"/>
              </a:rPr>
              <a:t>cache</a:t>
            </a:r>
            <a:endParaRPr lang="en-US" sz="2400" dirty="0"/>
          </a:p>
          <a:p>
            <a:pPr lvl="1"/>
            <a:r>
              <a:rPr lang="en-US" altLang="zh-CN" sz="2000" dirty="0"/>
              <a:t>Single</a:t>
            </a:r>
            <a:r>
              <a:rPr lang="zh-CN" altLang="en-US" sz="2000" dirty="0"/>
              <a:t> </a:t>
            </a:r>
            <a:r>
              <a:rPr lang="en-US" altLang="zh-CN" sz="2000" dirty="0"/>
              <a:t>configuration</a:t>
            </a:r>
            <a:r>
              <a:rPr lang="zh-CN" altLang="en-US" sz="2000" dirty="0"/>
              <a:t> </a:t>
            </a:r>
            <a:r>
              <a:rPr lang="en-US" altLang="zh-CN" sz="2000" dirty="0"/>
              <a:t>shared</a:t>
            </a:r>
            <a:r>
              <a:rPr lang="zh-CN" altLang="en-US" sz="2000" dirty="0"/>
              <a:t> </a:t>
            </a:r>
            <a:r>
              <a:rPr lang="en-US" altLang="zh-CN" sz="2000" dirty="0"/>
              <a:t>by</a:t>
            </a:r>
            <a:r>
              <a:rPr lang="zh-CN" altLang="en-US" sz="2000" dirty="0"/>
              <a:t> </a:t>
            </a:r>
            <a:r>
              <a:rPr lang="en-US" altLang="zh-CN" sz="2000" dirty="0"/>
              <a:t>all</a:t>
            </a:r>
            <a:r>
              <a:rPr lang="zh-CN" altLang="en-US" sz="2000" dirty="0"/>
              <a:t> </a:t>
            </a:r>
            <a:r>
              <a:rPr lang="en-US" altLang="zh-CN" sz="2000" dirty="0"/>
              <a:t>runtime</a:t>
            </a:r>
            <a:r>
              <a:rPr lang="zh-CN" altLang="en-US" sz="2000" dirty="0"/>
              <a:t> </a:t>
            </a:r>
            <a:r>
              <a:rPr lang="en-US" altLang="zh-CN" sz="2000" dirty="0"/>
              <a:t>reconfigurable</a:t>
            </a:r>
            <a:r>
              <a:rPr lang="zh-CN" altLang="en-US" sz="2000" dirty="0"/>
              <a:t> </a:t>
            </a:r>
            <a:r>
              <a:rPr lang="en-US" altLang="zh-CN" sz="2000" dirty="0"/>
              <a:t>connections</a:t>
            </a:r>
          </a:p>
          <a:p>
            <a:pPr lvl="1"/>
            <a:r>
              <a:rPr lang="en-US" altLang="zh-CN" sz="2000" dirty="0"/>
              <a:t>Input</a:t>
            </a:r>
            <a:r>
              <a:rPr lang="zh-CN" altLang="en-US" sz="2000" dirty="0"/>
              <a:t> </a:t>
            </a:r>
            <a:r>
              <a:rPr lang="en-US" altLang="zh-CN" sz="2000" dirty="0"/>
              <a:t>address</a:t>
            </a:r>
            <a:r>
              <a:rPr lang="zh-CN" altLang="en-US" sz="2000" dirty="0"/>
              <a:t> </a:t>
            </a:r>
            <a:r>
              <a:rPr lang="en-US" altLang="zh-CN" sz="2000" dirty="0"/>
              <a:t>to</a:t>
            </a:r>
            <a:r>
              <a:rPr lang="zh-CN" altLang="en-US" sz="2000" dirty="0"/>
              <a:t> </a:t>
            </a:r>
            <a:r>
              <a:rPr lang="en-US" altLang="zh-CN" sz="2000" dirty="0"/>
              <a:t>BRAMs</a:t>
            </a:r>
            <a:r>
              <a:rPr lang="zh-CN" altLang="en-US" sz="2000" dirty="0"/>
              <a:t> </a:t>
            </a:r>
            <a:r>
              <a:rPr lang="en-US" altLang="zh-CN" sz="2000" dirty="0"/>
              <a:t>are</a:t>
            </a:r>
            <a:r>
              <a:rPr lang="zh-CN" altLang="en-US" sz="2000" dirty="0"/>
              <a:t> </a:t>
            </a:r>
            <a:r>
              <a:rPr lang="en-US" altLang="zh-CN" sz="2000" dirty="0"/>
              <a:t>dynamically</a:t>
            </a:r>
            <a:r>
              <a:rPr lang="zh-CN" altLang="en-US" sz="2000" dirty="0"/>
              <a:t> </a:t>
            </a:r>
            <a:r>
              <a:rPr lang="en-US" altLang="zh-CN" sz="2000" dirty="0"/>
              <a:t>connected</a:t>
            </a:r>
            <a:r>
              <a:rPr lang="zh-CN" altLang="en-US" sz="2000" dirty="0"/>
              <a:t> </a:t>
            </a:r>
            <a:endParaRPr lang="en-US" sz="2000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4114800"/>
            <a:ext cx="84017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8139" y="2552700"/>
            <a:ext cx="3721100" cy="430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5264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Dynamic shared cache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5237"/>
            <a:ext cx="8229600" cy="4525963"/>
          </a:xfrm>
        </p:spPr>
        <p:txBody>
          <a:bodyPr>
            <a:normAutofit/>
          </a:bodyPr>
          <a:lstStyle/>
          <a:p>
            <a:r>
              <a:rPr lang="en-US" altLang="zh-CN" sz="2400" dirty="0"/>
              <a:t>Random</a:t>
            </a:r>
            <a:r>
              <a:rPr lang="zh-CN" altLang="en-US" sz="2400" dirty="0"/>
              <a:t> </a:t>
            </a:r>
            <a:r>
              <a:rPr lang="zh-CN" altLang="en-US" sz="2400" dirty="0">
                <a:sym typeface="Wingdings"/>
              </a:rPr>
              <a:t></a:t>
            </a:r>
            <a:r>
              <a:rPr lang="zh-CN" altLang="en-US" sz="2400" dirty="0"/>
              <a:t> </a:t>
            </a:r>
            <a:r>
              <a:rPr lang="en-US" altLang="zh-CN" sz="2400" dirty="0"/>
              <a:t>Dynamic</a:t>
            </a:r>
            <a:r>
              <a:rPr lang="zh-CN" altLang="en-US" sz="2400" dirty="0"/>
              <a:t> </a:t>
            </a:r>
            <a:r>
              <a:rPr lang="en-US" altLang="zh-CN" sz="2400" dirty="0"/>
              <a:t>shared</a:t>
            </a:r>
            <a:r>
              <a:rPr lang="zh-CN" altLang="en-US" sz="2400" dirty="0"/>
              <a:t> </a:t>
            </a:r>
            <a:r>
              <a:rPr lang="en-US" altLang="zh-CN" sz="2400" dirty="0"/>
              <a:t>cache:</a:t>
            </a:r>
            <a:r>
              <a:rPr lang="zh-CN" altLang="en-US" sz="2400" dirty="0"/>
              <a:t> </a:t>
            </a:r>
            <a:r>
              <a:rPr lang="en-US" altLang="zh-CN" sz="2400" dirty="0"/>
              <a:t>access</a:t>
            </a:r>
            <a:r>
              <a:rPr lang="zh-CN" altLang="en-US" sz="2400" dirty="0"/>
              <a:t> </a:t>
            </a:r>
            <a:r>
              <a:rPr lang="en-US" altLang="zh-CN" sz="2400" dirty="0"/>
              <a:t>conflicts</a:t>
            </a:r>
            <a:endParaRPr lang="en-US" sz="2400" dirty="0"/>
          </a:p>
          <a:p>
            <a:pPr lvl="1"/>
            <a:r>
              <a:rPr lang="en-US" altLang="zh-CN" sz="2000" dirty="0"/>
              <a:t>Access</a:t>
            </a:r>
            <a:r>
              <a:rPr lang="zh-CN" altLang="en-US" sz="2000" dirty="0"/>
              <a:t> </a:t>
            </a:r>
            <a:r>
              <a:rPr lang="en-US" altLang="zh-CN" sz="2000" dirty="0"/>
              <a:t>conflicts</a:t>
            </a:r>
            <a:r>
              <a:rPr lang="zh-CN" altLang="en-US" sz="2000" dirty="0"/>
              <a:t> </a:t>
            </a:r>
            <a:r>
              <a:rPr lang="en-US" altLang="zh-CN" sz="2000" dirty="0"/>
              <a:t>happen</a:t>
            </a:r>
            <a:r>
              <a:rPr lang="zh-CN" altLang="en-US" sz="2000" dirty="0"/>
              <a:t> </a:t>
            </a:r>
            <a:r>
              <a:rPr lang="en-US" altLang="zh-CN" sz="2000" dirty="0"/>
              <a:t>when</a:t>
            </a:r>
            <a:r>
              <a:rPr lang="zh-CN" altLang="en-US" sz="2000" dirty="0"/>
              <a:t> </a:t>
            </a:r>
            <a:r>
              <a:rPr lang="en-US" altLang="zh-CN" sz="2000" dirty="0"/>
              <a:t>2</a:t>
            </a:r>
            <a:r>
              <a:rPr lang="zh-CN" altLang="en-US" sz="2000" dirty="0"/>
              <a:t> </a:t>
            </a:r>
            <a:r>
              <a:rPr lang="en-US" altLang="zh-CN" sz="2000" dirty="0"/>
              <a:t>or</a:t>
            </a:r>
            <a:r>
              <a:rPr lang="zh-CN" altLang="en-US" sz="2000" dirty="0"/>
              <a:t> </a:t>
            </a:r>
            <a:r>
              <a:rPr lang="en-US" altLang="zh-CN" sz="2000" dirty="0"/>
              <a:t>more</a:t>
            </a:r>
            <a:r>
              <a:rPr lang="zh-CN" altLang="en-US" sz="2000" dirty="0"/>
              <a:t> </a:t>
            </a:r>
            <a:r>
              <a:rPr lang="en-US" altLang="zh-CN" sz="2000" dirty="0"/>
              <a:t>data-paths</a:t>
            </a:r>
            <a:r>
              <a:rPr lang="zh-CN" altLang="en-US" sz="2000" dirty="0"/>
              <a:t> </a:t>
            </a:r>
            <a:r>
              <a:rPr lang="en-US" altLang="zh-CN" sz="2000" dirty="0"/>
              <a:t>try</a:t>
            </a:r>
            <a:r>
              <a:rPr lang="zh-CN" altLang="en-US" sz="2000" dirty="0"/>
              <a:t> </a:t>
            </a:r>
            <a:r>
              <a:rPr lang="en-US" altLang="zh-CN" sz="2000" dirty="0"/>
              <a:t>to</a:t>
            </a:r>
            <a:r>
              <a:rPr lang="zh-CN" altLang="en-US" sz="2000" dirty="0"/>
              <a:t> </a:t>
            </a:r>
            <a:r>
              <a:rPr lang="en-US" altLang="zh-CN" sz="2000" dirty="0"/>
              <a:t>access</a:t>
            </a:r>
            <a:r>
              <a:rPr lang="zh-CN" altLang="en-US" sz="2000" dirty="0"/>
              <a:t> </a:t>
            </a:r>
            <a:r>
              <a:rPr lang="en-US" altLang="zh-CN" sz="2000" dirty="0"/>
              <a:t>the</a:t>
            </a:r>
            <a:r>
              <a:rPr lang="zh-CN" altLang="en-US" sz="2000" dirty="0"/>
              <a:t> </a:t>
            </a:r>
            <a:r>
              <a:rPr lang="en-US" altLang="zh-CN" sz="2000" dirty="0"/>
              <a:t>same</a:t>
            </a:r>
            <a:r>
              <a:rPr lang="zh-CN" altLang="en-US" sz="2000" dirty="0"/>
              <a:t> </a:t>
            </a:r>
            <a:r>
              <a:rPr lang="en-US" altLang="zh-CN" sz="2000" dirty="0"/>
              <a:t>port</a:t>
            </a:r>
            <a:r>
              <a:rPr lang="zh-CN" altLang="en-US" sz="2000" dirty="0"/>
              <a:t> </a:t>
            </a:r>
            <a:r>
              <a:rPr lang="en-US" altLang="zh-CN" sz="2000" dirty="0"/>
              <a:t>at</a:t>
            </a:r>
            <a:r>
              <a:rPr lang="zh-CN" altLang="en-US" sz="2000" dirty="0"/>
              <a:t> </a:t>
            </a:r>
            <a:r>
              <a:rPr lang="en-US" altLang="zh-CN" sz="2000" dirty="0"/>
              <a:t>the</a:t>
            </a:r>
            <a:r>
              <a:rPr lang="zh-CN" altLang="en-US" sz="2000" dirty="0"/>
              <a:t> </a:t>
            </a:r>
            <a:r>
              <a:rPr lang="en-US" altLang="zh-CN" sz="2000" dirty="0"/>
              <a:t>same</a:t>
            </a:r>
            <a:r>
              <a:rPr lang="zh-CN" altLang="en-US" sz="2000" dirty="0"/>
              <a:t> </a:t>
            </a:r>
            <a:r>
              <a:rPr lang="en-US" altLang="zh-CN" sz="2000" dirty="0"/>
              <a:t>time:</a:t>
            </a:r>
            <a:r>
              <a:rPr lang="zh-CN" altLang="en-US" sz="2000" dirty="0"/>
              <a:t> </a:t>
            </a:r>
            <a:r>
              <a:rPr lang="en-US" altLang="zh-CN" sz="2000" dirty="0"/>
              <a:t>the</a:t>
            </a:r>
            <a:r>
              <a:rPr lang="zh-CN" altLang="en-US" sz="2000" dirty="0"/>
              <a:t> </a:t>
            </a:r>
            <a:r>
              <a:rPr lang="en-US" altLang="zh-CN" sz="2000" dirty="0"/>
              <a:t>lower</a:t>
            </a:r>
            <a:r>
              <a:rPr lang="zh-CN" altLang="en-US" sz="2000" dirty="0"/>
              <a:t> </a:t>
            </a:r>
            <a:r>
              <a:rPr lang="en-US" altLang="zh-CN" sz="2000" dirty="0"/>
              <a:t>two</a:t>
            </a:r>
            <a:r>
              <a:rPr lang="zh-CN" altLang="en-US" sz="2000" dirty="0"/>
              <a:t> </a:t>
            </a:r>
            <a:r>
              <a:rPr lang="en-US" altLang="zh-CN" sz="2000" dirty="0"/>
              <a:t>data-paths</a:t>
            </a:r>
            <a:r>
              <a:rPr lang="zh-CN" altLang="en-US" sz="2000" dirty="0"/>
              <a:t> </a:t>
            </a:r>
            <a:r>
              <a:rPr lang="en-US" altLang="zh-CN" sz="2000" dirty="0"/>
              <a:t>in</a:t>
            </a:r>
            <a:r>
              <a:rPr lang="zh-CN" altLang="en-US" sz="2000" dirty="0"/>
              <a:t> </a:t>
            </a:r>
            <a:r>
              <a:rPr lang="en-US" altLang="zh-CN" sz="2000" dirty="0"/>
              <a:t>the</a:t>
            </a:r>
            <a:r>
              <a:rPr lang="zh-CN" altLang="en-US" sz="2000" dirty="0"/>
              <a:t> </a:t>
            </a:r>
            <a:r>
              <a:rPr lang="en-US" altLang="zh-CN" sz="2000" dirty="0"/>
              <a:t>figure</a:t>
            </a:r>
          </a:p>
          <a:p>
            <a:pPr lvl="1"/>
            <a:r>
              <a:rPr lang="en-US" altLang="zh-CN" sz="2000" dirty="0"/>
              <a:t>Each</a:t>
            </a:r>
            <a:r>
              <a:rPr lang="zh-CN" altLang="en-US" sz="2000" dirty="0"/>
              <a:t> </a:t>
            </a:r>
            <a:r>
              <a:rPr lang="en-US" altLang="zh-CN" sz="2000" dirty="0"/>
              <a:t>reconfigurable</a:t>
            </a:r>
            <a:r>
              <a:rPr lang="zh-CN" altLang="en-US" sz="2000" dirty="0"/>
              <a:t> </a:t>
            </a:r>
            <a:r>
              <a:rPr lang="en-US" altLang="zh-CN" sz="2000" dirty="0"/>
              <a:t>connection</a:t>
            </a:r>
            <a:r>
              <a:rPr lang="zh-CN" altLang="en-US" sz="2000" dirty="0"/>
              <a:t> </a:t>
            </a:r>
            <a:r>
              <a:rPr lang="en-US" altLang="zh-CN" sz="2000" dirty="0"/>
              <a:t>has</a:t>
            </a:r>
            <a:r>
              <a:rPr lang="zh-CN" altLang="en-US" sz="2000" dirty="0"/>
              <a:t> </a:t>
            </a:r>
            <a:r>
              <a:rPr lang="en-US" altLang="zh-CN" sz="2000" dirty="0"/>
              <a:t>a</a:t>
            </a:r>
            <a:r>
              <a:rPr lang="zh-CN" altLang="en-US" sz="2000" dirty="0"/>
              <a:t> </a:t>
            </a:r>
            <a:r>
              <a:rPr lang="en-US" altLang="zh-CN" sz="2000" dirty="0"/>
              <a:t>separate</a:t>
            </a:r>
            <a:r>
              <a:rPr lang="zh-CN" altLang="en-US" sz="2000" dirty="0"/>
              <a:t> </a:t>
            </a:r>
            <a:r>
              <a:rPr lang="en-US" altLang="zh-CN" sz="2000" dirty="0"/>
              <a:t>configuration</a:t>
            </a:r>
            <a:r>
              <a:rPr lang="zh-CN" altLang="en-US" sz="2000" dirty="0"/>
              <a:t> </a:t>
            </a:r>
            <a:endParaRPr lang="en-US" altLang="zh-CN" sz="2000" dirty="0"/>
          </a:p>
          <a:p>
            <a:pPr lvl="1"/>
            <a:r>
              <a:rPr lang="en-US" altLang="zh-CN" sz="2000" dirty="0"/>
              <a:t>Conflicted</a:t>
            </a:r>
            <a:r>
              <a:rPr lang="zh-CN" altLang="en-US" sz="2000" dirty="0"/>
              <a:t> </a:t>
            </a:r>
            <a:r>
              <a:rPr lang="en-US" altLang="zh-CN" sz="2000" dirty="0"/>
              <a:t>ports</a:t>
            </a:r>
            <a:r>
              <a:rPr lang="zh-CN" altLang="en-US" sz="2000" dirty="0"/>
              <a:t> </a:t>
            </a:r>
            <a:r>
              <a:rPr lang="en-US" altLang="zh-CN" sz="2000" dirty="0"/>
              <a:t>(the</a:t>
            </a:r>
            <a:r>
              <a:rPr lang="zh-CN" altLang="en-US" sz="2000" dirty="0"/>
              <a:t> </a:t>
            </a:r>
            <a:r>
              <a:rPr lang="en-US" altLang="zh-CN" sz="2000" dirty="0"/>
              <a:t>lowest</a:t>
            </a:r>
            <a:r>
              <a:rPr lang="zh-CN" altLang="en-US" sz="2000" dirty="0"/>
              <a:t> </a:t>
            </a:r>
            <a:r>
              <a:rPr lang="en-US" altLang="zh-CN" sz="2000" dirty="0"/>
              <a:t>data-path)</a:t>
            </a:r>
            <a:r>
              <a:rPr lang="zh-CN" altLang="en-US" sz="2000" dirty="0"/>
              <a:t> </a:t>
            </a:r>
            <a:r>
              <a:rPr lang="en-US" altLang="zh-CN" sz="2000" dirty="0"/>
              <a:t>are</a:t>
            </a:r>
            <a:r>
              <a:rPr lang="zh-CN" altLang="en-US" sz="2000" dirty="0"/>
              <a:t> </a:t>
            </a:r>
            <a:r>
              <a:rPr lang="en-US" altLang="zh-CN" sz="2000" dirty="0"/>
              <a:t>disabled</a:t>
            </a:r>
            <a:r>
              <a:rPr lang="zh-CN" altLang="en-US" sz="2000" dirty="0"/>
              <a:t> </a:t>
            </a:r>
            <a:r>
              <a:rPr lang="en-US" altLang="zh-CN" sz="2000" dirty="0"/>
              <a:t>by</a:t>
            </a:r>
            <a:r>
              <a:rPr lang="zh-CN" altLang="en-US" sz="2000" dirty="0"/>
              <a:t> </a:t>
            </a:r>
            <a:r>
              <a:rPr lang="en-US" altLang="zh-CN" sz="2000" dirty="0"/>
              <a:t>scheduler</a:t>
            </a:r>
            <a:endParaRPr lang="en-US" sz="2000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4114800"/>
            <a:ext cx="84017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3043673"/>
            <a:ext cx="3517900" cy="3777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5256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2. </a:t>
            </a:r>
            <a:r>
              <a:rPr lang="en-US" altLang="zh-CN" dirty="0" err="1"/>
              <a:t>Optimising</a:t>
            </a:r>
            <a:r>
              <a:rPr lang="en-US" altLang="zh-CN" dirty="0"/>
              <a:t> Connection Network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5237"/>
            <a:ext cx="8229600" cy="4525963"/>
          </a:xfrm>
        </p:spPr>
        <p:txBody>
          <a:bodyPr>
            <a:normAutofit/>
          </a:bodyPr>
          <a:lstStyle/>
          <a:p>
            <a:r>
              <a:rPr lang="en-US" altLang="zh-CN" sz="2400" dirty="0"/>
              <a:t>Multiplexers</a:t>
            </a:r>
            <a:r>
              <a:rPr lang="zh-CN" altLang="en-US" sz="2400" dirty="0"/>
              <a:t> </a:t>
            </a:r>
            <a:r>
              <a:rPr lang="en-US" altLang="zh-CN" sz="2400" dirty="0"/>
              <a:t>or</a:t>
            </a:r>
            <a:r>
              <a:rPr lang="zh-CN" altLang="en-US" sz="2400" dirty="0"/>
              <a:t> </a:t>
            </a:r>
            <a:r>
              <a:rPr lang="en-US" altLang="zh-CN" sz="2400" dirty="0"/>
              <a:t>permutation</a:t>
            </a:r>
            <a:r>
              <a:rPr lang="zh-CN" altLang="en-US" sz="2400" dirty="0"/>
              <a:t> </a:t>
            </a:r>
            <a:r>
              <a:rPr lang="en-US" altLang="zh-CN" sz="2400" dirty="0"/>
              <a:t>network?</a:t>
            </a:r>
          </a:p>
          <a:p>
            <a:r>
              <a:rPr lang="en-US" altLang="zh-CN" sz="2400" dirty="0"/>
              <a:t>Three</a:t>
            </a:r>
            <a:r>
              <a:rPr lang="zh-CN" altLang="en-US" sz="2400" dirty="0"/>
              <a:t> </a:t>
            </a:r>
            <a:r>
              <a:rPr lang="en-US" altLang="zh-CN" sz="2400" dirty="0"/>
              <a:t>parameters</a:t>
            </a:r>
            <a:r>
              <a:rPr lang="zh-CN" altLang="en-US" sz="2400" dirty="0"/>
              <a:t> </a:t>
            </a:r>
            <a:r>
              <a:rPr lang="en-US" altLang="zh-CN" sz="2400" dirty="0"/>
              <a:t>to</a:t>
            </a:r>
            <a:r>
              <a:rPr lang="zh-CN" altLang="en-US" sz="2400" dirty="0"/>
              <a:t> </a:t>
            </a:r>
            <a:r>
              <a:rPr lang="en-US" altLang="zh-CN" sz="2400" dirty="0"/>
              <a:t>evaluate:</a:t>
            </a:r>
            <a:r>
              <a:rPr lang="zh-CN" altLang="en-US" sz="2400" dirty="0"/>
              <a:t> </a:t>
            </a:r>
            <a:endParaRPr lang="en-US" altLang="zh-CN" sz="2400" dirty="0"/>
          </a:p>
          <a:p>
            <a:pPr lvl="1"/>
            <a:r>
              <a:rPr lang="en-US" altLang="zh-CN" sz="2000" dirty="0"/>
              <a:t>Number</a:t>
            </a:r>
            <a:r>
              <a:rPr lang="zh-CN" altLang="en-US" sz="2000" dirty="0"/>
              <a:t> </a:t>
            </a:r>
            <a:r>
              <a:rPr lang="en-US" altLang="zh-CN" sz="2000" dirty="0"/>
              <a:t>of</a:t>
            </a:r>
            <a:r>
              <a:rPr lang="zh-CN" altLang="en-US" sz="2000" dirty="0"/>
              <a:t> </a:t>
            </a:r>
            <a:r>
              <a:rPr lang="en-US" altLang="zh-CN" sz="2000" dirty="0"/>
              <a:t>pins</a:t>
            </a:r>
            <a:r>
              <a:rPr lang="zh-CN" altLang="en-US" sz="2000" dirty="0"/>
              <a:t> </a:t>
            </a:r>
            <a:r>
              <a:rPr lang="en-US" altLang="zh-CN" sz="2000" dirty="0"/>
              <a:t>to</a:t>
            </a:r>
            <a:r>
              <a:rPr lang="zh-CN" altLang="en-US" sz="2000" dirty="0"/>
              <a:t> </a:t>
            </a:r>
            <a:r>
              <a:rPr lang="en-US" altLang="zh-CN" sz="2000" dirty="0"/>
              <a:t>support</a:t>
            </a:r>
            <a:r>
              <a:rPr lang="zh-CN" altLang="en-US" sz="2000" dirty="0"/>
              <a:t> </a:t>
            </a:r>
            <a:r>
              <a:rPr lang="en-US" altLang="zh-CN" sz="2000" dirty="0"/>
              <a:t>runtime</a:t>
            </a:r>
            <a:r>
              <a:rPr lang="zh-CN" altLang="en-US" sz="2000" dirty="0"/>
              <a:t> </a:t>
            </a:r>
            <a:r>
              <a:rPr lang="en-US" altLang="zh-CN" sz="2000" dirty="0"/>
              <a:t>reconfiguration</a:t>
            </a:r>
            <a:r>
              <a:rPr lang="zh-CN" altLang="en-US" sz="2000" dirty="0"/>
              <a:t> </a:t>
            </a:r>
            <a:endParaRPr lang="en-US" altLang="zh-CN" sz="2000" dirty="0"/>
          </a:p>
          <a:p>
            <a:pPr lvl="1"/>
            <a:r>
              <a:rPr lang="en-US" altLang="zh-CN" sz="2000" dirty="0"/>
              <a:t>Silicon</a:t>
            </a:r>
            <a:r>
              <a:rPr lang="zh-CN" altLang="en-US" sz="2000" dirty="0"/>
              <a:t> </a:t>
            </a:r>
            <a:r>
              <a:rPr lang="en-US" altLang="zh-CN" sz="2000" dirty="0"/>
              <a:t>area</a:t>
            </a:r>
            <a:r>
              <a:rPr lang="zh-CN" altLang="en-US" sz="2000" dirty="0"/>
              <a:t> </a:t>
            </a:r>
            <a:r>
              <a:rPr lang="en-US" altLang="zh-CN" sz="2000" dirty="0"/>
              <a:t>to</a:t>
            </a:r>
            <a:r>
              <a:rPr lang="zh-CN" altLang="en-US" sz="2000" dirty="0"/>
              <a:t> </a:t>
            </a:r>
            <a:r>
              <a:rPr lang="en-US" altLang="zh-CN" sz="2000" dirty="0"/>
              <a:t>implement</a:t>
            </a:r>
            <a:r>
              <a:rPr lang="zh-CN" altLang="en-US" sz="2000" dirty="0"/>
              <a:t> </a:t>
            </a:r>
            <a:r>
              <a:rPr lang="en-US" altLang="zh-CN" sz="2000" dirty="0"/>
              <a:t>the</a:t>
            </a:r>
            <a:r>
              <a:rPr lang="zh-CN" altLang="en-US" sz="2000" dirty="0"/>
              <a:t> </a:t>
            </a:r>
            <a:r>
              <a:rPr lang="en-US" altLang="zh-CN" sz="2000" dirty="0"/>
              <a:t>network</a:t>
            </a:r>
            <a:r>
              <a:rPr lang="zh-CN" altLang="en-US" sz="2000" dirty="0"/>
              <a:t> </a:t>
            </a:r>
            <a:endParaRPr lang="en-US" altLang="zh-CN" sz="2000" dirty="0"/>
          </a:p>
          <a:p>
            <a:pPr lvl="1"/>
            <a:r>
              <a:rPr lang="en-US" altLang="zh-CN" sz="2000" dirty="0"/>
              <a:t>Logic</a:t>
            </a:r>
            <a:r>
              <a:rPr lang="zh-CN" altLang="en-US" sz="2000" dirty="0"/>
              <a:t> </a:t>
            </a:r>
            <a:r>
              <a:rPr lang="en-US" altLang="zh-CN" sz="2000" dirty="0"/>
              <a:t>required</a:t>
            </a:r>
            <a:r>
              <a:rPr lang="zh-CN" altLang="en-US" sz="2000" dirty="0"/>
              <a:t> </a:t>
            </a:r>
            <a:r>
              <a:rPr lang="en-US" altLang="zh-CN" sz="2000" dirty="0"/>
              <a:t>to</a:t>
            </a:r>
            <a:r>
              <a:rPr lang="zh-CN" altLang="en-US" sz="2000" dirty="0"/>
              <a:t> </a:t>
            </a:r>
            <a:r>
              <a:rPr lang="en-US" altLang="zh-CN" sz="2000" dirty="0"/>
              <a:t>generate</a:t>
            </a:r>
            <a:r>
              <a:rPr lang="zh-CN" altLang="en-US" sz="2000" dirty="0"/>
              <a:t> </a:t>
            </a:r>
            <a:r>
              <a:rPr lang="en-US" altLang="zh-CN" sz="2000" dirty="0"/>
              <a:t>runtime</a:t>
            </a:r>
            <a:r>
              <a:rPr lang="zh-CN" altLang="en-US" sz="2000" dirty="0"/>
              <a:t> </a:t>
            </a:r>
            <a:r>
              <a:rPr lang="en-US" altLang="zh-CN" sz="2000" dirty="0"/>
              <a:t>configurations</a:t>
            </a:r>
            <a:r>
              <a:rPr lang="zh-CN" altLang="en-US" sz="2000" dirty="0"/>
              <a:t> </a:t>
            </a:r>
            <a:r>
              <a:rPr lang="en-US" altLang="zh-CN" sz="2000" dirty="0"/>
              <a:t>for</a:t>
            </a:r>
            <a:r>
              <a:rPr lang="zh-CN" altLang="en-US" sz="2000" dirty="0"/>
              <a:t> </a:t>
            </a:r>
            <a:r>
              <a:rPr lang="en-US" altLang="zh-CN" sz="2000" dirty="0"/>
              <a:t>the</a:t>
            </a:r>
            <a:r>
              <a:rPr lang="zh-CN" altLang="en-US" sz="2000" dirty="0"/>
              <a:t> </a:t>
            </a:r>
            <a:r>
              <a:rPr lang="en-US" altLang="zh-CN" sz="2000" dirty="0"/>
              <a:t>network</a:t>
            </a:r>
            <a:endParaRPr lang="en-US" sz="2000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4114800"/>
            <a:ext cx="84017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3371115"/>
            <a:ext cx="4966689" cy="3513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2802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Connection Network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5237"/>
            <a:ext cx="8229600" cy="4525963"/>
          </a:xfrm>
        </p:spPr>
        <p:txBody>
          <a:bodyPr>
            <a:normAutofit/>
          </a:bodyPr>
          <a:lstStyle/>
          <a:p>
            <a:r>
              <a:rPr lang="en-US" altLang="zh-CN" sz="2400" dirty="0"/>
              <a:t>Multiplexers</a:t>
            </a:r>
            <a:r>
              <a:rPr lang="zh-CN" altLang="en-US" sz="2400" dirty="0"/>
              <a:t> </a:t>
            </a:r>
            <a:r>
              <a:rPr lang="en-US" altLang="zh-CN" sz="2400" dirty="0"/>
              <a:t>or</a:t>
            </a:r>
            <a:r>
              <a:rPr lang="zh-CN" altLang="en-US" sz="2400" dirty="0"/>
              <a:t> </a:t>
            </a:r>
            <a:r>
              <a:rPr lang="en-US" altLang="zh-CN" sz="2400" dirty="0"/>
              <a:t>permutation</a:t>
            </a:r>
            <a:r>
              <a:rPr lang="zh-CN" altLang="en-US" sz="2400" dirty="0"/>
              <a:t> </a:t>
            </a:r>
            <a:r>
              <a:rPr lang="en-US" altLang="zh-CN" sz="2400" dirty="0"/>
              <a:t>network?</a:t>
            </a:r>
          </a:p>
          <a:p>
            <a:r>
              <a:rPr lang="en-US" altLang="zh-CN" sz="2400" dirty="0"/>
              <a:t>Multiplexers</a:t>
            </a:r>
            <a:r>
              <a:rPr lang="zh-CN" altLang="en-US" sz="2400" dirty="0"/>
              <a:t> </a:t>
            </a:r>
            <a:r>
              <a:rPr lang="en-US" altLang="zh-CN" sz="2400" dirty="0"/>
              <a:t>are</a:t>
            </a:r>
            <a:r>
              <a:rPr lang="zh-CN" altLang="en-US" sz="2400" dirty="0"/>
              <a:t> </a:t>
            </a:r>
            <a:r>
              <a:rPr lang="en-US" altLang="zh-CN" sz="2400" dirty="0"/>
              <a:t>selected</a:t>
            </a:r>
            <a:r>
              <a:rPr lang="zh-CN" altLang="en-US" sz="2400" dirty="0"/>
              <a:t> </a:t>
            </a:r>
            <a:r>
              <a:rPr lang="en-US" altLang="zh-CN" sz="2400" dirty="0"/>
              <a:t>as</a:t>
            </a:r>
            <a:r>
              <a:rPr lang="zh-CN" altLang="en-US" sz="2400" dirty="0"/>
              <a:t> </a:t>
            </a:r>
            <a:r>
              <a:rPr lang="en-US" altLang="zh-CN" sz="2400" dirty="0"/>
              <a:t>configurations</a:t>
            </a:r>
            <a:r>
              <a:rPr lang="zh-CN" altLang="en-US" sz="2400" dirty="0"/>
              <a:t> </a:t>
            </a:r>
            <a:r>
              <a:rPr lang="en-US" altLang="zh-CN" sz="2400" dirty="0"/>
              <a:t>can</a:t>
            </a:r>
            <a:r>
              <a:rPr lang="zh-CN" altLang="en-US" sz="2400" dirty="0"/>
              <a:t> </a:t>
            </a:r>
            <a:r>
              <a:rPr lang="en-US" altLang="zh-CN" sz="2400" dirty="0"/>
              <a:t>be</a:t>
            </a:r>
            <a:r>
              <a:rPr lang="zh-CN" altLang="en-US" sz="2400" dirty="0"/>
              <a:t> </a:t>
            </a:r>
            <a:r>
              <a:rPr lang="en-US" altLang="zh-CN" sz="2400" dirty="0"/>
              <a:t>shared</a:t>
            </a:r>
            <a:r>
              <a:rPr lang="zh-CN" altLang="en-US" sz="2400" dirty="0"/>
              <a:t> </a:t>
            </a:r>
            <a:endParaRPr lang="en-US" altLang="zh-CN" sz="2400" dirty="0"/>
          </a:p>
          <a:p>
            <a:pPr lvl="1"/>
            <a:r>
              <a:rPr lang="en-US" altLang="zh-CN" sz="2000" dirty="0"/>
              <a:t>To</a:t>
            </a:r>
            <a:r>
              <a:rPr lang="zh-CN" altLang="en-US" sz="2000" dirty="0"/>
              <a:t> </a:t>
            </a:r>
            <a:r>
              <a:rPr lang="en-US" altLang="zh-CN" sz="2000" dirty="0"/>
              <a:t>reconfigure</a:t>
            </a:r>
            <a:r>
              <a:rPr lang="zh-CN" altLang="en-US" sz="2000" dirty="0"/>
              <a:t> </a:t>
            </a:r>
            <a:r>
              <a:rPr lang="en-US" altLang="zh-CN" sz="2000" dirty="0"/>
              <a:t>a</a:t>
            </a:r>
            <a:r>
              <a:rPr lang="zh-CN" altLang="en-US" sz="2000" dirty="0"/>
              <a:t> </a:t>
            </a:r>
            <a:r>
              <a:rPr lang="en-US" altLang="zh-CN" sz="2000" dirty="0"/>
              <a:t>permutation</a:t>
            </a:r>
            <a:r>
              <a:rPr lang="zh-CN" altLang="en-US" sz="2000" dirty="0"/>
              <a:t> </a:t>
            </a:r>
            <a:r>
              <a:rPr lang="en-US" altLang="zh-CN" sz="2000" dirty="0"/>
              <a:t>network</a:t>
            </a:r>
            <a:r>
              <a:rPr lang="zh-CN" altLang="en-US" sz="2000" dirty="0"/>
              <a:t> </a:t>
            </a:r>
            <a:r>
              <a:rPr lang="en-US" altLang="zh-CN" sz="2000" dirty="0"/>
              <a:t>within</a:t>
            </a:r>
            <a:r>
              <a:rPr lang="zh-CN" altLang="en-US" sz="2000" dirty="0"/>
              <a:t> </a:t>
            </a:r>
            <a:r>
              <a:rPr lang="en-US" altLang="zh-CN" sz="2000" dirty="0"/>
              <a:t>a</a:t>
            </a:r>
            <a:r>
              <a:rPr lang="zh-CN" altLang="en-US" sz="2000" dirty="0"/>
              <a:t> </a:t>
            </a:r>
            <a:r>
              <a:rPr lang="en-US" altLang="zh-CN" sz="2000" dirty="0"/>
              <a:t>single</a:t>
            </a:r>
            <a:r>
              <a:rPr lang="zh-CN" altLang="en-US" sz="2000" dirty="0"/>
              <a:t> </a:t>
            </a:r>
            <a:r>
              <a:rPr lang="en-US" altLang="zh-CN" sz="2000" dirty="0"/>
              <a:t>cycle</a:t>
            </a:r>
            <a:r>
              <a:rPr lang="zh-CN" altLang="en-US" sz="2000" dirty="0"/>
              <a:t> </a:t>
            </a:r>
            <a:r>
              <a:rPr lang="en-US" altLang="zh-CN" sz="2000" dirty="0"/>
              <a:t>takes</a:t>
            </a:r>
            <a:r>
              <a:rPr lang="zh-CN" altLang="en-US" sz="2000" dirty="0"/>
              <a:t> </a:t>
            </a:r>
            <a:r>
              <a:rPr lang="en-US" altLang="zh-CN" sz="2000" dirty="0"/>
              <a:t>an</a:t>
            </a:r>
            <a:r>
              <a:rPr lang="zh-CN" altLang="en-US" sz="2000" dirty="0"/>
              <a:t> </a:t>
            </a:r>
            <a:r>
              <a:rPr lang="en-US" altLang="zh-CN" sz="2000" dirty="0"/>
              <a:t>unacceptable</a:t>
            </a:r>
            <a:r>
              <a:rPr lang="zh-CN" altLang="en-US" sz="2000" dirty="0"/>
              <a:t> </a:t>
            </a:r>
            <a:r>
              <a:rPr lang="en-US" altLang="zh-CN" sz="2000" dirty="0"/>
              <a:t>amount</a:t>
            </a:r>
            <a:r>
              <a:rPr lang="zh-CN" altLang="en-US" sz="2000" dirty="0"/>
              <a:t> </a:t>
            </a:r>
            <a:r>
              <a:rPr lang="en-US" altLang="zh-CN" sz="2000" dirty="0"/>
              <a:t>of</a:t>
            </a:r>
            <a:r>
              <a:rPr lang="zh-CN" altLang="en-US" sz="2000" dirty="0"/>
              <a:t> </a:t>
            </a:r>
            <a:r>
              <a:rPr lang="en-US" altLang="zh-CN" sz="2000" dirty="0"/>
              <a:t>pins</a:t>
            </a:r>
            <a:r>
              <a:rPr lang="zh-CN" altLang="en-US" sz="2000" dirty="0"/>
              <a:t> </a:t>
            </a:r>
            <a:r>
              <a:rPr lang="en-US" altLang="zh-CN" sz="2000" dirty="0"/>
              <a:t>and</a:t>
            </a:r>
            <a:r>
              <a:rPr lang="zh-CN" altLang="en-US" sz="2000" dirty="0"/>
              <a:t> </a:t>
            </a:r>
            <a:r>
              <a:rPr lang="en-US" altLang="zh-CN" sz="2000" dirty="0"/>
              <a:t>configuration</a:t>
            </a:r>
            <a:r>
              <a:rPr lang="zh-CN" altLang="en-US" sz="2000" dirty="0"/>
              <a:t> </a:t>
            </a:r>
            <a:r>
              <a:rPr lang="en-US" altLang="zh-CN" sz="2000" dirty="0"/>
              <a:t>generation</a:t>
            </a:r>
            <a:r>
              <a:rPr lang="zh-CN" altLang="en-US" sz="2000" dirty="0"/>
              <a:t> </a:t>
            </a:r>
            <a:r>
              <a:rPr lang="en-US" altLang="zh-CN" sz="2000" dirty="0"/>
              <a:t>logic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4114800"/>
            <a:ext cx="84017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3371115"/>
            <a:ext cx="4966689" cy="3513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6417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Architecture Efficiency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5237"/>
            <a:ext cx="8229600" cy="4525963"/>
          </a:xfrm>
        </p:spPr>
        <p:txBody>
          <a:bodyPr>
            <a:normAutofit/>
          </a:bodyPr>
          <a:lstStyle/>
          <a:p>
            <a:r>
              <a:rPr lang="en-US" altLang="zh-CN" sz="2400" dirty="0"/>
              <a:t>Architecture</a:t>
            </a:r>
            <a:r>
              <a:rPr lang="zh-CN" altLang="en-US" sz="2400" dirty="0"/>
              <a:t> </a:t>
            </a:r>
            <a:r>
              <a:rPr lang="en-US" altLang="zh-CN" sz="2400" dirty="0"/>
              <a:t>efficiency</a:t>
            </a:r>
            <a:r>
              <a:rPr lang="zh-CN" altLang="en-US" sz="2400" dirty="0"/>
              <a:t> </a:t>
            </a:r>
            <a:r>
              <a:rPr lang="en-US" altLang="zh-CN" sz="2400" dirty="0"/>
              <a:t>is</a:t>
            </a:r>
            <a:r>
              <a:rPr lang="zh-CN" altLang="en-US" sz="2400" dirty="0"/>
              <a:t> </a:t>
            </a:r>
            <a:r>
              <a:rPr lang="en-US" altLang="zh-CN" sz="2400" dirty="0"/>
              <a:t>evaluated</a:t>
            </a:r>
            <a:r>
              <a:rPr lang="zh-CN" altLang="en-US" sz="2400" dirty="0"/>
              <a:t> </a:t>
            </a:r>
            <a:r>
              <a:rPr lang="en-US" altLang="zh-CN" sz="2400" dirty="0"/>
              <a:t>with</a:t>
            </a:r>
            <a:r>
              <a:rPr lang="zh-CN" altLang="en-US" sz="2400" dirty="0"/>
              <a:t> </a:t>
            </a:r>
            <a:r>
              <a:rPr lang="en-US" altLang="zh-CN" sz="2400" dirty="0"/>
              <a:t>the</a:t>
            </a:r>
            <a:r>
              <a:rPr lang="zh-CN" altLang="en-US" sz="2400" dirty="0"/>
              <a:t> </a:t>
            </a:r>
            <a:r>
              <a:rPr lang="en-US" altLang="zh-CN" sz="2400" dirty="0"/>
              <a:t>area</a:t>
            </a:r>
            <a:r>
              <a:rPr lang="zh-CN" altLang="en-US" sz="2400" dirty="0"/>
              <a:t> </a:t>
            </a:r>
            <a:r>
              <a:rPr lang="en-US" altLang="zh-CN" sz="2400" dirty="0"/>
              <a:t>saved</a:t>
            </a:r>
            <a:r>
              <a:rPr lang="zh-CN" altLang="en-US" sz="2400" dirty="0"/>
              <a:t> </a:t>
            </a:r>
            <a:r>
              <a:rPr lang="en-US" altLang="zh-CN" sz="2400" dirty="0"/>
              <a:t>by</a:t>
            </a:r>
            <a:r>
              <a:rPr lang="zh-CN" altLang="en-US" sz="2400" dirty="0"/>
              <a:t> </a:t>
            </a:r>
            <a:r>
              <a:rPr lang="en-US" altLang="zh-CN" sz="2400" dirty="0"/>
              <a:t>runtime</a:t>
            </a:r>
            <a:r>
              <a:rPr lang="zh-CN" altLang="en-US" sz="2400" dirty="0"/>
              <a:t> </a:t>
            </a:r>
            <a:r>
              <a:rPr lang="en-US" altLang="zh-CN" sz="2400" dirty="0"/>
              <a:t>reconfiguration,</a:t>
            </a:r>
            <a:r>
              <a:rPr lang="zh-CN" altLang="en-US" sz="2400" dirty="0"/>
              <a:t> </a:t>
            </a:r>
            <a:r>
              <a:rPr lang="en-US" altLang="zh-CN" sz="2400" dirty="0"/>
              <a:t>multiplied</a:t>
            </a:r>
            <a:r>
              <a:rPr lang="zh-CN" altLang="en-US" sz="2400" dirty="0"/>
              <a:t> </a:t>
            </a:r>
            <a:r>
              <a:rPr lang="en-US" altLang="zh-CN" sz="2400" dirty="0"/>
              <a:t>by</a:t>
            </a:r>
            <a:r>
              <a:rPr lang="zh-CN" altLang="en-US" sz="2400" dirty="0"/>
              <a:t> </a:t>
            </a:r>
            <a:r>
              <a:rPr lang="en-US" altLang="zh-CN" sz="2400" dirty="0"/>
              <a:t>overall</a:t>
            </a:r>
            <a:r>
              <a:rPr lang="zh-CN" altLang="en-US" sz="2400" dirty="0"/>
              <a:t> </a:t>
            </a:r>
            <a:r>
              <a:rPr lang="en-US" altLang="zh-CN" sz="2400" dirty="0"/>
              <a:t>area</a:t>
            </a:r>
            <a:r>
              <a:rPr lang="zh-CN" altLang="en-US" sz="2400" dirty="0"/>
              <a:t> </a:t>
            </a:r>
            <a:r>
              <a:rPr lang="en-US" altLang="zh-CN" sz="2400" dirty="0"/>
              <a:t>overhead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4114800"/>
            <a:ext cx="84017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048000" y="2988977"/>
            <a:ext cx="114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Original chip area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3363232" y="3755524"/>
            <a:ext cx="249918" cy="81647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0781" y="3042862"/>
            <a:ext cx="1676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Original application resource usage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1066800" y="3886200"/>
            <a:ext cx="847076" cy="61149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3527608"/>
            <a:ext cx="4921250" cy="333039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52" y="4572000"/>
            <a:ext cx="4138448" cy="998553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0" y="5943600"/>
            <a:ext cx="24076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Runtime reconfigurable application resource usage </a:t>
            </a:r>
          </a:p>
        </p:txBody>
      </p:sp>
      <p:cxnSp>
        <p:nvCxnSpPr>
          <p:cNvPr id="24" name="Straight Arrow Connector 23"/>
          <p:cNvCxnSpPr/>
          <p:nvPr/>
        </p:nvCxnSpPr>
        <p:spPr>
          <a:xfrm flipV="1">
            <a:off x="1707181" y="5452279"/>
            <a:ext cx="730250" cy="49132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2971800" y="5967311"/>
            <a:ext cx="114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EURECA chip area</a:t>
            </a:r>
          </a:p>
        </p:txBody>
      </p:sp>
      <p:cxnSp>
        <p:nvCxnSpPr>
          <p:cNvPr id="29" name="Straight Arrow Connector 28"/>
          <p:cNvCxnSpPr>
            <a:stCxn id="28" idx="0"/>
          </p:cNvCxnSpPr>
          <p:nvPr/>
        </p:nvCxnSpPr>
        <p:spPr>
          <a:xfrm flipH="1" flipV="1">
            <a:off x="3363232" y="5356268"/>
            <a:ext cx="180068" cy="61104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61093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zh-CN" dirty="0"/>
              <a:t>Outline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zh-CN" dirty="0"/>
              <a:t>motivation</a:t>
            </a:r>
          </a:p>
          <a:p>
            <a:r>
              <a:rPr lang="en-GB" altLang="zh-CN" dirty="0"/>
              <a:t>EURECA</a:t>
            </a:r>
            <a:r>
              <a:rPr lang="zh-CN" altLang="en-US" dirty="0"/>
              <a:t> </a:t>
            </a:r>
            <a:r>
              <a:rPr lang="en-US" altLang="zh-CN" dirty="0"/>
              <a:t>architecture</a:t>
            </a:r>
            <a:endParaRPr lang="en-GB" altLang="zh-CN" dirty="0"/>
          </a:p>
          <a:p>
            <a:r>
              <a:rPr lang="en-US" altLang="zh-CN" dirty="0"/>
              <a:t>Architecture</a:t>
            </a:r>
            <a:r>
              <a:rPr lang="zh-CN" altLang="en-US" dirty="0"/>
              <a:t> </a:t>
            </a:r>
            <a:r>
              <a:rPr lang="en-US" altLang="zh-CN" dirty="0" err="1"/>
              <a:t>optimisation</a:t>
            </a:r>
            <a:endParaRPr lang="en-GB" altLang="zh-CN" dirty="0"/>
          </a:p>
          <a:p>
            <a:r>
              <a:rPr lang="en-GB" altLang="zh-CN" dirty="0"/>
              <a:t>results</a:t>
            </a:r>
          </a:p>
          <a:p>
            <a:r>
              <a:rPr lang="en-GB" altLang="zh-CN" dirty="0"/>
              <a:t>summary</a:t>
            </a:r>
            <a:endParaRPr lang="zh-CN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120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EURECA</a:t>
            </a:r>
            <a:r>
              <a:rPr lang="zh-CN" altLang="en-US" dirty="0"/>
              <a:t> </a:t>
            </a:r>
            <a:r>
              <a:rPr lang="en-US" altLang="zh-CN" dirty="0" err="1"/>
              <a:t>Optimisation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5237"/>
            <a:ext cx="8229600" cy="4525963"/>
          </a:xfrm>
        </p:spPr>
        <p:txBody>
          <a:bodyPr>
            <a:normAutofit/>
          </a:bodyPr>
          <a:lstStyle/>
          <a:p>
            <a:r>
              <a:rPr lang="en-US" altLang="zh-CN" sz="2400" dirty="0"/>
              <a:t>Connection</a:t>
            </a:r>
            <a:r>
              <a:rPr lang="zh-CN" altLang="en-US" sz="2400" dirty="0"/>
              <a:t> </a:t>
            </a:r>
            <a:r>
              <a:rPr lang="en-US" altLang="zh-CN" sz="2400" dirty="0"/>
              <a:t>network:</a:t>
            </a:r>
            <a:r>
              <a:rPr lang="zh-CN" altLang="en-US" sz="2400" dirty="0"/>
              <a:t> </a:t>
            </a:r>
            <a:r>
              <a:rPr lang="en-US" altLang="zh-CN" sz="2400" dirty="0"/>
              <a:t>multiplexers</a:t>
            </a:r>
            <a:r>
              <a:rPr lang="zh-CN" altLang="en-US" sz="2400" dirty="0"/>
              <a:t> </a:t>
            </a:r>
            <a:r>
              <a:rPr lang="en-US" altLang="zh-CN" sz="2400" dirty="0"/>
              <a:t>or</a:t>
            </a:r>
            <a:r>
              <a:rPr lang="zh-CN" altLang="en-US" sz="2400" dirty="0"/>
              <a:t> </a:t>
            </a:r>
            <a:r>
              <a:rPr lang="en-US" altLang="zh-CN" sz="2400" dirty="0"/>
              <a:t>permutation</a:t>
            </a:r>
            <a:r>
              <a:rPr lang="zh-CN" altLang="en-US" sz="2400" dirty="0"/>
              <a:t> </a:t>
            </a:r>
            <a:r>
              <a:rPr lang="en-US" altLang="zh-CN" sz="2400" dirty="0"/>
              <a:t>network</a:t>
            </a:r>
          </a:p>
          <a:p>
            <a:pPr lvl="1"/>
            <a:r>
              <a:rPr lang="en-US" altLang="zh-CN" sz="1800" dirty="0"/>
              <a:t>Memory</a:t>
            </a:r>
            <a:r>
              <a:rPr lang="zh-CN" altLang="en-US" sz="1800" dirty="0"/>
              <a:t> </a:t>
            </a:r>
            <a:r>
              <a:rPr lang="en-US" altLang="zh-CN" sz="1800" dirty="0"/>
              <a:t>group</a:t>
            </a:r>
            <a:r>
              <a:rPr lang="zh-CN" altLang="en-US" sz="1800" dirty="0"/>
              <a:t> </a:t>
            </a:r>
            <a:r>
              <a:rPr lang="en-US" altLang="zh-CN" sz="1800" dirty="0"/>
              <a:t>size:</a:t>
            </a:r>
            <a:r>
              <a:rPr lang="zh-CN" altLang="en-US" sz="1800" dirty="0"/>
              <a:t> </a:t>
            </a:r>
            <a:r>
              <a:rPr lang="en-US" altLang="zh-CN" sz="1800" dirty="0"/>
              <a:t>the</a:t>
            </a:r>
            <a:r>
              <a:rPr lang="zh-CN" altLang="en-US" sz="1800" dirty="0"/>
              <a:t> </a:t>
            </a:r>
            <a:r>
              <a:rPr lang="en-US" altLang="zh-CN" sz="1800" dirty="0"/>
              <a:t>number</a:t>
            </a:r>
            <a:r>
              <a:rPr lang="zh-CN" altLang="en-US" sz="1800" dirty="0"/>
              <a:t> </a:t>
            </a:r>
            <a:r>
              <a:rPr lang="en-US" altLang="zh-CN" sz="1800" dirty="0"/>
              <a:t>of</a:t>
            </a:r>
            <a:r>
              <a:rPr lang="zh-CN" altLang="en-US" sz="1800" dirty="0"/>
              <a:t> </a:t>
            </a:r>
            <a:r>
              <a:rPr lang="en-US" altLang="zh-CN" sz="1800" dirty="0"/>
              <a:t>BRAM</a:t>
            </a:r>
            <a:r>
              <a:rPr lang="zh-CN" altLang="en-US" sz="1800" dirty="0"/>
              <a:t> </a:t>
            </a:r>
            <a:r>
              <a:rPr lang="en-US" altLang="zh-CN" sz="1800" dirty="0"/>
              <a:t>blocks</a:t>
            </a:r>
            <a:r>
              <a:rPr lang="zh-CN" altLang="en-US" sz="1800" dirty="0"/>
              <a:t> </a:t>
            </a:r>
            <a:r>
              <a:rPr lang="en-US" altLang="zh-CN" sz="1800" dirty="0"/>
              <a:t>connected</a:t>
            </a:r>
            <a:r>
              <a:rPr lang="zh-CN" altLang="en-US" sz="1800" dirty="0"/>
              <a:t> </a:t>
            </a:r>
            <a:r>
              <a:rPr lang="en-US" altLang="zh-CN" sz="1800" dirty="0"/>
              <a:t>to</a:t>
            </a:r>
            <a:r>
              <a:rPr lang="zh-CN" altLang="en-US" sz="1800" dirty="0"/>
              <a:t> </a:t>
            </a:r>
            <a:r>
              <a:rPr lang="en-US" altLang="zh-CN" sz="1800" dirty="0"/>
              <a:t>a</a:t>
            </a:r>
            <a:r>
              <a:rPr lang="zh-CN" altLang="en-US" sz="1800" dirty="0"/>
              <a:t> </a:t>
            </a:r>
            <a:r>
              <a:rPr lang="en-US" altLang="zh-CN" sz="1800" dirty="0"/>
              <a:t>single</a:t>
            </a:r>
            <a:r>
              <a:rPr lang="zh-CN" altLang="en-US" sz="1800" dirty="0"/>
              <a:t> </a:t>
            </a:r>
            <a:r>
              <a:rPr lang="en-US" altLang="zh-CN" sz="1800" dirty="0"/>
              <a:t>EURECA</a:t>
            </a:r>
            <a:r>
              <a:rPr lang="zh-CN" altLang="en-US" sz="1800" dirty="0"/>
              <a:t> </a:t>
            </a:r>
            <a:r>
              <a:rPr lang="en-US" altLang="zh-CN" sz="1800" dirty="0"/>
              <a:t>module</a:t>
            </a:r>
          </a:p>
          <a:p>
            <a:pPr lvl="1"/>
            <a:r>
              <a:rPr lang="en-US" altLang="zh-CN" sz="1800" dirty="0"/>
              <a:t>Circuit models for application area reduction and module area</a:t>
            </a:r>
          </a:p>
          <a:p>
            <a:pPr lvl="2"/>
            <a:r>
              <a:rPr lang="en-US" altLang="zh-CN" sz="1400" dirty="0"/>
              <a:t>Small memory group size: small reductions in design area</a:t>
            </a:r>
          </a:p>
          <a:p>
            <a:pPr lvl="2"/>
            <a:r>
              <a:rPr lang="en-US" altLang="zh-CN" sz="1400" dirty="0"/>
              <a:t>Large memory group size: large module area overhead</a:t>
            </a:r>
          </a:p>
          <a:p>
            <a:pPr lvl="1"/>
            <a:r>
              <a:rPr lang="en-US" altLang="zh-CN" sz="1800" dirty="0"/>
              <a:t>Efficiency</a:t>
            </a:r>
            <a:r>
              <a:rPr lang="zh-CN" altLang="en-US" sz="1800" dirty="0"/>
              <a:t> </a:t>
            </a:r>
            <a:r>
              <a:rPr lang="en-US" altLang="zh-CN" sz="1800" dirty="0"/>
              <a:t>reaches</a:t>
            </a:r>
            <a:r>
              <a:rPr lang="zh-CN" altLang="en-US" sz="1800" dirty="0"/>
              <a:t> </a:t>
            </a:r>
            <a:r>
              <a:rPr lang="en-US" altLang="zh-CN" sz="1800" dirty="0"/>
              <a:t>maximum</a:t>
            </a:r>
            <a:r>
              <a:rPr lang="zh-CN" altLang="en-US" sz="1800" dirty="0"/>
              <a:t> </a:t>
            </a:r>
            <a:r>
              <a:rPr lang="en-US" altLang="zh-CN" sz="2000" dirty="0"/>
              <a:t>at</a:t>
            </a:r>
            <a:r>
              <a:rPr lang="zh-CN" altLang="en-US" sz="2000" dirty="0"/>
              <a:t> </a:t>
            </a:r>
            <a:r>
              <a:rPr lang="en-US" altLang="zh-CN" sz="2000" dirty="0"/>
              <a:t>32</a:t>
            </a:r>
            <a:r>
              <a:rPr lang="zh-CN" altLang="en-US" sz="2000" dirty="0"/>
              <a:t> </a:t>
            </a:r>
            <a:r>
              <a:rPr lang="en-US" altLang="zh-CN" sz="2000" dirty="0"/>
              <a:t>BRAMs, supported by circuit models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4114800"/>
            <a:ext cx="84017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3527608"/>
            <a:ext cx="4921250" cy="333039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52" y="4572000"/>
            <a:ext cx="4138448" cy="998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446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3. EURECA</a:t>
            </a:r>
            <a:r>
              <a:rPr lang="zh-CN" altLang="en-US" dirty="0"/>
              <a:t> </a:t>
            </a:r>
            <a:r>
              <a:rPr lang="en-US" altLang="zh-CN" dirty="0"/>
              <a:t>Prototype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5237"/>
            <a:ext cx="8229600" cy="4525963"/>
          </a:xfrm>
        </p:spPr>
        <p:txBody>
          <a:bodyPr>
            <a:normAutofit/>
          </a:bodyPr>
          <a:lstStyle/>
          <a:p>
            <a:r>
              <a:rPr lang="en-US" altLang="zh-CN" sz="2400" dirty="0"/>
              <a:t>Prototype</a:t>
            </a:r>
            <a:r>
              <a:rPr lang="zh-CN" altLang="en-US" sz="2400" dirty="0"/>
              <a:t> </a:t>
            </a:r>
            <a:r>
              <a:rPr lang="en-US" altLang="zh-CN" sz="2400" dirty="0"/>
              <a:t>layout</a:t>
            </a:r>
            <a:r>
              <a:rPr lang="zh-CN" altLang="en-US" sz="2400" dirty="0"/>
              <a:t> </a:t>
            </a:r>
            <a:r>
              <a:rPr lang="en-US" altLang="zh-CN" sz="2400" dirty="0"/>
              <a:t>developed</a:t>
            </a:r>
            <a:r>
              <a:rPr lang="zh-CN" altLang="en-US" sz="2400" dirty="0"/>
              <a:t> </a:t>
            </a:r>
            <a:r>
              <a:rPr lang="en-US" altLang="zh-CN" sz="2400" dirty="0"/>
              <a:t>with</a:t>
            </a:r>
            <a:r>
              <a:rPr lang="zh-CN" altLang="en-US" sz="2400" dirty="0"/>
              <a:t> </a:t>
            </a:r>
            <a:r>
              <a:rPr lang="en-US" altLang="zh-CN" sz="2400" dirty="0"/>
              <a:t>SMIC</a:t>
            </a:r>
            <a:r>
              <a:rPr lang="zh-CN" altLang="en-US" sz="2400" dirty="0"/>
              <a:t> </a:t>
            </a:r>
            <a:r>
              <a:rPr lang="en-US" altLang="zh-CN" sz="2400" dirty="0"/>
              <a:t>130-nm</a:t>
            </a:r>
            <a:r>
              <a:rPr lang="zh-CN" altLang="en-US" sz="2400" dirty="0"/>
              <a:t> </a:t>
            </a:r>
            <a:r>
              <a:rPr lang="en-US" altLang="zh-CN" sz="2400" dirty="0"/>
              <a:t>technology</a:t>
            </a:r>
          </a:p>
          <a:p>
            <a:pPr lvl="1"/>
            <a:r>
              <a:rPr lang="en-US" altLang="zh-CN" sz="2000" dirty="0"/>
              <a:t>Classic</a:t>
            </a:r>
            <a:r>
              <a:rPr lang="zh-CN" altLang="en-US" sz="2000" dirty="0"/>
              <a:t> </a:t>
            </a:r>
            <a:r>
              <a:rPr lang="en-US" altLang="zh-CN" sz="2000" dirty="0"/>
              <a:t>island-style</a:t>
            </a:r>
            <a:r>
              <a:rPr lang="zh-CN" altLang="en-US" sz="2000" dirty="0"/>
              <a:t> </a:t>
            </a:r>
            <a:r>
              <a:rPr lang="en-US" altLang="zh-CN" sz="2000" dirty="0"/>
              <a:t>FPGA</a:t>
            </a:r>
            <a:r>
              <a:rPr lang="zh-CN" altLang="en-US" sz="2000" dirty="0"/>
              <a:t> </a:t>
            </a:r>
            <a:r>
              <a:rPr lang="en-US" altLang="zh-CN" sz="2000" dirty="0"/>
              <a:t>architecture</a:t>
            </a:r>
            <a:r>
              <a:rPr lang="zh-CN" altLang="en-US" sz="2000" dirty="0"/>
              <a:t> </a:t>
            </a:r>
            <a:r>
              <a:rPr lang="en-US" altLang="zh-CN" sz="2000" dirty="0"/>
              <a:t>adapted</a:t>
            </a:r>
          </a:p>
          <a:p>
            <a:pPr lvl="1"/>
            <a:r>
              <a:rPr lang="en-US" altLang="zh-CN" sz="2000" dirty="0"/>
              <a:t>Small</a:t>
            </a:r>
            <a:r>
              <a:rPr lang="zh-CN" altLang="en-US" sz="2000" dirty="0"/>
              <a:t> </a:t>
            </a:r>
            <a:r>
              <a:rPr lang="en-US" altLang="zh-CN" sz="2000" dirty="0"/>
              <a:t>FPGA</a:t>
            </a:r>
            <a:r>
              <a:rPr lang="zh-CN" altLang="en-US" sz="2000" dirty="0"/>
              <a:t> </a:t>
            </a:r>
            <a:r>
              <a:rPr lang="en-US" altLang="zh-CN" sz="2000" dirty="0"/>
              <a:t>size</a:t>
            </a:r>
            <a:r>
              <a:rPr lang="zh-CN" altLang="en-US" sz="2000" dirty="0"/>
              <a:t> </a:t>
            </a:r>
            <a:r>
              <a:rPr lang="en-US" altLang="zh-CN" sz="2000" dirty="0"/>
              <a:t>due</a:t>
            </a:r>
            <a:r>
              <a:rPr lang="zh-CN" altLang="en-US" sz="2000" dirty="0"/>
              <a:t> </a:t>
            </a:r>
            <a:r>
              <a:rPr lang="en-US" altLang="zh-CN" sz="2000" dirty="0"/>
              <a:t>to</a:t>
            </a:r>
            <a:r>
              <a:rPr lang="zh-CN" altLang="en-US" sz="2000" dirty="0"/>
              <a:t> </a:t>
            </a:r>
            <a:r>
              <a:rPr lang="en-US" altLang="zh-CN" sz="2000" dirty="0"/>
              <a:t>tape-out</a:t>
            </a:r>
            <a:r>
              <a:rPr lang="zh-CN" altLang="en-US" sz="2000" dirty="0"/>
              <a:t> </a:t>
            </a:r>
            <a:r>
              <a:rPr lang="en-US" altLang="zh-CN" sz="2000" dirty="0"/>
              <a:t>budget</a:t>
            </a:r>
            <a:r>
              <a:rPr lang="zh-CN" altLang="en-US" sz="2000" dirty="0"/>
              <a:t> </a:t>
            </a:r>
            <a:endParaRPr lang="en-US" altLang="zh-CN" sz="2000" dirty="0"/>
          </a:p>
          <a:p>
            <a:pPr lvl="1"/>
            <a:r>
              <a:rPr lang="en-US" altLang="zh-CN" sz="2000" dirty="0"/>
              <a:t>A</a:t>
            </a:r>
            <a:r>
              <a:rPr lang="zh-CN" altLang="en-US" sz="2000" dirty="0"/>
              <a:t> </a:t>
            </a:r>
            <a:r>
              <a:rPr lang="en-US" altLang="zh-CN" sz="2000" dirty="0"/>
              <a:t>single</a:t>
            </a:r>
            <a:r>
              <a:rPr lang="zh-CN" altLang="en-US" sz="2000" dirty="0"/>
              <a:t> </a:t>
            </a:r>
            <a:r>
              <a:rPr lang="en-US" altLang="zh-CN" sz="2000" dirty="0"/>
              <a:t>EURECA</a:t>
            </a:r>
            <a:r>
              <a:rPr lang="zh-CN" altLang="en-US" sz="2000" dirty="0"/>
              <a:t> </a:t>
            </a:r>
            <a:r>
              <a:rPr lang="en-US" altLang="zh-CN" sz="2000" dirty="0"/>
              <a:t>module</a:t>
            </a:r>
            <a:r>
              <a:rPr lang="zh-CN" altLang="en-US" sz="2000" dirty="0"/>
              <a:t> </a:t>
            </a:r>
            <a:r>
              <a:rPr lang="en-US" altLang="zh-CN" sz="2000" dirty="0"/>
              <a:t>added</a:t>
            </a:r>
            <a:r>
              <a:rPr lang="zh-CN" altLang="en-US" sz="2000" dirty="0"/>
              <a:t> </a:t>
            </a:r>
            <a:r>
              <a:rPr lang="en-US" altLang="zh-CN" sz="2000" dirty="0"/>
              <a:t>to</a:t>
            </a:r>
            <a:r>
              <a:rPr lang="zh-CN" altLang="en-US" sz="2000" dirty="0"/>
              <a:t> </a:t>
            </a:r>
            <a:r>
              <a:rPr lang="en-US" altLang="zh-CN" sz="2000" dirty="0"/>
              <a:t>one</a:t>
            </a:r>
            <a:r>
              <a:rPr lang="zh-CN" altLang="en-US" sz="2000" dirty="0"/>
              <a:t> </a:t>
            </a:r>
            <a:r>
              <a:rPr lang="en-US" altLang="zh-CN" sz="2000" dirty="0"/>
              <a:t>column</a:t>
            </a:r>
            <a:r>
              <a:rPr lang="zh-CN" altLang="en-US" sz="2000" dirty="0"/>
              <a:t> </a:t>
            </a:r>
            <a:r>
              <a:rPr lang="en-US" altLang="zh-CN" sz="2000" dirty="0"/>
              <a:t>of</a:t>
            </a:r>
            <a:r>
              <a:rPr lang="zh-CN" altLang="en-US" sz="2000" dirty="0"/>
              <a:t> </a:t>
            </a:r>
            <a:r>
              <a:rPr lang="en-US" altLang="zh-CN" sz="2000" dirty="0"/>
              <a:t>BRAMs</a:t>
            </a:r>
            <a:r>
              <a:rPr lang="zh-CN" altLang="en-US" sz="2000" dirty="0"/>
              <a:t> </a:t>
            </a:r>
            <a:r>
              <a:rPr lang="en-US" altLang="zh-CN" sz="2000" dirty="0"/>
              <a:t>(8)</a:t>
            </a:r>
            <a:endParaRPr lang="en-US" altLang="zh-CN" sz="2400" dirty="0"/>
          </a:p>
          <a:p>
            <a:r>
              <a:rPr lang="en-US" altLang="zh-CN" sz="2400" dirty="0"/>
              <a:t>Prototype</a:t>
            </a:r>
            <a:r>
              <a:rPr lang="zh-CN" altLang="en-US" sz="2400" dirty="0"/>
              <a:t> </a:t>
            </a:r>
            <a:r>
              <a:rPr lang="en-US" altLang="zh-CN" sz="2400" dirty="0"/>
              <a:t>layout</a:t>
            </a:r>
            <a:r>
              <a:rPr lang="zh-CN" altLang="en-US" sz="2400" dirty="0"/>
              <a:t> </a:t>
            </a:r>
            <a:r>
              <a:rPr lang="en-US" altLang="zh-CN" sz="2400" dirty="0"/>
              <a:t>developed</a:t>
            </a:r>
            <a:r>
              <a:rPr lang="zh-CN" altLang="en-US" sz="2400" dirty="0"/>
              <a:t> </a:t>
            </a:r>
            <a:r>
              <a:rPr lang="en-US" altLang="zh-CN" sz="2400" dirty="0"/>
              <a:t>with</a:t>
            </a:r>
            <a:r>
              <a:rPr lang="zh-CN" altLang="en-US" sz="2400" dirty="0"/>
              <a:t> </a:t>
            </a:r>
            <a:r>
              <a:rPr lang="en-US" altLang="zh-CN" sz="2400" dirty="0"/>
              <a:t>SMIC</a:t>
            </a:r>
            <a:r>
              <a:rPr lang="zh-CN" altLang="en-US" sz="2400" dirty="0"/>
              <a:t> </a:t>
            </a:r>
            <a:r>
              <a:rPr lang="en-US" altLang="zh-CN" sz="2400" dirty="0"/>
              <a:t>130-nm</a:t>
            </a:r>
            <a:r>
              <a:rPr lang="zh-CN" altLang="en-US" sz="2400" dirty="0"/>
              <a:t> </a:t>
            </a:r>
            <a:r>
              <a:rPr lang="en-US" altLang="zh-CN" sz="2400" dirty="0"/>
              <a:t>technology</a:t>
            </a:r>
          </a:p>
          <a:p>
            <a:pPr lvl="1"/>
            <a:r>
              <a:rPr lang="en-US" altLang="zh-CN" sz="2000" dirty="0"/>
              <a:t>A</a:t>
            </a:r>
            <a:r>
              <a:rPr lang="zh-CN" altLang="en-US" sz="2000" dirty="0"/>
              <a:t> </a:t>
            </a:r>
            <a:r>
              <a:rPr lang="en-US" altLang="zh-CN" sz="2000" dirty="0"/>
              <a:t>EURECA</a:t>
            </a:r>
            <a:r>
              <a:rPr lang="zh-CN" altLang="en-US" sz="2000" dirty="0"/>
              <a:t> </a:t>
            </a:r>
            <a:r>
              <a:rPr lang="en-US" altLang="zh-CN" sz="2000" dirty="0"/>
              <a:t>module</a:t>
            </a:r>
            <a:r>
              <a:rPr lang="zh-CN" altLang="en-US" sz="2000" dirty="0"/>
              <a:t> </a:t>
            </a:r>
            <a:r>
              <a:rPr lang="en-US" altLang="zh-CN" sz="2000" dirty="0"/>
              <a:t>is</a:t>
            </a:r>
            <a:r>
              <a:rPr lang="zh-CN" altLang="en-US" sz="2000" dirty="0"/>
              <a:t> </a:t>
            </a:r>
            <a:r>
              <a:rPr lang="en-US" altLang="zh-CN" sz="2000" dirty="0"/>
              <a:t>the</a:t>
            </a:r>
            <a:r>
              <a:rPr lang="zh-CN" altLang="en-US" sz="2000" dirty="0"/>
              <a:t> </a:t>
            </a:r>
            <a:r>
              <a:rPr lang="en-US" altLang="zh-CN" sz="2000" dirty="0"/>
              <a:t>same</a:t>
            </a:r>
            <a:r>
              <a:rPr lang="zh-CN" altLang="en-US" sz="2000" dirty="0"/>
              <a:t> </a:t>
            </a:r>
            <a:r>
              <a:rPr lang="en-US" altLang="zh-CN" sz="2000" dirty="0"/>
              <a:t>area</a:t>
            </a:r>
            <a:r>
              <a:rPr lang="zh-CN" altLang="en-US" sz="2000" dirty="0"/>
              <a:t> </a:t>
            </a:r>
            <a:r>
              <a:rPr lang="en-US" altLang="zh-CN" sz="2000" dirty="0"/>
              <a:t>as</a:t>
            </a:r>
            <a:r>
              <a:rPr lang="zh-CN" altLang="en-US" sz="2000" dirty="0"/>
              <a:t> </a:t>
            </a:r>
            <a:r>
              <a:rPr lang="en-US" altLang="zh-CN" sz="2000" dirty="0"/>
              <a:t>2.72</a:t>
            </a:r>
            <a:r>
              <a:rPr lang="zh-CN" altLang="en-US" sz="2000" dirty="0"/>
              <a:t> </a:t>
            </a:r>
            <a:r>
              <a:rPr lang="en-US" altLang="zh-CN" sz="2000" dirty="0"/>
              <a:t>CLB</a:t>
            </a:r>
            <a:r>
              <a:rPr lang="zh-CN" altLang="en-US" sz="2000" dirty="0"/>
              <a:t> </a:t>
            </a:r>
            <a:r>
              <a:rPr lang="en-US" altLang="zh-CN" sz="2000" dirty="0"/>
              <a:t>columns</a:t>
            </a:r>
            <a:r>
              <a:rPr lang="zh-CN" altLang="en-US" sz="2000" dirty="0"/>
              <a:t> </a:t>
            </a:r>
            <a:endParaRPr lang="en-US" altLang="zh-CN" sz="2000" dirty="0"/>
          </a:p>
          <a:p>
            <a:pPr lvl="1"/>
            <a:r>
              <a:rPr lang="en-US" altLang="zh-CN" sz="2000" dirty="0"/>
              <a:t>A</a:t>
            </a:r>
            <a:r>
              <a:rPr lang="zh-CN" altLang="en-US" sz="2000" dirty="0"/>
              <a:t> </a:t>
            </a:r>
            <a:r>
              <a:rPr lang="en-US" altLang="zh-CN" sz="2000" dirty="0"/>
              <a:t>EURECA</a:t>
            </a:r>
            <a:r>
              <a:rPr lang="zh-CN" altLang="en-US" sz="2000" dirty="0"/>
              <a:t> </a:t>
            </a:r>
            <a:r>
              <a:rPr lang="en-US" altLang="zh-CN" sz="2000" dirty="0"/>
              <a:t>module</a:t>
            </a:r>
            <a:r>
              <a:rPr lang="zh-CN" altLang="en-US" sz="2000" dirty="0"/>
              <a:t> </a:t>
            </a:r>
            <a:r>
              <a:rPr lang="en-US" altLang="zh-CN" sz="2000" dirty="0"/>
              <a:t>brings</a:t>
            </a:r>
            <a:r>
              <a:rPr lang="zh-CN" altLang="en-US" sz="2000" dirty="0"/>
              <a:t> </a:t>
            </a:r>
            <a:r>
              <a:rPr lang="en-US" altLang="zh-CN" sz="2000" dirty="0"/>
              <a:t>1.15ns</a:t>
            </a:r>
            <a:r>
              <a:rPr lang="zh-CN" altLang="en-US" sz="2000" dirty="0"/>
              <a:t> </a:t>
            </a:r>
            <a:r>
              <a:rPr lang="en-US" altLang="zh-CN" sz="2000" dirty="0"/>
              <a:t>delay</a:t>
            </a:r>
            <a:r>
              <a:rPr lang="zh-CN" altLang="en-US" sz="2000" dirty="0"/>
              <a:t> </a:t>
            </a:r>
            <a:r>
              <a:rPr lang="en-US" altLang="zh-CN" sz="2000" dirty="0"/>
              <a:t>(typical</a:t>
            </a:r>
            <a:r>
              <a:rPr lang="zh-CN" altLang="en-US" sz="2000" dirty="0"/>
              <a:t> </a:t>
            </a:r>
            <a:r>
              <a:rPr lang="en-US" altLang="zh-CN" sz="2000" dirty="0"/>
              <a:t>circuit</a:t>
            </a:r>
            <a:r>
              <a:rPr lang="zh-CN" altLang="en-US" sz="2000" dirty="0"/>
              <a:t> </a:t>
            </a:r>
            <a:r>
              <a:rPr lang="en-US" altLang="zh-CN" sz="2000" dirty="0"/>
              <a:t>critical</a:t>
            </a:r>
            <a:r>
              <a:rPr lang="zh-CN" altLang="en-US" sz="2000" dirty="0"/>
              <a:t> </a:t>
            </a:r>
            <a:r>
              <a:rPr lang="en-US" altLang="zh-CN" sz="2000" dirty="0"/>
              <a:t>path</a:t>
            </a:r>
            <a:r>
              <a:rPr lang="zh-CN" altLang="en-US" sz="2000" dirty="0"/>
              <a:t> </a:t>
            </a:r>
            <a:r>
              <a:rPr lang="en-US" altLang="zh-CN" sz="2000" dirty="0"/>
              <a:t>delay</a:t>
            </a:r>
            <a:r>
              <a:rPr lang="zh-CN" altLang="en-US" sz="2000" dirty="0"/>
              <a:t> </a:t>
            </a:r>
            <a:r>
              <a:rPr lang="en-US" altLang="zh-CN" sz="2000" dirty="0"/>
              <a:t>on</a:t>
            </a:r>
            <a:r>
              <a:rPr lang="zh-CN" altLang="en-US" sz="2000" dirty="0"/>
              <a:t> </a:t>
            </a:r>
            <a:r>
              <a:rPr lang="en-US" altLang="zh-CN" sz="2000" dirty="0"/>
              <a:t>this</a:t>
            </a:r>
            <a:r>
              <a:rPr lang="zh-CN" altLang="en-US" sz="2000" dirty="0"/>
              <a:t> </a:t>
            </a:r>
            <a:r>
              <a:rPr lang="en-US" altLang="zh-CN" sz="2000" dirty="0"/>
              <a:t>architecture</a:t>
            </a:r>
            <a:r>
              <a:rPr lang="zh-CN" altLang="en-US" sz="2000" dirty="0"/>
              <a:t> </a:t>
            </a:r>
            <a:r>
              <a:rPr lang="en-US" altLang="zh-CN" sz="2000" dirty="0"/>
              <a:t>20-40</a:t>
            </a:r>
            <a:r>
              <a:rPr lang="zh-CN" altLang="en-US" sz="2000" dirty="0"/>
              <a:t> </a:t>
            </a:r>
            <a:r>
              <a:rPr lang="en-US" altLang="zh-CN" sz="2000" dirty="0"/>
              <a:t>ns)</a:t>
            </a:r>
          </a:p>
          <a:p>
            <a:pPr lvl="1"/>
            <a:endParaRPr lang="en-US" altLang="zh-CN" sz="2000" dirty="0"/>
          </a:p>
          <a:p>
            <a:pPr lvl="1"/>
            <a:endParaRPr lang="en-US" altLang="zh-CN" sz="1600" dirty="0"/>
          </a:p>
          <a:p>
            <a:pPr lvl="1"/>
            <a:endParaRPr lang="en-US" altLang="zh-CN" sz="16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813" y="4744810"/>
            <a:ext cx="8832373" cy="1998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2015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EURECA</a:t>
            </a:r>
            <a:r>
              <a:rPr lang="zh-CN" altLang="en-US" dirty="0"/>
              <a:t> </a:t>
            </a:r>
            <a:r>
              <a:rPr lang="en-US" altLang="zh-CN" dirty="0"/>
              <a:t>Prototype</a:t>
            </a:r>
            <a:endParaRPr lang="zh-CN" alt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1427577"/>
            <a:ext cx="4545266" cy="4928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5716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Application 1: Large-scale Sorting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0"/>
            <a:ext cx="9372600" cy="4525963"/>
          </a:xfrm>
        </p:spPr>
        <p:txBody>
          <a:bodyPr/>
          <a:lstStyle/>
          <a:p>
            <a:r>
              <a:rPr lang="en-US" altLang="zh-CN" dirty="0"/>
              <a:t>Large-scale</a:t>
            </a:r>
            <a:r>
              <a:rPr lang="zh-CN" altLang="en-US" dirty="0"/>
              <a:t> </a:t>
            </a:r>
            <a:r>
              <a:rPr lang="en-US" altLang="zh-CN" dirty="0"/>
              <a:t>sorting:</a:t>
            </a:r>
            <a:r>
              <a:rPr lang="zh-CN" altLang="en-US" dirty="0"/>
              <a:t> </a:t>
            </a:r>
            <a:r>
              <a:rPr lang="en-US" altLang="zh-CN" dirty="0"/>
              <a:t>dynamic</a:t>
            </a:r>
            <a:r>
              <a:rPr lang="zh-CN" altLang="en-US" dirty="0"/>
              <a:t> </a:t>
            </a:r>
            <a:r>
              <a:rPr lang="en-US" altLang="zh-CN" dirty="0"/>
              <a:t>FIFOs</a:t>
            </a:r>
            <a:endParaRPr lang="en-GB" altLang="zh-CN" dirty="0"/>
          </a:p>
          <a:p>
            <a:pPr lvl="1"/>
            <a:r>
              <a:rPr lang="en-US" altLang="zh-CN" dirty="0"/>
              <a:t>At</a:t>
            </a:r>
            <a:r>
              <a:rPr lang="zh-CN" altLang="en-US" dirty="0"/>
              <a:t> </a:t>
            </a:r>
            <a:r>
              <a:rPr lang="en-US" altLang="zh-CN" dirty="0"/>
              <a:t>each</a:t>
            </a:r>
            <a:r>
              <a:rPr lang="zh-CN" altLang="en-US" dirty="0"/>
              <a:t> </a:t>
            </a:r>
            <a:r>
              <a:rPr lang="en-US" altLang="zh-CN" dirty="0"/>
              <a:t>cycle,</a:t>
            </a:r>
            <a:r>
              <a:rPr lang="zh-CN" altLang="en-US" dirty="0"/>
              <a:t> </a:t>
            </a:r>
            <a:r>
              <a:rPr lang="en-US" altLang="zh-CN" dirty="0"/>
              <a:t>there</a:t>
            </a:r>
            <a:r>
              <a:rPr lang="zh-CN" altLang="en-US" dirty="0"/>
              <a:t> </a:t>
            </a:r>
            <a:r>
              <a:rPr lang="en-US" altLang="zh-CN" dirty="0"/>
              <a:t>are</a:t>
            </a:r>
            <a:r>
              <a:rPr lang="zh-CN" altLang="en-US" dirty="0"/>
              <a:t> </a:t>
            </a:r>
            <a:r>
              <a:rPr lang="en-US" altLang="zh-CN" dirty="0"/>
              <a:t>unknown</a:t>
            </a:r>
            <a:r>
              <a:rPr lang="zh-CN" altLang="en-US" dirty="0"/>
              <a:t> </a:t>
            </a:r>
            <a:r>
              <a:rPr lang="en-US" altLang="zh-CN" dirty="0"/>
              <a:t>amount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values</a:t>
            </a:r>
            <a:r>
              <a:rPr lang="zh-CN" altLang="en-US" dirty="0"/>
              <a:t> </a:t>
            </a:r>
            <a:r>
              <a:rPr lang="en-US" altLang="zh-CN" dirty="0"/>
              <a:t>committed</a:t>
            </a:r>
            <a:r>
              <a:rPr lang="zh-CN" altLang="en-US" dirty="0"/>
              <a:t> </a:t>
            </a:r>
            <a:r>
              <a:rPr lang="en-US" altLang="zh-CN" dirty="0"/>
              <a:t>from</a:t>
            </a:r>
            <a:r>
              <a:rPr lang="zh-CN" altLang="en-US" dirty="0"/>
              <a:t> </a:t>
            </a:r>
            <a:r>
              <a:rPr lang="en-US" altLang="zh-CN" dirty="0"/>
              <a:t>each</a:t>
            </a:r>
            <a:r>
              <a:rPr lang="zh-CN" altLang="en-US" dirty="0"/>
              <a:t> </a:t>
            </a:r>
            <a:r>
              <a:rPr lang="en-US" altLang="zh-CN" dirty="0"/>
              <a:t>FIFO</a:t>
            </a:r>
          </a:p>
          <a:p>
            <a:pPr lvl="1"/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starting</a:t>
            </a:r>
            <a:r>
              <a:rPr lang="zh-CN" altLang="en-US" dirty="0"/>
              <a:t> </a:t>
            </a:r>
            <a:r>
              <a:rPr lang="en-US" altLang="zh-CN" dirty="0"/>
              <a:t>address</a:t>
            </a:r>
            <a:r>
              <a:rPr lang="zh-CN" altLang="en-US" dirty="0"/>
              <a:t> </a:t>
            </a:r>
            <a:r>
              <a:rPr lang="en-US" altLang="zh-CN" dirty="0"/>
              <a:t>changes</a:t>
            </a:r>
            <a:r>
              <a:rPr lang="zh-CN" altLang="en-US" dirty="0"/>
              <a:t> </a:t>
            </a:r>
            <a:r>
              <a:rPr lang="en-US" altLang="zh-CN" dirty="0"/>
              <a:t>from</a:t>
            </a:r>
            <a:r>
              <a:rPr lang="zh-CN" altLang="en-US" dirty="0"/>
              <a:t> </a:t>
            </a:r>
            <a:r>
              <a:rPr lang="en-US" altLang="zh-CN" dirty="0"/>
              <a:t>cycle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cycle</a:t>
            </a:r>
            <a:r>
              <a:rPr lang="zh-CN" altLang="en-US"/>
              <a:t> </a:t>
            </a:r>
            <a:endParaRPr lang="en-GB" altLang="zh-C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3509770"/>
            <a:ext cx="4279900" cy="3211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8546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Application 2: </a:t>
            </a:r>
            <a:r>
              <a:rPr lang="en-US" altLang="zh-CN" dirty="0" err="1"/>
              <a:t>Memcached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0"/>
            <a:ext cx="9372600" cy="4525963"/>
          </a:xfrm>
        </p:spPr>
        <p:txBody>
          <a:bodyPr/>
          <a:lstStyle/>
          <a:p>
            <a:r>
              <a:rPr lang="en-US" altLang="zh-CN" dirty="0" err="1"/>
              <a:t>Memcached</a:t>
            </a:r>
            <a:r>
              <a:rPr lang="en-US" altLang="zh-CN" dirty="0"/>
              <a:t>:</a:t>
            </a:r>
            <a:r>
              <a:rPr lang="zh-CN" altLang="en-US" dirty="0"/>
              <a:t> </a:t>
            </a:r>
            <a:r>
              <a:rPr lang="en-US" altLang="zh-CN" dirty="0"/>
              <a:t>dynamic</a:t>
            </a:r>
            <a:r>
              <a:rPr lang="zh-CN" altLang="en-US" dirty="0"/>
              <a:t> </a:t>
            </a:r>
            <a:r>
              <a:rPr lang="en-US" altLang="zh-CN" dirty="0"/>
              <a:t>cache</a:t>
            </a:r>
            <a:endParaRPr lang="en-GB" altLang="zh-CN" dirty="0"/>
          </a:p>
          <a:p>
            <a:pPr lvl="1"/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vector</a:t>
            </a:r>
            <a:r>
              <a:rPr lang="zh-CN" altLang="en-US" dirty="0"/>
              <a:t> </a:t>
            </a:r>
            <a:r>
              <a:rPr lang="en-US" altLang="zh-CN" dirty="0"/>
              <a:t>data</a:t>
            </a:r>
            <a:r>
              <a:rPr lang="zh-CN" altLang="en-US" dirty="0"/>
              <a:t> </a:t>
            </a:r>
            <a:r>
              <a:rPr lang="en-US" altLang="zh-CN" dirty="0"/>
              <a:t>pointed</a:t>
            </a:r>
            <a:r>
              <a:rPr lang="zh-CN" altLang="en-US" dirty="0"/>
              <a:t> </a:t>
            </a:r>
            <a:r>
              <a:rPr lang="en-US" altLang="zh-CN" dirty="0"/>
              <a:t>by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dynamic</a:t>
            </a:r>
            <a:r>
              <a:rPr lang="zh-CN" altLang="en-US" dirty="0"/>
              <a:t> </a:t>
            </a:r>
            <a:r>
              <a:rPr lang="en-US" altLang="zh-CN" dirty="0"/>
              <a:t>pointer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read</a:t>
            </a:r>
            <a:r>
              <a:rPr lang="zh-CN" altLang="en-US" dirty="0"/>
              <a:t> </a:t>
            </a:r>
            <a:r>
              <a:rPr lang="en-US" altLang="zh-CN" dirty="0"/>
              <a:t>each</a:t>
            </a:r>
            <a:r>
              <a:rPr lang="zh-CN" altLang="en-US" dirty="0"/>
              <a:t> </a:t>
            </a:r>
            <a:r>
              <a:rPr lang="en-US" altLang="zh-CN" dirty="0"/>
              <a:t>cycle</a:t>
            </a:r>
          </a:p>
          <a:p>
            <a:pPr lvl="1"/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address</a:t>
            </a:r>
            <a:r>
              <a:rPr lang="zh-CN" altLang="en-US" dirty="0"/>
              <a:t> </a:t>
            </a:r>
            <a:r>
              <a:rPr lang="en-US" altLang="zh-CN" dirty="0"/>
              <a:t>changes</a:t>
            </a:r>
            <a:r>
              <a:rPr lang="zh-CN" altLang="en-US" dirty="0"/>
              <a:t> </a:t>
            </a:r>
            <a:r>
              <a:rPr lang="en-US" altLang="zh-CN" dirty="0"/>
              <a:t>from</a:t>
            </a:r>
            <a:r>
              <a:rPr lang="zh-CN" altLang="en-US" dirty="0"/>
              <a:t> </a:t>
            </a:r>
            <a:r>
              <a:rPr lang="en-US" altLang="zh-CN" dirty="0"/>
              <a:t>cycle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cycle</a:t>
            </a:r>
            <a:r>
              <a:rPr lang="zh-CN" altLang="en-US" dirty="0"/>
              <a:t> </a:t>
            </a:r>
            <a:endParaRPr lang="en-GB" altLang="zh-C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3460010"/>
            <a:ext cx="5715000" cy="3424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8937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Application 3: </a:t>
            </a:r>
            <a:r>
              <a:rPr lang="en-US" altLang="zh-CN" dirty="0" err="1"/>
              <a:t>SpMV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9372600" cy="4525963"/>
          </a:xfrm>
        </p:spPr>
        <p:txBody>
          <a:bodyPr/>
          <a:lstStyle/>
          <a:p>
            <a:r>
              <a:rPr lang="en-US" altLang="zh-CN" dirty="0" err="1"/>
              <a:t>SpMV</a:t>
            </a:r>
            <a:r>
              <a:rPr lang="en-US" altLang="zh-CN" dirty="0"/>
              <a:t>:</a:t>
            </a:r>
            <a:r>
              <a:rPr lang="zh-CN" altLang="en-US" dirty="0"/>
              <a:t> </a:t>
            </a:r>
            <a:r>
              <a:rPr lang="en-US" altLang="zh-CN" dirty="0"/>
              <a:t>dynamic</a:t>
            </a:r>
            <a:r>
              <a:rPr lang="zh-CN" altLang="en-US" dirty="0"/>
              <a:t> </a:t>
            </a:r>
            <a:r>
              <a:rPr lang="en-US" altLang="zh-CN" dirty="0"/>
              <a:t>shared</a:t>
            </a:r>
            <a:r>
              <a:rPr lang="zh-CN" altLang="en-US" dirty="0"/>
              <a:t> </a:t>
            </a:r>
            <a:r>
              <a:rPr lang="en-US" altLang="zh-CN" dirty="0"/>
              <a:t>cache</a:t>
            </a:r>
            <a:endParaRPr lang="en-GB" altLang="zh-CN" dirty="0"/>
          </a:p>
          <a:p>
            <a:pPr lvl="1"/>
            <a:r>
              <a:rPr lang="en-US" altLang="zh-CN" sz="2200" dirty="0"/>
              <a:t>Accessed</a:t>
            </a:r>
            <a:r>
              <a:rPr lang="zh-CN" altLang="en-US" sz="2200" dirty="0"/>
              <a:t> </a:t>
            </a:r>
            <a:r>
              <a:rPr lang="en-US" altLang="zh-CN" sz="2200" dirty="0"/>
              <a:t>locations</a:t>
            </a:r>
            <a:r>
              <a:rPr lang="zh-CN" altLang="en-US" sz="2200" dirty="0"/>
              <a:t> </a:t>
            </a:r>
            <a:r>
              <a:rPr lang="en-US" altLang="zh-CN" sz="2200" dirty="0"/>
              <a:t>in</a:t>
            </a:r>
            <a:r>
              <a:rPr lang="zh-CN" altLang="en-US" sz="2200" dirty="0"/>
              <a:t> </a:t>
            </a:r>
            <a:r>
              <a:rPr lang="en-US" altLang="zh-CN" sz="2200" dirty="0"/>
              <a:t>the</a:t>
            </a:r>
            <a:r>
              <a:rPr lang="zh-CN" altLang="en-US" sz="2200" dirty="0"/>
              <a:t> </a:t>
            </a:r>
            <a:r>
              <a:rPr lang="en-US" altLang="zh-CN" sz="2200" dirty="0"/>
              <a:t>vector</a:t>
            </a:r>
            <a:r>
              <a:rPr lang="zh-CN" altLang="en-US" sz="2200" dirty="0"/>
              <a:t> </a:t>
            </a:r>
            <a:r>
              <a:rPr lang="en-US" altLang="zh-CN" sz="2200" dirty="0"/>
              <a:t>depends</a:t>
            </a:r>
            <a:r>
              <a:rPr lang="zh-CN" altLang="en-US" sz="2200" dirty="0"/>
              <a:t> </a:t>
            </a:r>
            <a:r>
              <a:rPr lang="en-US" altLang="zh-CN" sz="2200" dirty="0"/>
              <a:t>on</a:t>
            </a:r>
            <a:r>
              <a:rPr lang="zh-CN" altLang="en-US" sz="2200" dirty="0"/>
              <a:t> </a:t>
            </a:r>
            <a:r>
              <a:rPr lang="en-US" altLang="zh-CN" sz="2200" dirty="0"/>
              <a:t>the</a:t>
            </a:r>
            <a:r>
              <a:rPr lang="zh-CN" altLang="en-US" sz="2200" dirty="0"/>
              <a:t> </a:t>
            </a:r>
            <a:r>
              <a:rPr lang="en-US" altLang="zh-CN" sz="2200" dirty="0" err="1"/>
              <a:t>postion</a:t>
            </a:r>
            <a:r>
              <a:rPr lang="zh-CN" altLang="en-US" sz="2200" dirty="0"/>
              <a:t> </a:t>
            </a:r>
            <a:r>
              <a:rPr lang="en-US" altLang="zh-CN" sz="2200" dirty="0"/>
              <a:t>of</a:t>
            </a:r>
            <a:r>
              <a:rPr lang="zh-CN" altLang="en-US" sz="2200" dirty="0"/>
              <a:t> </a:t>
            </a:r>
            <a:r>
              <a:rPr lang="en-US" altLang="zh-CN" sz="2200" dirty="0"/>
              <a:t>non-zeros</a:t>
            </a:r>
            <a:r>
              <a:rPr lang="zh-CN" altLang="en-US" sz="2200" dirty="0"/>
              <a:t> </a:t>
            </a:r>
            <a:r>
              <a:rPr lang="en-US" altLang="zh-CN" sz="2200" dirty="0"/>
              <a:t>in</a:t>
            </a:r>
            <a:r>
              <a:rPr lang="zh-CN" altLang="en-US" sz="2200" dirty="0"/>
              <a:t> </a:t>
            </a:r>
            <a:r>
              <a:rPr lang="en-US" altLang="zh-CN" sz="2200" dirty="0"/>
              <a:t>the</a:t>
            </a:r>
            <a:r>
              <a:rPr lang="zh-CN" altLang="en-US" sz="2200" dirty="0"/>
              <a:t> </a:t>
            </a:r>
            <a:r>
              <a:rPr lang="en-US" altLang="zh-CN" sz="2200" dirty="0"/>
              <a:t>sparse</a:t>
            </a:r>
            <a:r>
              <a:rPr lang="zh-CN" altLang="en-US" sz="2200" dirty="0"/>
              <a:t> </a:t>
            </a:r>
            <a:r>
              <a:rPr lang="en-US" altLang="zh-CN" sz="2200" dirty="0"/>
              <a:t>matrix</a:t>
            </a:r>
          </a:p>
          <a:p>
            <a:pPr lvl="1"/>
            <a:r>
              <a:rPr lang="en-US" altLang="zh-CN" sz="2200" dirty="0"/>
              <a:t>Each</a:t>
            </a:r>
            <a:r>
              <a:rPr lang="zh-CN" altLang="en-US" sz="2200" dirty="0"/>
              <a:t> </a:t>
            </a:r>
            <a:r>
              <a:rPr lang="en-US" altLang="zh-CN" sz="2200" dirty="0"/>
              <a:t>vector</a:t>
            </a:r>
            <a:r>
              <a:rPr lang="zh-CN" altLang="en-US" sz="2200" dirty="0"/>
              <a:t> </a:t>
            </a:r>
            <a:r>
              <a:rPr lang="en-US" altLang="zh-CN" sz="2200" dirty="0"/>
              <a:t>access</a:t>
            </a:r>
            <a:r>
              <a:rPr lang="zh-CN" altLang="en-US" sz="2200" dirty="0"/>
              <a:t> </a:t>
            </a:r>
            <a:r>
              <a:rPr lang="en-US" altLang="zh-CN" sz="2200" dirty="0"/>
              <a:t>is</a:t>
            </a:r>
            <a:r>
              <a:rPr lang="zh-CN" altLang="en-US" sz="2200" dirty="0"/>
              <a:t> </a:t>
            </a:r>
            <a:r>
              <a:rPr lang="en-US" altLang="zh-CN" sz="2200" dirty="0"/>
              <a:t>random</a:t>
            </a:r>
            <a:r>
              <a:rPr lang="zh-CN" altLang="en-US" sz="2200" dirty="0"/>
              <a:t> </a:t>
            </a:r>
            <a:endParaRPr lang="en-US" altLang="zh-CN" sz="2200" dirty="0"/>
          </a:p>
          <a:p>
            <a:pPr lvl="1"/>
            <a:r>
              <a:rPr lang="en-US" altLang="zh-CN" sz="2200" dirty="0"/>
              <a:t>A</a:t>
            </a:r>
            <a:r>
              <a:rPr lang="zh-CN" altLang="en-US" sz="2200" dirty="0"/>
              <a:t> </a:t>
            </a:r>
            <a:r>
              <a:rPr lang="en-US" altLang="zh-CN" sz="2200" dirty="0"/>
              <a:t>scheduler</a:t>
            </a:r>
            <a:r>
              <a:rPr lang="zh-CN" altLang="en-US" sz="2200" dirty="0"/>
              <a:t> </a:t>
            </a:r>
            <a:r>
              <a:rPr lang="en-US" altLang="zh-CN" sz="2200" dirty="0"/>
              <a:t>module</a:t>
            </a:r>
            <a:r>
              <a:rPr lang="zh-CN" altLang="en-US" sz="2200" dirty="0"/>
              <a:t> </a:t>
            </a:r>
            <a:r>
              <a:rPr lang="en-US" altLang="zh-CN" sz="2200" dirty="0"/>
              <a:t>to</a:t>
            </a:r>
            <a:r>
              <a:rPr lang="zh-CN" altLang="en-US" sz="2200" dirty="0"/>
              <a:t> </a:t>
            </a:r>
            <a:r>
              <a:rPr lang="en-US" altLang="zh-CN" sz="2200" dirty="0"/>
              <a:t>only</a:t>
            </a:r>
            <a:r>
              <a:rPr lang="zh-CN" altLang="en-US" sz="2200" dirty="0"/>
              <a:t> </a:t>
            </a:r>
            <a:r>
              <a:rPr lang="en-US" altLang="zh-CN" sz="2200" dirty="0"/>
              <a:t>enable</a:t>
            </a:r>
            <a:r>
              <a:rPr lang="zh-CN" altLang="en-US" sz="2200" dirty="0"/>
              <a:t> </a:t>
            </a:r>
            <a:r>
              <a:rPr lang="en-US" altLang="zh-CN" sz="2200" dirty="0"/>
              <a:t>one</a:t>
            </a:r>
            <a:r>
              <a:rPr lang="zh-CN" altLang="en-US" sz="2200" dirty="0"/>
              <a:t> </a:t>
            </a:r>
            <a:r>
              <a:rPr lang="en-US" altLang="zh-CN" sz="2200" dirty="0"/>
              <a:t>runtime</a:t>
            </a:r>
            <a:r>
              <a:rPr lang="zh-CN" altLang="en-US" sz="2200" dirty="0"/>
              <a:t> </a:t>
            </a:r>
            <a:r>
              <a:rPr lang="en-US" altLang="zh-CN" sz="2200" dirty="0"/>
              <a:t>reconfiguration</a:t>
            </a:r>
            <a:r>
              <a:rPr lang="zh-CN" altLang="en-US" sz="2200" dirty="0"/>
              <a:t> </a:t>
            </a:r>
            <a:r>
              <a:rPr lang="en-US" altLang="zh-CN" sz="2200" dirty="0"/>
              <a:t>for</a:t>
            </a:r>
            <a:r>
              <a:rPr lang="zh-CN" altLang="en-US" sz="2200" dirty="0"/>
              <a:t> </a:t>
            </a:r>
            <a:r>
              <a:rPr lang="en-US" altLang="zh-CN" sz="2200" dirty="0"/>
              <a:t>a</a:t>
            </a:r>
            <a:r>
              <a:rPr lang="zh-CN" altLang="en-US" sz="2200" dirty="0"/>
              <a:t> </a:t>
            </a:r>
            <a:r>
              <a:rPr lang="en-US" altLang="zh-CN" sz="2200" dirty="0"/>
              <a:t>memory</a:t>
            </a:r>
            <a:r>
              <a:rPr lang="zh-CN" altLang="en-US" sz="2200" dirty="0"/>
              <a:t> </a:t>
            </a:r>
            <a:r>
              <a:rPr lang="en-US" altLang="zh-CN" sz="2200" dirty="0"/>
              <a:t>port</a:t>
            </a:r>
            <a:endParaRPr lang="en-GB" altLang="zh-CN" sz="2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3355731"/>
            <a:ext cx="4000500" cy="3502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1936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zh-CN" dirty="0"/>
              <a:t>Experimental </a:t>
            </a:r>
            <a:r>
              <a:rPr lang="en-US" altLang="zh-CN" dirty="0"/>
              <a:t>S</a:t>
            </a:r>
            <a:r>
              <a:rPr lang="en-GB" altLang="zh-CN" dirty="0" err="1"/>
              <a:t>etup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274" y="1600200"/>
            <a:ext cx="9426526" cy="5486400"/>
          </a:xfrm>
        </p:spPr>
        <p:txBody>
          <a:bodyPr>
            <a:normAutofit/>
          </a:bodyPr>
          <a:lstStyle/>
          <a:p>
            <a:r>
              <a:rPr lang="en-US" altLang="zh-CN" dirty="0"/>
              <a:t>Target</a:t>
            </a:r>
            <a:r>
              <a:rPr lang="zh-CN" altLang="en-US" dirty="0"/>
              <a:t> </a:t>
            </a:r>
            <a:r>
              <a:rPr lang="en-US" altLang="zh-CN" dirty="0"/>
              <a:t>chip</a:t>
            </a:r>
            <a:r>
              <a:rPr lang="zh-CN" altLang="en-US" dirty="0"/>
              <a:t> </a:t>
            </a:r>
            <a:endParaRPr lang="en-GB" altLang="zh-CN" dirty="0"/>
          </a:p>
          <a:p>
            <a:pPr lvl="1"/>
            <a:r>
              <a:rPr lang="en-GB" altLang="zh-CN" sz="2400" dirty="0"/>
              <a:t>P</a:t>
            </a:r>
            <a:r>
              <a:rPr lang="en-US" altLang="zh-CN" sz="2400" dirty="0" err="1"/>
              <a:t>rototype</a:t>
            </a:r>
            <a:r>
              <a:rPr lang="zh-CN" altLang="en-US" sz="2400" dirty="0"/>
              <a:t> </a:t>
            </a:r>
            <a:r>
              <a:rPr lang="en-US" altLang="zh-CN" sz="2400" dirty="0"/>
              <a:t>EURECA</a:t>
            </a:r>
            <a:r>
              <a:rPr lang="zh-CN" altLang="en-US" sz="2400" dirty="0"/>
              <a:t> </a:t>
            </a:r>
            <a:r>
              <a:rPr lang="en-US" altLang="zh-CN" sz="2400" dirty="0"/>
              <a:t>chip</a:t>
            </a:r>
          </a:p>
          <a:p>
            <a:pPr lvl="1"/>
            <a:r>
              <a:rPr lang="en-US" altLang="zh-CN" sz="2400" dirty="0"/>
              <a:t>Area,</a:t>
            </a:r>
            <a:r>
              <a:rPr lang="zh-CN" altLang="en-US" sz="2400" dirty="0"/>
              <a:t> </a:t>
            </a:r>
            <a:r>
              <a:rPr lang="en-US" altLang="zh-CN" sz="2400" dirty="0"/>
              <a:t>delay</a:t>
            </a:r>
            <a:r>
              <a:rPr lang="zh-CN" altLang="en-US" sz="2400" dirty="0"/>
              <a:t> </a:t>
            </a:r>
            <a:r>
              <a:rPr lang="en-US" altLang="zh-CN" sz="2400" dirty="0"/>
              <a:t>measured</a:t>
            </a:r>
            <a:r>
              <a:rPr lang="zh-CN" altLang="en-US" sz="2400" dirty="0"/>
              <a:t> </a:t>
            </a:r>
            <a:r>
              <a:rPr lang="en-US" altLang="zh-CN" sz="2400" dirty="0"/>
              <a:t>from</a:t>
            </a:r>
            <a:r>
              <a:rPr lang="zh-CN" altLang="en-US" sz="2400" dirty="0"/>
              <a:t> </a:t>
            </a:r>
            <a:r>
              <a:rPr lang="en-US" altLang="zh-CN" sz="2400" dirty="0"/>
              <a:t>Cadence</a:t>
            </a:r>
            <a:r>
              <a:rPr lang="zh-CN" altLang="en-US" sz="2400" dirty="0"/>
              <a:t> </a:t>
            </a:r>
            <a:r>
              <a:rPr lang="en-US" altLang="zh-CN" sz="2400" dirty="0"/>
              <a:t>simulation</a:t>
            </a:r>
            <a:r>
              <a:rPr lang="zh-CN" altLang="en-US" sz="2400" dirty="0"/>
              <a:t> </a:t>
            </a:r>
            <a:r>
              <a:rPr lang="en-US" altLang="zh-CN" sz="2400" dirty="0"/>
              <a:t>results</a:t>
            </a:r>
            <a:endParaRPr lang="en-GB" altLang="zh-CN" sz="2400" dirty="0"/>
          </a:p>
          <a:p>
            <a:r>
              <a:rPr lang="en-GB" altLang="zh-CN" dirty="0"/>
              <a:t>synthesis</a:t>
            </a:r>
            <a:r>
              <a:rPr lang="zh-CN" altLang="en-US" dirty="0"/>
              <a:t> </a:t>
            </a:r>
            <a:r>
              <a:rPr lang="en-US" altLang="zh-CN" dirty="0"/>
              <a:t>environment</a:t>
            </a:r>
            <a:r>
              <a:rPr lang="en-GB" altLang="zh-CN" dirty="0"/>
              <a:t> </a:t>
            </a:r>
          </a:p>
          <a:p>
            <a:pPr lvl="1"/>
            <a:r>
              <a:rPr lang="en-GB" sz="2400" dirty="0"/>
              <a:t>Design Compiler (DC) for circuit synthesis</a:t>
            </a:r>
          </a:p>
          <a:p>
            <a:pPr lvl="1"/>
            <a:r>
              <a:rPr lang="en-GB" sz="2400" dirty="0"/>
              <a:t>ABC for mapping </a:t>
            </a:r>
          </a:p>
          <a:p>
            <a:pPr lvl="1"/>
            <a:r>
              <a:rPr lang="en-US" altLang="zh-CN" sz="2400" dirty="0"/>
              <a:t>A</a:t>
            </a:r>
            <a:r>
              <a:rPr lang="en-GB" sz="2400" dirty="0"/>
              <a:t> graph matching algorithm for packing</a:t>
            </a:r>
          </a:p>
          <a:p>
            <a:pPr lvl="1"/>
            <a:r>
              <a:rPr lang="en-US" altLang="zh-CN" sz="2400" dirty="0"/>
              <a:t>S</a:t>
            </a:r>
            <a:r>
              <a:rPr lang="en-GB" sz="2400" dirty="0" err="1"/>
              <a:t>imulated</a:t>
            </a:r>
            <a:r>
              <a:rPr lang="en-GB" sz="2400" dirty="0"/>
              <a:t> annealing algorithm for placement</a:t>
            </a:r>
          </a:p>
          <a:p>
            <a:pPr lvl="1"/>
            <a:r>
              <a:rPr lang="en-US" altLang="zh-CN" sz="2400" dirty="0"/>
              <a:t>P</a:t>
            </a:r>
            <a:r>
              <a:rPr lang="en-GB" sz="2400" dirty="0" err="1"/>
              <a:t>ath</a:t>
            </a:r>
            <a:r>
              <a:rPr lang="en-GB" sz="2400" dirty="0"/>
              <a:t>-finder for routing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1009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Application</a:t>
            </a:r>
            <a:r>
              <a:rPr lang="zh-CN" altLang="en-US" dirty="0"/>
              <a:t> </a:t>
            </a:r>
            <a:r>
              <a:rPr lang="en-US" altLang="zh-CN" dirty="0"/>
              <a:t>Performance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274" y="1524000"/>
            <a:ext cx="9426526" cy="5486400"/>
          </a:xfrm>
        </p:spPr>
        <p:txBody>
          <a:bodyPr>
            <a:normAutofit/>
          </a:bodyPr>
          <a:lstStyle/>
          <a:p>
            <a:r>
              <a:rPr lang="en-US" altLang="zh-CN" sz="3000" dirty="0"/>
              <a:t>Three</a:t>
            </a:r>
            <a:r>
              <a:rPr lang="zh-CN" altLang="en-US" sz="3000" dirty="0"/>
              <a:t> </a:t>
            </a:r>
            <a:r>
              <a:rPr lang="en-US" altLang="zh-CN" sz="3000" dirty="0"/>
              <a:t>implementations</a:t>
            </a:r>
            <a:r>
              <a:rPr lang="zh-CN" altLang="en-US" sz="3000" dirty="0"/>
              <a:t> </a:t>
            </a:r>
            <a:r>
              <a:rPr lang="en-US" altLang="zh-CN" sz="3000" dirty="0"/>
              <a:t>developed</a:t>
            </a:r>
            <a:r>
              <a:rPr lang="zh-CN" altLang="en-US" sz="3000" dirty="0"/>
              <a:t> </a:t>
            </a:r>
            <a:r>
              <a:rPr lang="en-US" altLang="zh-CN" sz="3000" dirty="0"/>
              <a:t>for</a:t>
            </a:r>
            <a:r>
              <a:rPr lang="zh-CN" altLang="en-US" sz="3000" dirty="0"/>
              <a:t> </a:t>
            </a:r>
            <a:r>
              <a:rPr lang="en-US" altLang="zh-CN" sz="3000" dirty="0"/>
              <a:t>each</a:t>
            </a:r>
            <a:r>
              <a:rPr lang="zh-CN" altLang="en-US" sz="3000" dirty="0"/>
              <a:t> </a:t>
            </a:r>
            <a:r>
              <a:rPr lang="en-US" altLang="zh-CN" sz="3000" dirty="0"/>
              <a:t>application</a:t>
            </a:r>
            <a:r>
              <a:rPr lang="zh-CN" altLang="en-US" sz="3000" dirty="0"/>
              <a:t> </a:t>
            </a:r>
            <a:endParaRPr lang="en-US" altLang="zh-CN" sz="3000" dirty="0"/>
          </a:p>
          <a:p>
            <a:pPr lvl="1"/>
            <a:r>
              <a:rPr lang="en-US" altLang="zh-CN" sz="2400" dirty="0"/>
              <a:t>Static</a:t>
            </a:r>
            <a:r>
              <a:rPr lang="zh-CN" altLang="en-US" sz="2400" dirty="0"/>
              <a:t> </a:t>
            </a:r>
            <a:r>
              <a:rPr lang="en-US" altLang="zh-CN" sz="2400" dirty="0"/>
              <a:t>design</a:t>
            </a:r>
            <a:r>
              <a:rPr lang="zh-CN" altLang="en-US" sz="2400" dirty="0"/>
              <a:t> </a:t>
            </a:r>
            <a:r>
              <a:rPr lang="en-US" altLang="zh-CN" sz="2400" dirty="0"/>
              <a:t>use</a:t>
            </a:r>
            <a:r>
              <a:rPr lang="zh-CN" altLang="en-US" sz="2400" dirty="0"/>
              <a:t> </a:t>
            </a:r>
            <a:r>
              <a:rPr lang="en-US" altLang="zh-CN" sz="2400" dirty="0"/>
              <a:t>LUTs</a:t>
            </a:r>
            <a:r>
              <a:rPr lang="zh-CN" altLang="en-US" sz="2400" dirty="0"/>
              <a:t> </a:t>
            </a:r>
            <a:r>
              <a:rPr lang="en-US" altLang="zh-CN" sz="2400" dirty="0"/>
              <a:t>to</a:t>
            </a:r>
            <a:r>
              <a:rPr lang="zh-CN" altLang="en-US" sz="2400" dirty="0"/>
              <a:t> </a:t>
            </a:r>
            <a:r>
              <a:rPr lang="en-US" altLang="zh-CN" sz="2400" dirty="0"/>
              <a:t>support</a:t>
            </a:r>
            <a:r>
              <a:rPr lang="zh-CN" altLang="en-US" sz="2400" dirty="0"/>
              <a:t> </a:t>
            </a:r>
            <a:r>
              <a:rPr lang="en-US" altLang="zh-CN" sz="2400" dirty="0"/>
              <a:t>all</a:t>
            </a:r>
            <a:r>
              <a:rPr lang="zh-CN" altLang="en-US" sz="2400" dirty="0"/>
              <a:t> </a:t>
            </a:r>
            <a:r>
              <a:rPr lang="en-US" altLang="zh-CN" sz="2400" dirty="0"/>
              <a:t>dynamic</a:t>
            </a:r>
            <a:r>
              <a:rPr lang="zh-CN" altLang="en-US" sz="2400" dirty="0"/>
              <a:t> </a:t>
            </a:r>
            <a:r>
              <a:rPr lang="en-US" altLang="zh-CN" sz="2400" dirty="0"/>
              <a:t>data</a:t>
            </a:r>
            <a:r>
              <a:rPr lang="zh-CN" altLang="en-US" sz="2400" dirty="0"/>
              <a:t> </a:t>
            </a:r>
            <a:r>
              <a:rPr lang="en-US" altLang="zh-CN" sz="2400" dirty="0"/>
              <a:t>accesses</a:t>
            </a:r>
          </a:p>
          <a:p>
            <a:pPr lvl="1"/>
            <a:r>
              <a:rPr lang="en-US" altLang="zh-CN" sz="2400" dirty="0"/>
              <a:t>EURECA</a:t>
            </a:r>
            <a:r>
              <a:rPr lang="zh-CN" altLang="en-US" sz="2400" dirty="0"/>
              <a:t> </a:t>
            </a:r>
            <a:r>
              <a:rPr lang="en-US" altLang="zh-CN" sz="2400" dirty="0"/>
              <a:t>supports</a:t>
            </a:r>
            <a:r>
              <a:rPr lang="zh-CN" altLang="en-US" sz="2400" dirty="0"/>
              <a:t> </a:t>
            </a:r>
            <a:r>
              <a:rPr lang="en-US" altLang="zh-CN" sz="2400" dirty="0"/>
              <a:t>dynamic</a:t>
            </a:r>
            <a:r>
              <a:rPr lang="zh-CN" altLang="en-US" sz="2400" dirty="0"/>
              <a:t> </a:t>
            </a:r>
            <a:r>
              <a:rPr lang="en-US" altLang="zh-CN" sz="2400" dirty="0"/>
              <a:t>accesses</a:t>
            </a:r>
            <a:r>
              <a:rPr lang="zh-CN" altLang="en-US" sz="2400" dirty="0"/>
              <a:t> </a:t>
            </a:r>
            <a:r>
              <a:rPr lang="en-US" altLang="zh-CN" sz="2400" dirty="0"/>
              <a:t>with</a:t>
            </a:r>
            <a:r>
              <a:rPr lang="zh-CN" altLang="en-US" sz="2400" dirty="0"/>
              <a:t> </a:t>
            </a:r>
            <a:r>
              <a:rPr lang="en-US" altLang="zh-CN" sz="2400" dirty="0"/>
              <a:t>original</a:t>
            </a:r>
            <a:r>
              <a:rPr lang="zh-CN" altLang="en-US" sz="2400" dirty="0"/>
              <a:t> </a:t>
            </a:r>
            <a:r>
              <a:rPr lang="en-US" altLang="zh-CN" sz="2400" dirty="0"/>
              <a:t>architecture</a:t>
            </a:r>
          </a:p>
          <a:p>
            <a:pPr lvl="1"/>
            <a:r>
              <a:rPr lang="en-US" altLang="zh-CN" sz="2400" dirty="0"/>
              <a:t>Dynamic</a:t>
            </a:r>
            <a:r>
              <a:rPr lang="zh-CN" altLang="en-US" sz="2400" dirty="0"/>
              <a:t> </a:t>
            </a:r>
            <a:r>
              <a:rPr lang="en-US" altLang="zh-CN" sz="2400" dirty="0"/>
              <a:t>uses</a:t>
            </a:r>
            <a:r>
              <a:rPr lang="zh-CN" altLang="en-US" sz="2400" dirty="0"/>
              <a:t> </a:t>
            </a:r>
            <a:r>
              <a:rPr lang="en-US" altLang="zh-CN" sz="2400" dirty="0"/>
              <a:t>the</a:t>
            </a:r>
            <a:r>
              <a:rPr lang="zh-CN" altLang="en-US" sz="2400" dirty="0"/>
              <a:t> </a:t>
            </a:r>
            <a:r>
              <a:rPr lang="en-US" altLang="zh-CN" sz="2400" dirty="0" err="1"/>
              <a:t>optimised</a:t>
            </a:r>
            <a:r>
              <a:rPr lang="zh-CN" altLang="en-US" sz="2400" dirty="0"/>
              <a:t> </a:t>
            </a:r>
            <a:r>
              <a:rPr lang="en-US" altLang="zh-CN" sz="2400" dirty="0"/>
              <a:t>architecture,</a:t>
            </a:r>
            <a:r>
              <a:rPr lang="zh-CN" altLang="en-US" sz="2400" dirty="0"/>
              <a:t> </a:t>
            </a:r>
            <a:r>
              <a:rPr lang="en-US" altLang="zh-CN" sz="2400" dirty="0"/>
              <a:t>support</a:t>
            </a:r>
            <a:r>
              <a:rPr lang="zh-CN" altLang="en-US" sz="2400" dirty="0"/>
              <a:t> </a:t>
            </a:r>
            <a:r>
              <a:rPr lang="en-US" altLang="zh-CN" sz="2400" dirty="0"/>
              <a:t>maximum</a:t>
            </a:r>
            <a:r>
              <a:rPr lang="zh-CN" altLang="en-US" sz="2400" dirty="0"/>
              <a:t> </a:t>
            </a:r>
            <a:r>
              <a:rPr lang="en-US" altLang="zh-CN" sz="2400" dirty="0"/>
              <a:t>configuration</a:t>
            </a:r>
            <a:r>
              <a:rPr lang="zh-CN" altLang="en-US" sz="2400" dirty="0"/>
              <a:t> </a:t>
            </a:r>
            <a:r>
              <a:rPr lang="en-US" altLang="zh-CN" sz="2400" dirty="0"/>
              <a:t>sharing</a:t>
            </a:r>
            <a:r>
              <a:rPr lang="zh-CN" altLang="en-US" sz="2400" dirty="0"/>
              <a:t> </a:t>
            </a:r>
            <a:endParaRPr lang="en-GB" altLang="zh-CN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1" y="3886200"/>
            <a:ext cx="9107725" cy="2485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7619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Application</a:t>
            </a:r>
            <a:r>
              <a:rPr lang="zh-CN" altLang="en-US" dirty="0"/>
              <a:t> </a:t>
            </a:r>
            <a:r>
              <a:rPr lang="en-US" altLang="zh-CN" dirty="0"/>
              <a:t>Performance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274" y="1524000"/>
            <a:ext cx="9426526" cy="5486400"/>
          </a:xfrm>
        </p:spPr>
        <p:txBody>
          <a:bodyPr>
            <a:normAutofit/>
          </a:bodyPr>
          <a:lstStyle/>
          <a:p>
            <a:r>
              <a:rPr lang="en-US" altLang="zh-CN" sz="3000" dirty="0"/>
              <a:t>Three</a:t>
            </a:r>
            <a:r>
              <a:rPr lang="zh-CN" altLang="en-US" sz="3000" dirty="0"/>
              <a:t> </a:t>
            </a:r>
            <a:r>
              <a:rPr lang="en-US" altLang="zh-CN" sz="3000" dirty="0"/>
              <a:t>implementations</a:t>
            </a:r>
            <a:r>
              <a:rPr lang="zh-CN" altLang="en-US" sz="3000" dirty="0"/>
              <a:t> </a:t>
            </a:r>
            <a:r>
              <a:rPr lang="en-US" altLang="zh-CN" sz="3000" dirty="0"/>
              <a:t>developed</a:t>
            </a:r>
            <a:r>
              <a:rPr lang="zh-CN" altLang="en-US" sz="3000" dirty="0"/>
              <a:t> </a:t>
            </a:r>
            <a:r>
              <a:rPr lang="en-US" altLang="zh-CN" sz="3000" dirty="0"/>
              <a:t>for</a:t>
            </a:r>
            <a:r>
              <a:rPr lang="zh-CN" altLang="en-US" sz="3000" dirty="0"/>
              <a:t> </a:t>
            </a:r>
            <a:r>
              <a:rPr lang="en-US" altLang="zh-CN" sz="3000" dirty="0"/>
              <a:t>each</a:t>
            </a:r>
            <a:r>
              <a:rPr lang="zh-CN" altLang="en-US" sz="3000" dirty="0"/>
              <a:t> </a:t>
            </a:r>
            <a:r>
              <a:rPr lang="en-US" altLang="zh-CN" sz="3000" dirty="0"/>
              <a:t>application</a:t>
            </a:r>
            <a:r>
              <a:rPr lang="zh-CN" altLang="en-US" sz="3000" dirty="0"/>
              <a:t> </a:t>
            </a:r>
            <a:endParaRPr lang="en-US" altLang="zh-CN" sz="3000" dirty="0"/>
          </a:p>
          <a:p>
            <a:pPr lvl="1"/>
            <a:r>
              <a:rPr lang="en-US" altLang="zh-CN" sz="2400" dirty="0"/>
              <a:t>Up</a:t>
            </a:r>
            <a:r>
              <a:rPr lang="zh-CN" altLang="en-US" sz="2400" dirty="0"/>
              <a:t> </a:t>
            </a:r>
            <a:r>
              <a:rPr lang="en-US" altLang="zh-CN" sz="2400" dirty="0"/>
              <a:t>to</a:t>
            </a:r>
            <a:r>
              <a:rPr lang="zh-CN" altLang="en-US" sz="2400" dirty="0"/>
              <a:t> </a:t>
            </a:r>
            <a:r>
              <a:rPr lang="en-US" altLang="zh-CN" sz="2400" dirty="0"/>
              <a:t>11.2</a:t>
            </a:r>
            <a:r>
              <a:rPr lang="zh-CN" altLang="en-US" sz="2400" dirty="0"/>
              <a:t> </a:t>
            </a:r>
            <a:r>
              <a:rPr lang="en-US" altLang="zh-CN" sz="2400" dirty="0"/>
              <a:t>times</a:t>
            </a:r>
            <a:r>
              <a:rPr lang="zh-CN" altLang="en-US" sz="2400" dirty="0"/>
              <a:t> </a:t>
            </a:r>
            <a:r>
              <a:rPr lang="en-US" altLang="zh-CN" sz="2400" dirty="0"/>
              <a:t>area-delay</a:t>
            </a:r>
            <a:r>
              <a:rPr lang="zh-CN" altLang="en-US" sz="2400" dirty="0"/>
              <a:t> </a:t>
            </a:r>
            <a:r>
              <a:rPr lang="en-US" altLang="zh-CN" sz="2400" dirty="0"/>
              <a:t>reductions</a:t>
            </a:r>
            <a:r>
              <a:rPr lang="zh-CN" altLang="en-US" sz="2400" dirty="0"/>
              <a:t> </a:t>
            </a:r>
            <a:r>
              <a:rPr lang="en-US" altLang="zh-CN" sz="2400" dirty="0"/>
              <a:t>compared</a:t>
            </a:r>
            <a:r>
              <a:rPr lang="zh-CN" altLang="en-US" sz="2400" dirty="0"/>
              <a:t> </a:t>
            </a:r>
            <a:r>
              <a:rPr lang="en-US" altLang="zh-CN" sz="2400" dirty="0"/>
              <a:t>with</a:t>
            </a:r>
            <a:r>
              <a:rPr lang="zh-CN" altLang="en-US" sz="2400" dirty="0"/>
              <a:t> </a:t>
            </a:r>
            <a:r>
              <a:rPr lang="en-US" altLang="zh-CN" sz="2400" dirty="0"/>
              <a:t>static</a:t>
            </a:r>
            <a:r>
              <a:rPr lang="zh-CN" altLang="en-US" sz="2400" dirty="0"/>
              <a:t> </a:t>
            </a:r>
            <a:r>
              <a:rPr lang="en-US" altLang="zh-CN" sz="2400" dirty="0"/>
              <a:t>design</a:t>
            </a:r>
          </a:p>
          <a:p>
            <a:pPr lvl="1"/>
            <a:r>
              <a:rPr lang="en-US" altLang="zh-CN" sz="2400" dirty="0"/>
              <a:t>Up</a:t>
            </a:r>
            <a:r>
              <a:rPr lang="zh-CN" altLang="en-US" sz="2400" dirty="0"/>
              <a:t> </a:t>
            </a:r>
            <a:r>
              <a:rPr lang="en-US" altLang="zh-CN" sz="2400" dirty="0"/>
              <a:t>to</a:t>
            </a:r>
            <a:r>
              <a:rPr lang="zh-CN" altLang="en-US" sz="2400" dirty="0"/>
              <a:t> </a:t>
            </a:r>
            <a:r>
              <a:rPr lang="en-US" altLang="zh-CN" sz="2400" dirty="0"/>
              <a:t>1.39</a:t>
            </a:r>
            <a:r>
              <a:rPr lang="zh-CN" altLang="en-US" sz="2400" dirty="0"/>
              <a:t> </a:t>
            </a:r>
            <a:r>
              <a:rPr lang="en-US" altLang="zh-CN" sz="2400" dirty="0"/>
              <a:t>times</a:t>
            </a:r>
            <a:r>
              <a:rPr lang="zh-CN" altLang="en-US" sz="2400" dirty="0"/>
              <a:t> </a:t>
            </a:r>
            <a:r>
              <a:rPr lang="en-US" altLang="zh-CN" sz="2400" dirty="0"/>
              <a:t>area-delay</a:t>
            </a:r>
            <a:r>
              <a:rPr lang="zh-CN" altLang="en-US" sz="2400" dirty="0"/>
              <a:t> </a:t>
            </a:r>
            <a:r>
              <a:rPr lang="en-US" altLang="zh-CN" sz="2400" dirty="0"/>
              <a:t>reduction</a:t>
            </a:r>
            <a:r>
              <a:rPr lang="zh-CN" altLang="en-US" sz="2400" dirty="0"/>
              <a:t> </a:t>
            </a:r>
            <a:r>
              <a:rPr lang="en-US" altLang="zh-CN" sz="2400" dirty="0"/>
              <a:t>compared</a:t>
            </a:r>
            <a:r>
              <a:rPr lang="zh-CN" altLang="en-US" sz="2400" dirty="0"/>
              <a:t> </a:t>
            </a:r>
            <a:r>
              <a:rPr lang="en-US" altLang="zh-CN" sz="2400" dirty="0"/>
              <a:t>with</a:t>
            </a:r>
            <a:r>
              <a:rPr lang="zh-CN" altLang="en-US" sz="2400" dirty="0"/>
              <a:t> </a:t>
            </a:r>
            <a:r>
              <a:rPr lang="en-US" altLang="zh-CN" sz="2400" dirty="0"/>
              <a:t>original</a:t>
            </a:r>
            <a:r>
              <a:rPr lang="zh-CN" altLang="en-US" sz="2400" dirty="0"/>
              <a:t> </a:t>
            </a:r>
            <a:r>
              <a:rPr lang="en-US" altLang="zh-CN" sz="2400" dirty="0"/>
              <a:t>EURECA</a:t>
            </a:r>
            <a:r>
              <a:rPr lang="zh-CN" altLang="en-US" sz="2400" dirty="0"/>
              <a:t> </a:t>
            </a:r>
            <a:r>
              <a:rPr lang="en-US" altLang="zh-CN" sz="2400" dirty="0"/>
              <a:t>architecture</a:t>
            </a:r>
            <a:r>
              <a:rPr lang="zh-CN" altLang="en-US" sz="2400" dirty="0"/>
              <a:t> </a:t>
            </a:r>
            <a:endParaRPr lang="en-GB" altLang="zh-CN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1" y="3886200"/>
            <a:ext cx="9107725" cy="2485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281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Application</a:t>
            </a:r>
            <a:r>
              <a:rPr lang="zh-CN" altLang="en-US" dirty="0"/>
              <a:t> </a:t>
            </a:r>
            <a:r>
              <a:rPr lang="en-US" altLang="zh-CN" dirty="0"/>
              <a:t>Performance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274" y="1600200"/>
            <a:ext cx="9426526" cy="5486400"/>
          </a:xfrm>
        </p:spPr>
        <p:txBody>
          <a:bodyPr>
            <a:normAutofit/>
          </a:bodyPr>
          <a:lstStyle/>
          <a:p>
            <a:r>
              <a:rPr lang="en-US" altLang="zh-CN" sz="3000" dirty="0"/>
              <a:t>Area-delay</a:t>
            </a:r>
            <a:r>
              <a:rPr lang="zh-CN" altLang="en-US" sz="3000" dirty="0"/>
              <a:t> </a:t>
            </a:r>
            <a:r>
              <a:rPr lang="en-US" altLang="zh-CN" sz="3000" dirty="0"/>
              <a:t>reductions</a:t>
            </a:r>
            <a:r>
              <a:rPr lang="zh-CN" altLang="en-US" sz="3000" dirty="0"/>
              <a:t> </a:t>
            </a:r>
            <a:r>
              <a:rPr lang="en-US" altLang="zh-CN" sz="3000" dirty="0"/>
              <a:t>grows</a:t>
            </a:r>
            <a:r>
              <a:rPr lang="zh-CN" altLang="en-US" sz="3000" dirty="0"/>
              <a:t> </a:t>
            </a:r>
            <a:r>
              <a:rPr lang="en-US" altLang="zh-CN" sz="3000" dirty="0"/>
              <a:t>linearly</a:t>
            </a:r>
            <a:r>
              <a:rPr lang="zh-CN" altLang="en-US" sz="3000" dirty="0"/>
              <a:t> </a:t>
            </a:r>
            <a:r>
              <a:rPr lang="en-US" altLang="zh-CN" sz="3000" dirty="0"/>
              <a:t>as</a:t>
            </a:r>
            <a:r>
              <a:rPr lang="zh-CN" altLang="en-US" sz="3000" dirty="0"/>
              <a:t> </a:t>
            </a:r>
            <a:r>
              <a:rPr lang="en-US" altLang="zh-CN" sz="3000" dirty="0"/>
              <a:t>the</a:t>
            </a:r>
            <a:r>
              <a:rPr lang="zh-CN" altLang="en-US" sz="3000" dirty="0"/>
              <a:t> </a:t>
            </a:r>
            <a:r>
              <a:rPr lang="en-US" altLang="zh-CN" sz="3000" dirty="0"/>
              <a:t>number</a:t>
            </a:r>
            <a:r>
              <a:rPr lang="zh-CN" altLang="en-US" sz="3000" dirty="0"/>
              <a:t> </a:t>
            </a:r>
            <a:r>
              <a:rPr lang="en-US" altLang="zh-CN" sz="3000" dirty="0"/>
              <a:t>of</a:t>
            </a:r>
            <a:r>
              <a:rPr lang="zh-CN" altLang="en-US" sz="3000" dirty="0"/>
              <a:t> </a:t>
            </a:r>
            <a:r>
              <a:rPr lang="en-US" altLang="zh-CN" sz="3000" dirty="0"/>
              <a:t>BRAMs</a:t>
            </a:r>
            <a:r>
              <a:rPr lang="zh-CN" altLang="en-US" sz="3000" dirty="0"/>
              <a:t> </a:t>
            </a:r>
            <a:r>
              <a:rPr lang="en-US" altLang="zh-CN" sz="3000" dirty="0"/>
              <a:t>connected</a:t>
            </a:r>
            <a:r>
              <a:rPr lang="zh-CN" altLang="en-US" sz="3000" dirty="0"/>
              <a:t> </a:t>
            </a:r>
            <a:r>
              <a:rPr lang="en-US" altLang="zh-CN" sz="3000" dirty="0"/>
              <a:t>to</a:t>
            </a:r>
            <a:r>
              <a:rPr lang="zh-CN" altLang="en-US" sz="3000" dirty="0"/>
              <a:t> </a:t>
            </a:r>
            <a:r>
              <a:rPr lang="en-US" altLang="zh-CN" sz="3000" dirty="0"/>
              <a:t>a</a:t>
            </a:r>
            <a:r>
              <a:rPr lang="zh-CN" altLang="en-US" sz="3000" dirty="0"/>
              <a:t> </a:t>
            </a:r>
            <a:r>
              <a:rPr lang="en-US" altLang="zh-CN" sz="3000" dirty="0"/>
              <a:t>EURECA</a:t>
            </a:r>
            <a:r>
              <a:rPr lang="zh-CN" altLang="en-US" sz="3000" dirty="0"/>
              <a:t> </a:t>
            </a:r>
            <a:r>
              <a:rPr lang="en-US" altLang="zh-CN" sz="3000" dirty="0"/>
              <a:t>module</a:t>
            </a:r>
            <a:r>
              <a:rPr lang="zh-CN" altLang="en-US" sz="3000" dirty="0"/>
              <a:t> </a:t>
            </a:r>
            <a:r>
              <a:rPr lang="en-US" altLang="zh-CN" sz="3000" dirty="0"/>
              <a:t>grows</a:t>
            </a:r>
            <a:r>
              <a:rPr lang="zh-CN" altLang="en-US" sz="3000" dirty="0"/>
              <a:t> </a:t>
            </a:r>
            <a:endParaRPr lang="en-US" altLang="zh-CN" sz="3000" dirty="0"/>
          </a:p>
          <a:p>
            <a:pPr lvl="1"/>
            <a:r>
              <a:rPr lang="en-US" altLang="zh-CN" sz="2400" dirty="0"/>
              <a:t>Area</a:t>
            </a:r>
            <a:r>
              <a:rPr lang="zh-CN" altLang="en-US" sz="2400" dirty="0"/>
              <a:t> </a:t>
            </a:r>
            <a:r>
              <a:rPr lang="en-US" altLang="zh-CN" sz="2400" dirty="0"/>
              <a:t>reduction</a:t>
            </a:r>
            <a:r>
              <a:rPr lang="zh-CN" altLang="en-US" sz="2400" dirty="0"/>
              <a:t> </a:t>
            </a:r>
            <a:r>
              <a:rPr lang="en-US" altLang="zh-CN" sz="2400" dirty="0"/>
              <a:t>increases</a:t>
            </a:r>
            <a:r>
              <a:rPr lang="zh-CN" altLang="en-US" sz="2400" dirty="0"/>
              <a:t> </a:t>
            </a:r>
            <a:r>
              <a:rPr lang="en-US" altLang="zh-CN" sz="2400" dirty="0"/>
              <a:t>to</a:t>
            </a:r>
            <a:r>
              <a:rPr lang="zh-CN" altLang="en-US" sz="2400" dirty="0"/>
              <a:t> </a:t>
            </a:r>
            <a:r>
              <a:rPr lang="en-US" altLang="zh-CN" sz="2400" dirty="0"/>
              <a:t>16</a:t>
            </a:r>
            <a:r>
              <a:rPr lang="zh-CN" altLang="en-US" sz="2400" dirty="0"/>
              <a:t> </a:t>
            </a:r>
            <a:r>
              <a:rPr lang="en-US" altLang="zh-CN" sz="2400" dirty="0"/>
              <a:t>for</a:t>
            </a:r>
            <a:r>
              <a:rPr lang="zh-CN" altLang="en-US" sz="2400" dirty="0"/>
              <a:t> </a:t>
            </a:r>
            <a:r>
              <a:rPr lang="en-US" altLang="zh-CN" sz="2400" dirty="0"/>
              <a:t>32</a:t>
            </a:r>
            <a:r>
              <a:rPr lang="zh-CN" altLang="en-US" sz="2400" dirty="0"/>
              <a:t> </a:t>
            </a:r>
            <a:r>
              <a:rPr lang="en-US" altLang="zh-CN" sz="2400" dirty="0"/>
              <a:t>BRAMs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3073400"/>
            <a:ext cx="5346700" cy="378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3986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zh-CN" dirty="0"/>
              <a:t>Summary of Contributions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971550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zh-CN" dirty="0"/>
              <a:t>1. Reconfiguration strategies for data access patterns</a:t>
            </a:r>
            <a:endParaRPr lang="en-GB" altLang="zh-CN" dirty="0"/>
          </a:p>
          <a:p>
            <a:pPr lvl="1"/>
            <a:r>
              <a:rPr lang="en-GB" altLang="zh-CN" dirty="0"/>
              <a:t>Three categories for dynamic data accesses </a:t>
            </a:r>
          </a:p>
          <a:p>
            <a:pPr lvl="1"/>
            <a:r>
              <a:rPr lang="en-GB" altLang="zh-CN" dirty="0"/>
              <a:t>Reconfiguration modes: maximise configuration sharing</a:t>
            </a:r>
          </a:p>
          <a:p>
            <a:pPr marL="0" indent="0">
              <a:buNone/>
            </a:pPr>
            <a:r>
              <a:rPr lang="en-US" altLang="zh-CN" dirty="0"/>
              <a:t>2. Architecture design space exploration </a:t>
            </a:r>
          </a:p>
          <a:p>
            <a:pPr lvl="1"/>
            <a:r>
              <a:rPr lang="en-US" altLang="zh-CN" dirty="0"/>
              <a:t>Multiplexers or permutation network</a:t>
            </a:r>
          </a:p>
          <a:p>
            <a:pPr lvl="1"/>
            <a:r>
              <a:rPr lang="en-US" altLang="zh-CN" dirty="0"/>
              <a:t>Optimal EURECA module size </a:t>
            </a:r>
          </a:p>
          <a:p>
            <a:pPr marL="0" indent="0">
              <a:buNone/>
            </a:pPr>
            <a:r>
              <a:rPr lang="en-GB" altLang="zh-CN" dirty="0"/>
              <a:t>3. Prototype chip layout </a:t>
            </a:r>
          </a:p>
          <a:p>
            <a:pPr lvl="1"/>
            <a:r>
              <a:rPr lang="en-GB" altLang="zh-CN" dirty="0"/>
              <a:t>M</a:t>
            </a:r>
            <a:r>
              <a:rPr lang="en-US" altLang="zh-CN" dirty="0" err="1"/>
              <a:t>anually</a:t>
            </a:r>
            <a:r>
              <a:rPr lang="en-US" altLang="zh-CN" dirty="0"/>
              <a:t> developed with SMIC 130-nm technology </a:t>
            </a:r>
          </a:p>
          <a:p>
            <a:pPr lvl="1"/>
            <a:r>
              <a:rPr lang="en-US" altLang="zh-CN" dirty="0"/>
              <a:t>Results measured using Cadence tools </a:t>
            </a:r>
            <a:endParaRPr lang="en-GB" altLang="zh-C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50155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zh-CN" dirty="0"/>
              <a:t>Current and future work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" y="1600200"/>
            <a:ext cx="8648700" cy="4525963"/>
          </a:xfrm>
        </p:spPr>
        <p:txBody>
          <a:bodyPr>
            <a:normAutofit/>
          </a:bodyPr>
          <a:lstStyle/>
          <a:p>
            <a:r>
              <a:rPr lang="en-US" altLang="zh-CN" dirty="0"/>
              <a:t>EURECA</a:t>
            </a:r>
            <a:r>
              <a:rPr lang="zh-CN" altLang="en-US" dirty="0"/>
              <a:t> </a:t>
            </a:r>
            <a:r>
              <a:rPr lang="en-US" altLang="zh-CN" dirty="0"/>
              <a:t>full-stack</a:t>
            </a:r>
            <a:r>
              <a:rPr lang="zh-CN" altLang="en-US" dirty="0"/>
              <a:t> </a:t>
            </a:r>
            <a:r>
              <a:rPr lang="en-US" altLang="zh-CN" dirty="0"/>
              <a:t>compiler</a:t>
            </a:r>
            <a:r>
              <a:rPr lang="zh-CN" altLang="en-US" dirty="0"/>
              <a:t> </a:t>
            </a:r>
            <a:endParaRPr lang="en-GB" altLang="zh-CN" dirty="0"/>
          </a:p>
          <a:p>
            <a:r>
              <a:rPr lang="en-GB" altLang="zh-CN" dirty="0"/>
              <a:t>EURECA</a:t>
            </a:r>
            <a:r>
              <a:rPr lang="zh-CN" altLang="en-US" dirty="0"/>
              <a:t> </a:t>
            </a:r>
            <a:r>
              <a:rPr lang="en-US" altLang="zh-CN" dirty="0"/>
              <a:t>programming</a:t>
            </a:r>
            <a:r>
              <a:rPr lang="zh-CN" altLang="en-US" dirty="0"/>
              <a:t> </a:t>
            </a:r>
            <a:r>
              <a:rPr lang="en-US" altLang="zh-CN" dirty="0"/>
              <a:t>models</a:t>
            </a:r>
            <a:r>
              <a:rPr lang="zh-CN" altLang="en-US" dirty="0"/>
              <a:t> </a:t>
            </a:r>
            <a:endParaRPr lang="en-US" altLang="zh-CN" dirty="0"/>
          </a:p>
          <a:p>
            <a:pPr lvl="1"/>
            <a:r>
              <a:rPr lang="en-GB" altLang="zh-CN" dirty="0"/>
              <a:t>operation</a:t>
            </a:r>
            <a:r>
              <a:rPr lang="zh-CN" altLang="en-US" dirty="0"/>
              <a:t> </a:t>
            </a:r>
            <a:r>
              <a:rPr lang="en-US" altLang="zh-CN" dirty="0"/>
              <a:t>mapping</a:t>
            </a:r>
          </a:p>
          <a:p>
            <a:pPr lvl="1"/>
            <a:r>
              <a:rPr lang="en-US" altLang="zh-CN" dirty="0"/>
              <a:t>d</a:t>
            </a:r>
            <a:r>
              <a:rPr lang="en-GB" altLang="zh-CN" dirty="0" err="1"/>
              <a:t>ata</a:t>
            </a:r>
            <a:r>
              <a:rPr lang="zh-CN" altLang="en-US" dirty="0"/>
              <a:t> </a:t>
            </a:r>
            <a:r>
              <a:rPr lang="en-US" altLang="zh-CN" dirty="0"/>
              <a:t>access</a:t>
            </a:r>
            <a:r>
              <a:rPr lang="zh-CN" altLang="en-US" dirty="0"/>
              <a:t> </a:t>
            </a:r>
            <a:r>
              <a:rPr lang="en-US" altLang="zh-CN" dirty="0"/>
              <a:t>mapping</a:t>
            </a:r>
          </a:p>
          <a:p>
            <a:pPr lvl="1"/>
            <a:r>
              <a:rPr lang="en-US" altLang="zh-CN" dirty="0"/>
              <a:t>many-region</a:t>
            </a:r>
            <a:r>
              <a:rPr lang="zh-CN" altLang="en-US" dirty="0"/>
              <a:t> </a:t>
            </a:r>
            <a:r>
              <a:rPr lang="en-US" altLang="zh-CN" dirty="0"/>
              <a:t>communication</a:t>
            </a:r>
            <a:r>
              <a:rPr lang="zh-CN" altLang="en-US" dirty="0"/>
              <a:t> </a:t>
            </a:r>
            <a:endParaRPr lang="en-GB" altLang="zh-CN" dirty="0"/>
          </a:p>
          <a:p>
            <a:r>
              <a:rPr lang="en-US" altLang="zh-CN" dirty="0"/>
              <a:t>EURECA</a:t>
            </a:r>
            <a:r>
              <a:rPr lang="zh-CN" altLang="en-US" dirty="0"/>
              <a:t> </a:t>
            </a:r>
            <a:r>
              <a:rPr lang="en-US" altLang="zh-CN" dirty="0"/>
              <a:t>simulator</a:t>
            </a:r>
            <a:r>
              <a:rPr lang="zh-CN" altLang="en-US" dirty="0"/>
              <a:t> </a:t>
            </a:r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architecture</a:t>
            </a:r>
            <a:r>
              <a:rPr lang="zh-CN" altLang="en-US" dirty="0"/>
              <a:t> </a:t>
            </a:r>
            <a:r>
              <a:rPr lang="en-US" altLang="zh-CN" dirty="0" err="1"/>
              <a:t>optimisation</a:t>
            </a:r>
            <a:endParaRPr lang="en-US" altLang="zh-CN" dirty="0"/>
          </a:p>
          <a:p>
            <a:pPr lvl="1"/>
            <a:r>
              <a:rPr lang="en-US" altLang="zh-CN" dirty="0"/>
              <a:t>Automatically</a:t>
            </a:r>
            <a:r>
              <a:rPr lang="zh-CN" altLang="en-US" dirty="0"/>
              <a:t> </a:t>
            </a:r>
            <a:r>
              <a:rPr lang="en-US" altLang="zh-CN" dirty="0"/>
              <a:t>explore</a:t>
            </a:r>
            <a:r>
              <a:rPr lang="zh-CN" altLang="en-US" dirty="0"/>
              <a:t> </a:t>
            </a:r>
            <a:r>
              <a:rPr lang="en-US" altLang="zh-CN" dirty="0"/>
              <a:t>design</a:t>
            </a:r>
            <a:r>
              <a:rPr lang="zh-CN" altLang="en-US" dirty="0"/>
              <a:t> </a:t>
            </a:r>
            <a:r>
              <a:rPr lang="en-US" altLang="zh-CN" dirty="0"/>
              <a:t>space</a:t>
            </a:r>
            <a:r>
              <a:rPr lang="zh-CN" altLang="en-US" dirty="0"/>
              <a:t> </a:t>
            </a:r>
            <a:r>
              <a:rPr lang="en-US" altLang="zh-CN" dirty="0"/>
              <a:t>with</a:t>
            </a:r>
            <a:r>
              <a:rPr lang="zh-CN" altLang="en-US" dirty="0"/>
              <a:t> </a:t>
            </a:r>
            <a:r>
              <a:rPr lang="en-US" altLang="zh-CN" dirty="0"/>
              <a:t>generated</a:t>
            </a:r>
            <a:r>
              <a:rPr lang="zh-CN" altLang="en-US" dirty="0"/>
              <a:t> </a:t>
            </a:r>
            <a:r>
              <a:rPr lang="en-US" altLang="zh-CN" dirty="0"/>
              <a:t>architecture</a:t>
            </a:r>
            <a:r>
              <a:rPr lang="zh-CN" altLang="en-US" dirty="0"/>
              <a:t> </a:t>
            </a:r>
            <a:r>
              <a:rPr lang="en-US" altLang="zh-CN" dirty="0"/>
              <a:t>files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Verilog</a:t>
            </a:r>
            <a:r>
              <a:rPr lang="zh-CN" altLang="en-US" dirty="0"/>
              <a:t> </a:t>
            </a:r>
            <a:r>
              <a:rPr lang="en-US" altLang="zh-CN" dirty="0"/>
              <a:t>modules</a:t>
            </a:r>
            <a:r>
              <a:rPr lang="zh-CN" altLang="en-US" dirty="0"/>
              <a:t> </a:t>
            </a:r>
            <a:endParaRPr lang="en-US" altLang="zh-CN" dirty="0"/>
          </a:p>
          <a:p>
            <a:endParaRPr lang="en-GB" altLang="zh-CN" dirty="0"/>
          </a:p>
          <a:p>
            <a:pPr lvl="1"/>
            <a:endParaRPr lang="en-GB" altLang="zh-C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78104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zh-CN" dirty="0"/>
              <a:t>Summary: EURECA</a:t>
            </a:r>
            <a:endParaRPr lang="zh-CN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5791" y="1646237"/>
            <a:ext cx="97155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3000" dirty="0"/>
              <a:t>Routing challenge: </a:t>
            </a:r>
            <a:r>
              <a:rPr lang="en-GB" altLang="zh-CN" sz="3000" dirty="0"/>
              <a:t>dynamic data access applications</a:t>
            </a:r>
          </a:p>
          <a:p>
            <a:pPr lvl="1"/>
            <a:r>
              <a:rPr lang="en-GB" altLang="zh-CN" sz="2400" dirty="0"/>
              <a:t>T</a:t>
            </a:r>
            <a:r>
              <a:rPr lang="en-US" altLang="zh-CN" sz="2400" dirty="0" err="1"/>
              <a:t>hree</a:t>
            </a:r>
            <a:r>
              <a:rPr lang="zh-CN" altLang="en-US" sz="2400" dirty="0"/>
              <a:t> </a:t>
            </a:r>
            <a:r>
              <a:rPr lang="en-US" altLang="zh-CN" sz="2400" dirty="0"/>
              <a:t>data</a:t>
            </a:r>
            <a:r>
              <a:rPr lang="zh-CN" altLang="en-US" sz="2400" dirty="0"/>
              <a:t> </a:t>
            </a:r>
            <a:r>
              <a:rPr lang="en-US" altLang="zh-CN" sz="2400" dirty="0"/>
              <a:t>access</a:t>
            </a:r>
            <a:r>
              <a:rPr lang="zh-CN" altLang="en-US" sz="2400" dirty="0"/>
              <a:t> </a:t>
            </a:r>
            <a:r>
              <a:rPr lang="en-US" altLang="zh-CN" sz="2400" dirty="0"/>
              <a:t>patterns</a:t>
            </a:r>
            <a:r>
              <a:rPr lang="zh-CN" altLang="en-US" sz="2400" dirty="0"/>
              <a:t> </a:t>
            </a:r>
            <a:endParaRPr lang="en-US" altLang="zh-CN" sz="2400" dirty="0"/>
          </a:p>
          <a:p>
            <a:pPr lvl="1"/>
            <a:r>
              <a:rPr lang="en-US" altLang="zh-CN" sz="2400" dirty="0" err="1"/>
              <a:t>Optimised</a:t>
            </a:r>
            <a:r>
              <a:rPr lang="zh-CN" altLang="en-US" sz="2400" dirty="0"/>
              <a:t> </a:t>
            </a:r>
            <a:r>
              <a:rPr lang="en-US" altLang="zh-CN" sz="2400" dirty="0"/>
              <a:t>reconfiguration</a:t>
            </a:r>
            <a:r>
              <a:rPr lang="zh-CN" altLang="en-US" sz="2400" dirty="0"/>
              <a:t> </a:t>
            </a:r>
            <a:r>
              <a:rPr lang="en-US" altLang="zh-CN" sz="2400" dirty="0"/>
              <a:t>strategies</a:t>
            </a:r>
            <a:r>
              <a:rPr lang="zh-CN" altLang="en-US" sz="2400" dirty="0"/>
              <a:t> </a:t>
            </a:r>
            <a:endParaRPr lang="en-US" altLang="zh-CN" sz="2400" dirty="0"/>
          </a:p>
          <a:p>
            <a:pPr lvl="1"/>
            <a:r>
              <a:rPr lang="en-US" altLang="zh-CN" sz="2400" dirty="0"/>
              <a:t>Design</a:t>
            </a:r>
            <a:r>
              <a:rPr lang="zh-CN" altLang="en-US" sz="2400" dirty="0"/>
              <a:t> </a:t>
            </a:r>
            <a:r>
              <a:rPr lang="en-US" altLang="zh-CN" sz="2400" dirty="0"/>
              <a:t>space</a:t>
            </a:r>
            <a:r>
              <a:rPr lang="zh-CN" altLang="en-US" sz="2400" dirty="0"/>
              <a:t> </a:t>
            </a:r>
            <a:r>
              <a:rPr lang="en-US" altLang="zh-CN" sz="2400" dirty="0"/>
              <a:t>exploration</a:t>
            </a:r>
            <a:r>
              <a:rPr lang="zh-CN" altLang="en-US" sz="2400" dirty="0"/>
              <a:t> </a:t>
            </a:r>
            <a:r>
              <a:rPr lang="en-US" altLang="zh-CN" sz="2400" dirty="0"/>
              <a:t>and</a:t>
            </a:r>
            <a:r>
              <a:rPr lang="zh-CN" altLang="en-US" sz="2400" dirty="0"/>
              <a:t> </a:t>
            </a:r>
            <a:r>
              <a:rPr lang="en-US" altLang="zh-CN" sz="2400" dirty="0"/>
              <a:t>prototype</a:t>
            </a:r>
            <a:r>
              <a:rPr lang="zh-CN" altLang="en-US" sz="2400" dirty="0"/>
              <a:t> </a:t>
            </a:r>
            <a:r>
              <a:rPr lang="en-US" altLang="zh-CN" sz="2400" dirty="0"/>
              <a:t>layout</a:t>
            </a:r>
          </a:p>
          <a:p>
            <a:r>
              <a:rPr lang="en-US" altLang="zh-CN" sz="3000" dirty="0"/>
              <a:t>Experimental</a:t>
            </a:r>
            <a:r>
              <a:rPr lang="zh-CN" altLang="en-US" sz="3000" dirty="0"/>
              <a:t> </a:t>
            </a:r>
            <a:r>
              <a:rPr lang="en-US" altLang="zh-CN" sz="3000" dirty="0"/>
              <a:t>results: prototype</a:t>
            </a:r>
            <a:r>
              <a:rPr lang="zh-CN" altLang="en-US" sz="3000" dirty="0"/>
              <a:t> </a:t>
            </a:r>
            <a:r>
              <a:rPr lang="en-US" altLang="zh-CN" sz="3000" dirty="0"/>
              <a:t>layout</a:t>
            </a:r>
            <a:r>
              <a:rPr lang="zh-CN" altLang="en-US" sz="3000" dirty="0"/>
              <a:t> </a:t>
            </a:r>
            <a:r>
              <a:rPr lang="en-US" altLang="zh-CN" sz="3000" dirty="0"/>
              <a:t>+</a:t>
            </a:r>
            <a:r>
              <a:rPr lang="zh-CN" altLang="en-US" sz="3000" dirty="0"/>
              <a:t> </a:t>
            </a:r>
            <a:r>
              <a:rPr lang="en-US" altLang="zh-CN" sz="3000" dirty="0"/>
              <a:t>synthesis</a:t>
            </a:r>
            <a:r>
              <a:rPr lang="zh-CN" altLang="en-US" sz="3000" dirty="0"/>
              <a:t> </a:t>
            </a:r>
            <a:r>
              <a:rPr lang="en-US" altLang="zh-CN" sz="3000" dirty="0"/>
              <a:t>tool</a:t>
            </a:r>
          </a:p>
          <a:p>
            <a:pPr lvl="1"/>
            <a:r>
              <a:rPr lang="en-US" altLang="zh-CN" sz="2400" dirty="0"/>
              <a:t>small</a:t>
            </a:r>
            <a:r>
              <a:rPr lang="zh-CN" altLang="en-US" sz="2400" dirty="0"/>
              <a:t> </a:t>
            </a:r>
            <a:r>
              <a:rPr lang="en-US" altLang="zh-CN" sz="2400" dirty="0"/>
              <a:t>area</a:t>
            </a:r>
            <a:r>
              <a:rPr lang="zh-CN" altLang="en-US" sz="2400" dirty="0"/>
              <a:t> </a:t>
            </a:r>
            <a:r>
              <a:rPr lang="en-US" altLang="zh-CN" sz="2400" dirty="0"/>
              <a:t>and</a:t>
            </a:r>
            <a:r>
              <a:rPr lang="zh-CN" altLang="en-US" sz="2400" dirty="0"/>
              <a:t> </a:t>
            </a:r>
            <a:r>
              <a:rPr lang="en-US" altLang="zh-CN" sz="2400" dirty="0"/>
              <a:t>delay</a:t>
            </a:r>
            <a:r>
              <a:rPr lang="zh-CN" altLang="en-US" sz="2400" dirty="0"/>
              <a:t> </a:t>
            </a:r>
            <a:r>
              <a:rPr lang="en-US" altLang="zh-CN" sz="2400" dirty="0"/>
              <a:t>overhead</a:t>
            </a:r>
          </a:p>
          <a:p>
            <a:r>
              <a:rPr lang="en-US" altLang="zh-CN" dirty="0"/>
              <a:t>Application</a:t>
            </a:r>
            <a:r>
              <a:rPr lang="zh-CN" altLang="en-US" dirty="0"/>
              <a:t> </a:t>
            </a:r>
            <a:r>
              <a:rPr lang="en-US" altLang="zh-CN" dirty="0"/>
              <a:t>performance</a:t>
            </a:r>
            <a:r>
              <a:rPr lang="zh-CN" altLang="en-US" dirty="0"/>
              <a:t> </a:t>
            </a:r>
            <a:endParaRPr lang="en-GB" altLang="zh-CN" dirty="0"/>
          </a:p>
          <a:p>
            <a:pPr lvl="1"/>
            <a:r>
              <a:rPr lang="en-US" altLang="zh-CN" sz="2400" dirty="0"/>
              <a:t>up</a:t>
            </a:r>
            <a:r>
              <a:rPr lang="zh-CN" altLang="en-US" sz="2400" dirty="0"/>
              <a:t> </a:t>
            </a:r>
            <a:r>
              <a:rPr lang="en-US" altLang="zh-CN" sz="2400" dirty="0"/>
              <a:t>to</a:t>
            </a:r>
            <a:r>
              <a:rPr lang="zh-CN" altLang="en-US" sz="2400" dirty="0"/>
              <a:t> </a:t>
            </a:r>
            <a:r>
              <a:rPr lang="en-US" altLang="zh-CN" sz="2400" dirty="0"/>
              <a:t>1/</a:t>
            </a:r>
            <a:r>
              <a:rPr lang="zh-CN" altLang="zh-CN" sz="2400" dirty="0"/>
              <a:t>1</a:t>
            </a:r>
            <a:r>
              <a:rPr lang="en-US" altLang="zh-CN" sz="2400" dirty="0"/>
              <a:t>1.2x</a:t>
            </a:r>
            <a:r>
              <a:rPr lang="zh-CN" altLang="en-US" sz="2400" dirty="0"/>
              <a:t> </a:t>
            </a:r>
            <a:r>
              <a:rPr lang="en-US" altLang="zh-CN" sz="2400" dirty="0"/>
              <a:t>area-delay</a:t>
            </a:r>
            <a:r>
              <a:rPr lang="zh-CN" altLang="en-US" sz="1200" dirty="0"/>
              <a:t> </a:t>
            </a:r>
            <a:r>
              <a:rPr lang="en-US" altLang="zh-CN" sz="2400" dirty="0"/>
              <a:t>product</a:t>
            </a:r>
            <a:r>
              <a:rPr lang="zh-CN" altLang="en-US" sz="1200" dirty="0"/>
              <a:t> </a:t>
            </a:r>
            <a:r>
              <a:rPr lang="en-US" altLang="zh-CN" sz="2400" dirty="0"/>
              <a:t>compared</a:t>
            </a:r>
            <a:r>
              <a:rPr lang="zh-CN" altLang="en-US" sz="1200" dirty="0"/>
              <a:t> </a:t>
            </a:r>
            <a:r>
              <a:rPr lang="en-US" altLang="zh-CN" sz="2400" dirty="0"/>
              <a:t>with</a:t>
            </a:r>
            <a:r>
              <a:rPr lang="zh-CN" altLang="en-US" sz="1200" dirty="0"/>
              <a:t> </a:t>
            </a:r>
            <a:r>
              <a:rPr lang="en-US" altLang="zh-CN" sz="2400" dirty="0"/>
              <a:t>static</a:t>
            </a:r>
            <a:r>
              <a:rPr lang="zh-CN" altLang="en-US" sz="2400" dirty="0"/>
              <a:t> </a:t>
            </a:r>
            <a:r>
              <a:rPr lang="en-US" altLang="zh-CN" sz="2400" dirty="0"/>
              <a:t>architecture</a:t>
            </a:r>
          </a:p>
          <a:p>
            <a:pPr lvl="1"/>
            <a:r>
              <a:rPr lang="en-US" altLang="zh-CN" sz="2400" dirty="0"/>
              <a:t>up</a:t>
            </a:r>
            <a:r>
              <a:rPr lang="zh-CN" altLang="en-US" sz="2400" dirty="0"/>
              <a:t> </a:t>
            </a:r>
            <a:r>
              <a:rPr lang="en-US" altLang="zh-CN" sz="2400" dirty="0"/>
              <a:t>to</a:t>
            </a:r>
            <a:r>
              <a:rPr lang="zh-CN" altLang="en-US" sz="2400" dirty="0"/>
              <a:t> </a:t>
            </a:r>
            <a:r>
              <a:rPr lang="en-US" altLang="zh-CN" sz="2400" dirty="0"/>
              <a:t>1/1.39x</a:t>
            </a:r>
            <a:r>
              <a:rPr lang="zh-CN" altLang="en-US" sz="2400" dirty="0"/>
              <a:t> </a:t>
            </a:r>
            <a:r>
              <a:rPr lang="en-US" altLang="zh-CN" sz="2400" dirty="0"/>
              <a:t>area-delay</a:t>
            </a:r>
            <a:r>
              <a:rPr lang="zh-CN" altLang="en-US" sz="1200" dirty="0"/>
              <a:t> </a:t>
            </a:r>
            <a:r>
              <a:rPr lang="en-US" altLang="zh-CN" sz="2400" dirty="0"/>
              <a:t>product</a:t>
            </a:r>
            <a:r>
              <a:rPr lang="zh-CN" altLang="en-US" sz="1200" dirty="0"/>
              <a:t> </a:t>
            </a:r>
            <a:r>
              <a:rPr lang="en-US" altLang="zh-CN" sz="2400" dirty="0"/>
              <a:t>compared</a:t>
            </a:r>
            <a:r>
              <a:rPr lang="zh-CN" altLang="en-US" sz="1200" dirty="0"/>
              <a:t> </a:t>
            </a:r>
            <a:r>
              <a:rPr lang="en-US" altLang="zh-CN" sz="2400" dirty="0"/>
              <a:t>with</a:t>
            </a:r>
            <a:r>
              <a:rPr lang="zh-CN" altLang="en-US" sz="1200" dirty="0"/>
              <a:t> </a:t>
            </a:r>
            <a:r>
              <a:rPr lang="en-US" altLang="zh-CN" sz="2400" dirty="0"/>
              <a:t>initial</a:t>
            </a:r>
            <a:r>
              <a:rPr lang="zh-CN" altLang="en-US" sz="2400" dirty="0"/>
              <a:t> </a:t>
            </a:r>
            <a:r>
              <a:rPr lang="en-US" altLang="zh-CN" sz="2400" dirty="0"/>
              <a:t>architecture</a:t>
            </a:r>
            <a:endParaRPr lang="en-GB" altLang="zh-CN" sz="2400" dirty="0"/>
          </a:p>
        </p:txBody>
      </p:sp>
    </p:spTree>
    <p:extLst>
      <p:ext uri="{BB962C8B-B14F-4D97-AF65-F5344CB8AC3E}">
        <p14:creationId xmlns:p14="http://schemas.microsoft.com/office/powerpoint/2010/main" val="25857927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zh-CN" dirty="0"/>
              <a:t>Static vs dynamic data access 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zh-CN" dirty="0"/>
              <a:t>conditional arithmetic operators</a:t>
            </a:r>
          </a:p>
          <a:p>
            <a:r>
              <a:rPr lang="en-GB" altLang="zh-CN" dirty="0">
                <a:solidFill>
                  <a:srgbClr val="FF0000"/>
                </a:solidFill>
              </a:rPr>
              <a:t>dynamic data </a:t>
            </a:r>
            <a:r>
              <a:rPr lang="en-US" altLang="zh-CN" dirty="0">
                <a:solidFill>
                  <a:srgbClr val="FF0000"/>
                </a:solidFill>
              </a:rPr>
              <a:t>access patterns </a:t>
            </a:r>
            <a:endParaRPr lang="zh-CN" alt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zh-CN" alt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81000" y="3810000"/>
            <a:ext cx="4419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for (</a:t>
            </a:r>
            <a:r>
              <a:rPr lang="en-US" sz="2400" b="1" dirty="0" err="1"/>
              <a:t>i</a:t>
            </a:r>
            <a:r>
              <a:rPr lang="en-US" sz="2400" b="1" dirty="0"/>
              <a:t>=0; </a:t>
            </a:r>
            <a:r>
              <a:rPr lang="en-US" sz="2400" b="1" dirty="0" err="1"/>
              <a:t>i</a:t>
            </a:r>
            <a:r>
              <a:rPr lang="en-US" sz="2400" b="1" dirty="0"/>
              <a:t>&lt;n; </a:t>
            </a:r>
            <a:r>
              <a:rPr lang="en-US" sz="2400" b="1" dirty="0" err="1"/>
              <a:t>i</a:t>
            </a:r>
            <a:r>
              <a:rPr lang="en-US" sz="2400" b="1" dirty="0"/>
              <a:t>+=N)</a:t>
            </a:r>
          </a:p>
          <a:p>
            <a:r>
              <a:rPr lang="en-US" sz="2400" b="1" dirty="0"/>
              <a:t>   #parallel unroll N</a:t>
            </a:r>
          </a:p>
          <a:p>
            <a:r>
              <a:rPr lang="en-US" sz="2400" b="1" dirty="0"/>
              <a:t>   for(j=0; j&lt;N; j++){</a:t>
            </a:r>
          </a:p>
          <a:p>
            <a:r>
              <a:rPr lang="zh-CN" altLang="en-US" sz="2400" b="1" dirty="0"/>
              <a:t>   </a:t>
            </a:r>
            <a:r>
              <a:rPr lang="zh-CN" altLang="zh-CN" sz="2400" b="1" dirty="0"/>
              <a:t> </a:t>
            </a:r>
            <a:r>
              <a:rPr lang="en-US" altLang="zh-CN" sz="2400" b="1" dirty="0"/>
              <a:t>k</a:t>
            </a:r>
            <a:r>
              <a:rPr lang="zh-CN" altLang="en-US" sz="2400" b="1" dirty="0"/>
              <a:t> </a:t>
            </a:r>
            <a:r>
              <a:rPr lang="en-US" altLang="zh-CN" sz="2400" b="1" dirty="0"/>
              <a:t>=</a:t>
            </a:r>
            <a:r>
              <a:rPr lang="zh-CN" altLang="en-US" sz="2400" b="1" dirty="0"/>
              <a:t> </a:t>
            </a:r>
            <a:r>
              <a:rPr lang="en-US" altLang="zh-CN" sz="2400" b="1" dirty="0" err="1"/>
              <a:t>i</a:t>
            </a:r>
            <a:r>
              <a:rPr lang="zh-CN" altLang="en-US" sz="2400" b="1" dirty="0"/>
              <a:t>*</a:t>
            </a:r>
            <a:r>
              <a:rPr lang="en-US" altLang="zh-CN" sz="2400" b="1" dirty="0"/>
              <a:t>N</a:t>
            </a:r>
            <a:r>
              <a:rPr lang="zh-CN" altLang="en-US" sz="2400" b="1" dirty="0"/>
              <a:t> </a:t>
            </a:r>
            <a:r>
              <a:rPr lang="en-US" altLang="zh-CN" sz="2400" b="1" dirty="0"/>
              <a:t>+</a:t>
            </a:r>
            <a:r>
              <a:rPr lang="zh-CN" altLang="en-US" sz="2400" b="1" dirty="0"/>
              <a:t> </a:t>
            </a:r>
            <a:r>
              <a:rPr lang="en-US" altLang="zh-CN" sz="2400" b="1" dirty="0"/>
              <a:t>j;</a:t>
            </a:r>
          </a:p>
          <a:p>
            <a:r>
              <a:rPr lang="zh-CN" altLang="zh-CN" sz="2400" b="1" dirty="0"/>
              <a:t> </a:t>
            </a:r>
            <a:r>
              <a:rPr lang="zh-CN" altLang="en-US" sz="2400" b="1" dirty="0"/>
              <a:t>   </a:t>
            </a:r>
            <a:r>
              <a:rPr lang="en-US" altLang="zh-CN" sz="2400" b="1" dirty="0"/>
              <a:t>d[k]</a:t>
            </a:r>
            <a:r>
              <a:rPr lang="zh-CN" altLang="en-US" sz="2400" b="1" dirty="0"/>
              <a:t> </a:t>
            </a:r>
            <a:r>
              <a:rPr lang="en-US" altLang="zh-CN" sz="2400" b="1" dirty="0"/>
              <a:t>=</a:t>
            </a:r>
            <a:r>
              <a:rPr lang="zh-CN" altLang="en-US" sz="2400" b="1" dirty="0"/>
              <a:t> </a:t>
            </a:r>
            <a:r>
              <a:rPr lang="en-US" altLang="zh-CN" sz="2400" b="1" dirty="0"/>
              <a:t>a[</a:t>
            </a:r>
            <a:r>
              <a:rPr lang="en-US" altLang="zh-CN" sz="2400" b="1" dirty="0">
                <a:solidFill>
                  <a:srgbClr val="FF0000"/>
                </a:solidFill>
              </a:rPr>
              <a:t>k+1</a:t>
            </a:r>
            <a:r>
              <a:rPr lang="en-US" altLang="zh-CN" sz="2400" b="1" dirty="0"/>
              <a:t>]</a:t>
            </a:r>
            <a:r>
              <a:rPr lang="zh-CN" altLang="en-US" sz="2400" b="1" dirty="0"/>
              <a:t> * </a:t>
            </a:r>
            <a:r>
              <a:rPr lang="en-US" altLang="zh-CN" sz="2400" b="1" dirty="0"/>
              <a:t>c[k];</a:t>
            </a:r>
          </a:p>
          <a:p>
            <a:r>
              <a:rPr lang="en-US" altLang="zh-CN" sz="2400" b="1" dirty="0"/>
              <a:t>}</a:t>
            </a:r>
          </a:p>
          <a:p>
            <a:r>
              <a:rPr lang="en-US" sz="2400" b="1" dirty="0"/>
              <a:t>    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114800" y="3810000"/>
            <a:ext cx="4419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for (</a:t>
            </a:r>
            <a:r>
              <a:rPr lang="en-US" sz="2400" b="1" dirty="0" err="1"/>
              <a:t>i</a:t>
            </a:r>
            <a:r>
              <a:rPr lang="en-US" sz="2400" b="1" dirty="0"/>
              <a:t>=0; </a:t>
            </a:r>
            <a:r>
              <a:rPr lang="en-US" sz="2400" b="1" dirty="0" err="1"/>
              <a:t>i</a:t>
            </a:r>
            <a:r>
              <a:rPr lang="en-US" sz="2400" b="1" dirty="0"/>
              <a:t>&lt;n; </a:t>
            </a:r>
            <a:r>
              <a:rPr lang="en-US" sz="2400" b="1" dirty="0" err="1"/>
              <a:t>i</a:t>
            </a:r>
            <a:r>
              <a:rPr lang="en-US" sz="2400" b="1" dirty="0"/>
              <a:t>+=N)</a:t>
            </a:r>
          </a:p>
          <a:p>
            <a:r>
              <a:rPr lang="en-US" sz="2400" b="1" dirty="0"/>
              <a:t>   #parallel unroll</a:t>
            </a:r>
            <a:r>
              <a:rPr lang="zh-CN" altLang="en-US" sz="2400" b="1" dirty="0"/>
              <a:t> </a:t>
            </a:r>
            <a:r>
              <a:rPr lang="en-US" altLang="zh-CN" sz="2400" b="1" dirty="0"/>
              <a:t>N</a:t>
            </a:r>
            <a:endParaRPr lang="en-US" sz="2400" b="1" dirty="0"/>
          </a:p>
          <a:p>
            <a:r>
              <a:rPr lang="en-US" sz="2400" b="1" dirty="0"/>
              <a:t>   for(j=0; j&lt;N; j++){</a:t>
            </a:r>
          </a:p>
          <a:p>
            <a:r>
              <a:rPr lang="zh-CN" altLang="en-US" sz="2400" b="1" dirty="0"/>
              <a:t>   </a:t>
            </a:r>
            <a:r>
              <a:rPr lang="zh-CN" altLang="zh-CN" sz="2400" b="1" dirty="0"/>
              <a:t> </a:t>
            </a:r>
            <a:r>
              <a:rPr lang="en-US" altLang="zh-CN" sz="2400" b="1" dirty="0"/>
              <a:t>k</a:t>
            </a:r>
            <a:r>
              <a:rPr lang="zh-CN" altLang="en-US" sz="2400" b="1" dirty="0"/>
              <a:t> </a:t>
            </a:r>
            <a:r>
              <a:rPr lang="en-US" altLang="zh-CN" sz="2400" b="1" dirty="0"/>
              <a:t>=</a:t>
            </a:r>
            <a:r>
              <a:rPr lang="zh-CN" altLang="en-US" sz="2400" b="1" dirty="0"/>
              <a:t> </a:t>
            </a:r>
            <a:r>
              <a:rPr lang="en-US" altLang="zh-CN" sz="2400" b="1" dirty="0" err="1"/>
              <a:t>i</a:t>
            </a:r>
            <a:r>
              <a:rPr lang="zh-CN" altLang="en-US" sz="2400" b="1" dirty="0"/>
              <a:t>*</a:t>
            </a:r>
            <a:r>
              <a:rPr lang="en-US" altLang="zh-CN" sz="2400" b="1" dirty="0"/>
              <a:t>N</a:t>
            </a:r>
            <a:r>
              <a:rPr lang="zh-CN" altLang="en-US" sz="2400" b="1" dirty="0"/>
              <a:t> </a:t>
            </a:r>
            <a:r>
              <a:rPr lang="en-US" altLang="zh-CN" sz="2400" b="1" dirty="0"/>
              <a:t>+</a:t>
            </a:r>
            <a:r>
              <a:rPr lang="zh-CN" altLang="en-US" sz="2400" b="1" dirty="0"/>
              <a:t> </a:t>
            </a:r>
            <a:r>
              <a:rPr lang="en-US" altLang="zh-CN" sz="2400" b="1" dirty="0"/>
              <a:t>j;</a:t>
            </a:r>
          </a:p>
          <a:p>
            <a:r>
              <a:rPr lang="zh-CN" altLang="zh-CN" sz="2400" b="1" dirty="0"/>
              <a:t> </a:t>
            </a:r>
            <a:r>
              <a:rPr lang="zh-CN" altLang="en-US" sz="2400" b="1" dirty="0"/>
              <a:t>   </a:t>
            </a:r>
            <a:r>
              <a:rPr lang="en-US" altLang="zh-CN" sz="2400" b="1" dirty="0"/>
              <a:t>d[k]</a:t>
            </a:r>
            <a:r>
              <a:rPr lang="zh-CN" altLang="en-US" sz="2400" b="1" dirty="0"/>
              <a:t> </a:t>
            </a:r>
            <a:r>
              <a:rPr lang="en-US" altLang="zh-CN" sz="2400" b="1" dirty="0"/>
              <a:t>=</a:t>
            </a:r>
            <a:r>
              <a:rPr lang="zh-CN" altLang="en-US" sz="2400" b="1" dirty="0"/>
              <a:t> </a:t>
            </a:r>
            <a:r>
              <a:rPr lang="en-US" altLang="zh-CN" sz="2400" b="1" dirty="0"/>
              <a:t>a[</a:t>
            </a:r>
            <a:r>
              <a:rPr lang="en-US" altLang="zh-CN" sz="2400" b="1" dirty="0">
                <a:solidFill>
                  <a:srgbClr val="FF0000"/>
                </a:solidFill>
              </a:rPr>
              <a:t>b[k+1]</a:t>
            </a:r>
            <a:r>
              <a:rPr lang="en-US" altLang="zh-CN" sz="2400" b="1" dirty="0"/>
              <a:t>]</a:t>
            </a:r>
            <a:r>
              <a:rPr lang="zh-CN" altLang="en-US" sz="2400" b="1" dirty="0"/>
              <a:t> * </a:t>
            </a:r>
            <a:r>
              <a:rPr lang="en-US" altLang="zh-CN" sz="2400" b="1" dirty="0"/>
              <a:t>c[k];</a:t>
            </a:r>
          </a:p>
          <a:p>
            <a:r>
              <a:rPr lang="en-US" altLang="zh-CN" sz="2400" b="1" dirty="0"/>
              <a:t>}</a:t>
            </a:r>
            <a:endParaRPr lang="en-US" sz="2400" b="1" dirty="0"/>
          </a:p>
          <a:p>
            <a:r>
              <a:rPr lang="en-US" sz="2400" b="1" dirty="0"/>
              <a:t>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z="1800" b="1" smtClean="0"/>
              <a:pPr/>
              <a:t>4</a:t>
            </a:fld>
            <a:endParaRPr lang="en-US" sz="1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219200" y="6019800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</a:rPr>
              <a:t>static</a:t>
            </a:r>
            <a:r>
              <a:rPr lang="en-US" altLang="zh-CN" sz="2400" dirty="0">
                <a:solidFill>
                  <a:schemeClr val="tx2"/>
                </a:solidFill>
              </a:rPr>
              <a:t>:</a:t>
            </a:r>
            <a:r>
              <a:rPr lang="zh-CN" altLang="en-US" sz="2400" dirty="0">
                <a:solidFill>
                  <a:schemeClr val="tx2"/>
                </a:solidFill>
              </a:rPr>
              <a:t> </a:t>
            </a:r>
            <a:r>
              <a:rPr lang="en-US" sz="2400" dirty="0">
                <a:solidFill>
                  <a:schemeClr val="tx2"/>
                </a:solidFill>
              </a:rPr>
              <a:t>easy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00600" y="6019800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</a:rPr>
              <a:t>dynamic</a:t>
            </a:r>
            <a:r>
              <a:rPr lang="en-US" altLang="zh-CN" sz="2400" dirty="0">
                <a:solidFill>
                  <a:schemeClr val="tx2"/>
                </a:solidFill>
              </a:rPr>
              <a:t>:</a:t>
            </a:r>
            <a:r>
              <a:rPr lang="zh-CN" altLang="en-US" sz="2400" dirty="0">
                <a:solidFill>
                  <a:schemeClr val="tx2"/>
                </a:solidFill>
              </a:rPr>
              <a:t> </a:t>
            </a:r>
            <a:r>
              <a:rPr lang="en-US" sz="2400" dirty="0">
                <a:solidFill>
                  <a:schemeClr val="tx2"/>
                </a:solidFill>
              </a:rPr>
              <a:t>hard</a:t>
            </a:r>
          </a:p>
        </p:txBody>
      </p:sp>
    </p:spTree>
    <p:extLst>
      <p:ext uri="{BB962C8B-B14F-4D97-AF65-F5344CB8AC3E}">
        <p14:creationId xmlns:p14="http://schemas.microsoft.com/office/powerpoint/2010/main" val="15316818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zh-CN" dirty="0"/>
              <a:t>Example: dynamic data access</a:t>
            </a:r>
            <a:endParaRPr lang="zh-CN" alt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2362200"/>
            <a:ext cx="226695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1" name="Straight Arrow Connector 10"/>
          <p:cNvCxnSpPr/>
          <p:nvPr/>
        </p:nvCxnSpPr>
        <p:spPr>
          <a:xfrm flipV="1">
            <a:off x="4762500" y="3124200"/>
            <a:ext cx="2552700" cy="2514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128837"/>
            <a:ext cx="5098768" cy="3509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095500"/>
            <a:ext cx="2286000" cy="354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273783" y="1565419"/>
            <a:ext cx="1371601" cy="2355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083282" y="3813317"/>
            <a:ext cx="1752600" cy="2355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>
            <a:off x="4724400" y="3810000"/>
            <a:ext cx="2514600" cy="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710362" y="3867150"/>
            <a:ext cx="285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zh-CN" b="1" dirty="0"/>
              <a:t>C</a:t>
            </a:r>
            <a:endParaRPr lang="zh-CN" altLang="en-US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381000" y="3810000"/>
            <a:ext cx="4419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for (</a:t>
            </a:r>
            <a:r>
              <a:rPr lang="en-US" sz="2400" b="1" dirty="0" err="1"/>
              <a:t>i</a:t>
            </a:r>
            <a:r>
              <a:rPr lang="en-US" sz="2400" b="1" dirty="0"/>
              <a:t>=0; </a:t>
            </a:r>
            <a:r>
              <a:rPr lang="en-US" sz="2400" b="1" dirty="0" err="1"/>
              <a:t>i</a:t>
            </a:r>
            <a:r>
              <a:rPr lang="en-US" sz="2400" b="1" dirty="0"/>
              <a:t>&lt;n; </a:t>
            </a:r>
            <a:r>
              <a:rPr lang="en-US" sz="2400" b="1" dirty="0" err="1"/>
              <a:t>i</a:t>
            </a:r>
            <a:r>
              <a:rPr lang="en-US" sz="2400" b="1" dirty="0"/>
              <a:t>+</a:t>
            </a:r>
            <a:r>
              <a:rPr lang="en-US" altLang="zh-CN" sz="2400" b="1" dirty="0"/>
              <a:t>+</a:t>
            </a:r>
            <a:r>
              <a:rPr lang="en-US" sz="2400" b="1" dirty="0"/>
              <a:t>)</a:t>
            </a:r>
            <a:r>
              <a:rPr lang="zh-CN" altLang="en-US" sz="2400" b="1" dirty="0"/>
              <a:t> </a:t>
            </a:r>
            <a:r>
              <a:rPr lang="en-US" altLang="zh-CN" sz="2400" b="1" dirty="0"/>
              <a:t>{</a:t>
            </a:r>
            <a:endParaRPr lang="en-US" sz="2400" b="1" dirty="0"/>
          </a:p>
          <a:p>
            <a:r>
              <a:rPr lang="zh-CN" altLang="zh-CN" sz="2400" b="1" dirty="0"/>
              <a:t> </a:t>
            </a:r>
            <a:r>
              <a:rPr lang="zh-CN" altLang="en-US" sz="2400" b="1" dirty="0"/>
              <a:t>  </a:t>
            </a:r>
            <a:r>
              <a:rPr lang="en-US" altLang="zh-CN" sz="2400" b="1" dirty="0"/>
              <a:t>d[k]</a:t>
            </a:r>
            <a:r>
              <a:rPr lang="zh-CN" altLang="en-US" sz="2400" b="1" dirty="0"/>
              <a:t> </a:t>
            </a:r>
            <a:r>
              <a:rPr lang="en-US" altLang="zh-CN" sz="2400" b="1" dirty="0"/>
              <a:t>=</a:t>
            </a:r>
            <a:r>
              <a:rPr lang="zh-CN" altLang="en-US" sz="2400" b="1" dirty="0"/>
              <a:t> </a:t>
            </a:r>
            <a:r>
              <a:rPr lang="en-US" altLang="zh-CN" sz="2400" b="1" dirty="0"/>
              <a:t>a[b[k+1]]</a:t>
            </a:r>
            <a:r>
              <a:rPr lang="zh-CN" altLang="en-US" sz="2400" b="1" dirty="0"/>
              <a:t> * </a:t>
            </a:r>
            <a:r>
              <a:rPr lang="en-US" altLang="zh-CN" sz="2400" b="1" dirty="0"/>
              <a:t>c[k];</a:t>
            </a:r>
          </a:p>
          <a:p>
            <a:r>
              <a:rPr lang="en-US" altLang="zh-CN" sz="2400" b="1" dirty="0"/>
              <a:t>}</a:t>
            </a:r>
            <a:endParaRPr lang="en-US" sz="2400" b="1" dirty="0"/>
          </a:p>
          <a:p>
            <a:r>
              <a:rPr lang="en-US" sz="2400" b="1" dirty="0"/>
              <a:t>    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610600" y="2819400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724400" y="5638800"/>
            <a:ext cx="2667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tx2"/>
                </a:solidFill>
              </a:rPr>
              <a:t>connections</a:t>
            </a:r>
            <a:r>
              <a:rPr lang="zh-CN" altLang="en-US" sz="2400" dirty="0">
                <a:solidFill>
                  <a:schemeClr val="tx2"/>
                </a:solidFill>
              </a:rPr>
              <a:t> </a:t>
            </a:r>
            <a:r>
              <a:rPr lang="en-US" altLang="zh-CN" sz="2400" dirty="0">
                <a:solidFill>
                  <a:schemeClr val="tx2"/>
                </a:solidFill>
              </a:rPr>
              <a:t>for</a:t>
            </a:r>
            <a:r>
              <a:rPr lang="zh-CN" altLang="en-US" sz="2400" dirty="0">
                <a:solidFill>
                  <a:schemeClr val="tx2"/>
                </a:solidFill>
              </a:rPr>
              <a:t> </a:t>
            </a:r>
            <a:endParaRPr lang="en-US" altLang="zh-CN" sz="2400" dirty="0">
              <a:solidFill>
                <a:schemeClr val="tx2"/>
              </a:solidFill>
            </a:endParaRPr>
          </a:p>
          <a:p>
            <a:r>
              <a:rPr lang="en-US" altLang="zh-CN" sz="2400" dirty="0">
                <a:solidFill>
                  <a:schemeClr val="tx2"/>
                </a:solidFill>
              </a:rPr>
              <a:t>one</a:t>
            </a:r>
            <a:r>
              <a:rPr lang="zh-CN" altLang="en-US" sz="2400" dirty="0">
                <a:solidFill>
                  <a:schemeClr val="tx2"/>
                </a:solidFill>
              </a:rPr>
              <a:t> </a:t>
            </a:r>
            <a:r>
              <a:rPr lang="en-US" altLang="zh-CN" sz="2400" dirty="0">
                <a:solidFill>
                  <a:schemeClr val="tx2"/>
                </a:solidFill>
              </a:rPr>
              <a:t>data-path:</a:t>
            </a:r>
            <a:r>
              <a:rPr lang="zh-CN" altLang="en-US" sz="2400" dirty="0">
                <a:solidFill>
                  <a:schemeClr val="tx2"/>
                </a:solidFill>
              </a:rPr>
              <a:t> </a:t>
            </a:r>
            <a:r>
              <a:rPr lang="en-US" altLang="zh-CN" sz="2400" dirty="0">
                <a:solidFill>
                  <a:schemeClr val="tx2"/>
                </a:solidFill>
              </a:rPr>
              <a:t>easy</a:t>
            </a:r>
            <a:endParaRPr lang="en-US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82814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zh-CN" dirty="0"/>
              <a:t>Example: dynamic data access</a:t>
            </a:r>
            <a:endParaRPr lang="zh-CN" alt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381000" y="3810000"/>
            <a:ext cx="4419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for (</a:t>
            </a:r>
            <a:r>
              <a:rPr lang="en-US" sz="2400" b="1" dirty="0" err="1"/>
              <a:t>i</a:t>
            </a:r>
            <a:r>
              <a:rPr lang="en-US" sz="2400" b="1" dirty="0"/>
              <a:t>=0; </a:t>
            </a:r>
            <a:r>
              <a:rPr lang="en-US" sz="2400" b="1" dirty="0" err="1"/>
              <a:t>i</a:t>
            </a:r>
            <a:r>
              <a:rPr lang="en-US" sz="2400" b="1" dirty="0"/>
              <a:t>&lt;n; </a:t>
            </a:r>
            <a:r>
              <a:rPr lang="en-US" sz="2400" b="1" dirty="0" err="1"/>
              <a:t>i</a:t>
            </a:r>
            <a:r>
              <a:rPr lang="en-US" sz="2400" b="1" dirty="0"/>
              <a:t>+=N)</a:t>
            </a:r>
          </a:p>
          <a:p>
            <a:r>
              <a:rPr lang="en-US" sz="2400" b="1" dirty="0"/>
              <a:t>   #parallel unroll N=32</a:t>
            </a:r>
          </a:p>
          <a:p>
            <a:r>
              <a:rPr lang="en-US" sz="2400" b="1" dirty="0"/>
              <a:t>   for(j=0; j&lt;32; j++){</a:t>
            </a:r>
          </a:p>
          <a:p>
            <a:r>
              <a:rPr lang="zh-CN" altLang="en-US" sz="2400" b="1" dirty="0"/>
              <a:t>   </a:t>
            </a:r>
            <a:r>
              <a:rPr lang="zh-CN" altLang="zh-CN" sz="2400" b="1" dirty="0"/>
              <a:t> </a:t>
            </a:r>
            <a:r>
              <a:rPr lang="en-US" altLang="zh-CN" sz="2400" b="1" dirty="0"/>
              <a:t>k</a:t>
            </a:r>
            <a:r>
              <a:rPr lang="zh-CN" altLang="en-US" sz="2400" b="1" dirty="0"/>
              <a:t> </a:t>
            </a:r>
            <a:r>
              <a:rPr lang="en-US" altLang="zh-CN" sz="2400" b="1" dirty="0"/>
              <a:t>=</a:t>
            </a:r>
            <a:r>
              <a:rPr lang="zh-CN" altLang="en-US" sz="2400" b="1" dirty="0"/>
              <a:t> </a:t>
            </a:r>
            <a:r>
              <a:rPr lang="en-US" altLang="zh-CN" sz="2400" b="1" dirty="0" err="1"/>
              <a:t>i</a:t>
            </a:r>
            <a:r>
              <a:rPr lang="zh-CN" altLang="en-US" sz="2400" b="1" dirty="0"/>
              <a:t>*</a:t>
            </a:r>
            <a:r>
              <a:rPr lang="en-US" altLang="zh-CN" sz="2400" b="1" dirty="0"/>
              <a:t>32</a:t>
            </a:r>
            <a:r>
              <a:rPr lang="zh-CN" altLang="en-US" sz="2400" b="1" dirty="0"/>
              <a:t> </a:t>
            </a:r>
            <a:r>
              <a:rPr lang="en-US" altLang="zh-CN" sz="2400" b="1" dirty="0"/>
              <a:t>+</a:t>
            </a:r>
            <a:r>
              <a:rPr lang="zh-CN" altLang="en-US" sz="2400" b="1" dirty="0"/>
              <a:t> </a:t>
            </a:r>
            <a:r>
              <a:rPr lang="en-US" altLang="zh-CN" sz="2400" b="1" dirty="0"/>
              <a:t>j;</a:t>
            </a:r>
          </a:p>
          <a:p>
            <a:r>
              <a:rPr lang="zh-CN" altLang="zh-CN" sz="2400" b="1" dirty="0"/>
              <a:t> </a:t>
            </a:r>
            <a:r>
              <a:rPr lang="zh-CN" altLang="en-US" sz="2400" b="1" dirty="0"/>
              <a:t>   </a:t>
            </a:r>
            <a:r>
              <a:rPr lang="en-US" altLang="zh-CN" sz="2400" b="1" dirty="0"/>
              <a:t>d[k]</a:t>
            </a:r>
            <a:r>
              <a:rPr lang="zh-CN" altLang="en-US" sz="2400" b="1" dirty="0"/>
              <a:t> </a:t>
            </a:r>
            <a:r>
              <a:rPr lang="en-US" altLang="zh-CN" sz="2400" b="1" dirty="0"/>
              <a:t>=</a:t>
            </a:r>
            <a:r>
              <a:rPr lang="zh-CN" altLang="en-US" sz="2400" b="1" dirty="0"/>
              <a:t> </a:t>
            </a:r>
            <a:r>
              <a:rPr lang="en-US" altLang="zh-CN" sz="2400" b="1" dirty="0"/>
              <a:t>a[b[k+1]]</a:t>
            </a:r>
            <a:r>
              <a:rPr lang="zh-CN" altLang="en-US" sz="2400" b="1" dirty="0"/>
              <a:t> * </a:t>
            </a:r>
            <a:r>
              <a:rPr lang="en-US" altLang="zh-CN" sz="2400" b="1" dirty="0"/>
              <a:t>c[k];</a:t>
            </a:r>
          </a:p>
          <a:p>
            <a:r>
              <a:rPr lang="en-US" altLang="zh-CN" sz="2400" b="1" dirty="0"/>
              <a:t>}</a:t>
            </a:r>
            <a:endParaRPr lang="en-US" sz="2400" b="1" dirty="0"/>
          </a:p>
          <a:p>
            <a:r>
              <a:rPr lang="en-US" sz="2400" b="1" dirty="0"/>
              <a:t>      </a:t>
            </a:r>
          </a:p>
        </p:txBody>
      </p:sp>
      <p:pic>
        <p:nvPicPr>
          <p:cNvPr id="1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128837"/>
            <a:ext cx="5098768" cy="3509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905000"/>
            <a:ext cx="1828800" cy="370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600200"/>
            <a:ext cx="838200" cy="1111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4572000" y="5638800"/>
            <a:ext cx="2667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tx2"/>
                </a:solidFill>
              </a:rPr>
              <a:t>connections</a:t>
            </a:r>
            <a:r>
              <a:rPr lang="zh-CN" altLang="en-US" sz="2400" dirty="0">
                <a:solidFill>
                  <a:schemeClr val="tx2"/>
                </a:solidFill>
              </a:rPr>
              <a:t> </a:t>
            </a:r>
            <a:r>
              <a:rPr lang="en-US" altLang="zh-CN" sz="2400" dirty="0">
                <a:solidFill>
                  <a:schemeClr val="tx2"/>
                </a:solidFill>
              </a:rPr>
              <a:t>for</a:t>
            </a:r>
            <a:r>
              <a:rPr lang="zh-CN" altLang="en-US" sz="2400" dirty="0">
                <a:solidFill>
                  <a:schemeClr val="tx2"/>
                </a:solidFill>
              </a:rPr>
              <a:t> </a:t>
            </a:r>
            <a:endParaRPr lang="en-US" altLang="zh-CN" sz="2400" dirty="0">
              <a:solidFill>
                <a:schemeClr val="tx2"/>
              </a:solidFill>
            </a:endParaRPr>
          </a:p>
          <a:p>
            <a:r>
              <a:rPr lang="en-US" altLang="zh-CN" sz="2400" dirty="0">
                <a:solidFill>
                  <a:schemeClr val="tx2"/>
                </a:solidFill>
              </a:rPr>
              <a:t>32</a:t>
            </a:r>
            <a:r>
              <a:rPr lang="zh-CN" altLang="en-US" sz="2400" dirty="0">
                <a:solidFill>
                  <a:schemeClr val="tx2"/>
                </a:solidFill>
              </a:rPr>
              <a:t> </a:t>
            </a:r>
            <a:r>
              <a:rPr lang="en-US" altLang="zh-CN" sz="2400" dirty="0">
                <a:solidFill>
                  <a:schemeClr val="tx2"/>
                </a:solidFill>
              </a:rPr>
              <a:t>data-paths:</a:t>
            </a:r>
            <a:r>
              <a:rPr lang="zh-CN" altLang="en-US" sz="2400" dirty="0">
                <a:solidFill>
                  <a:schemeClr val="tx2"/>
                </a:solidFill>
              </a:rPr>
              <a:t> </a:t>
            </a:r>
            <a:r>
              <a:rPr lang="en-US" altLang="zh-CN" sz="2400" dirty="0">
                <a:solidFill>
                  <a:schemeClr val="tx2"/>
                </a:solidFill>
              </a:rPr>
              <a:t>hard</a:t>
            </a:r>
            <a:endParaRPr lang="en-US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58992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zh-CN" dirty="0"/>
              <a:t>Implementation 1: multiplexors</a:t>
            </a:r>
            <a:endParaRPr lang="zh-CN" alt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2362200"/>
            <a:ext cx="226695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1" name="Straight Arrow Connector 10"/>
          <p:cNvCxnSpPr/>
          <p:nvPr/>
        </p:nvCxnSpPr>
        <p:spPr>
          <a:xfrm flipV="1">
            <a:off x="4762500" y="3124200"/>
            <a:ext cx="2552700" cy="2514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128837"/>
            <a:ext cx="5098768" cy="3509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8610600" y="1981200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52400" y="1493837"/>
            <a:ext cx="3733800" cy="4525963"/>
          </a:xfrm>
        </p:spPr>
        <p:txBody>
          <a:bodyPr/>
          <a:lstStyle/>
          <a:p>
            <a:r>
              <a:rPr lang="en-GB" altLang="zh-CN" dirty="0"/>
              <a:t>congested routing </a:t>
            </a:r>
            <a:endParaRPr lang="en-GB" dirty="0"/>
          </a:p>
          <a:p>
            <a:pPr lvl="1"/>
            <a:r>
              <a:rPr lang="en-GB" dirty="0"/>
              <a:t>1024-to-1024 bit</a:t>
            </a:r>
            <a:r>
              <a:rPr lang="zh-CN" altLang="en-US" dirty="0"/>
              <a:t> </a:t>
            </a:r>
            <a:r>
              <a:rPr lang="en-GB" dirty="0"/>
              <a:t>connections</a:t>
            </a:r>
          </a:p>
          <a:p>
            <a:pPr lvl="1"/>
            <a:r>
              <a:rPr lang="en-GB" dirty="0" err="1"/>
              <a:t>unroutable</a:t>
            </a:r>
            <a:r>
              <a:rPr lang="en-GB" dirty="0"/>
              <a:t> in     XC6V-SX475T</a:t>
            </a:r>
          </a:p>
          <a:p>
            <a:r>
              <a:rPr lang="en-GB" dirty="0"/>
              <a:t>expensive</a:t>
            </a:r>
            <a:r>
              <a:rPr lang="zh-CN" altLang="en-US" dirty="0"/>
              <a:t> </a:t>
            </a:r>
            <a:r>
              <a:rPr lang="en-US" altLang="zh-CN" dirty="0"/>
              <a:t>user</a:t>
            </a:r>
            <a:r>
              <a:rPr lang="zh-CN" altLang="en-US" dirty="0"/>
              <a:t> </a:t>
            </a:r>
            <a:r>
              <a:rPr lang="en-US" altLang="zh-CN" dirty="0"/>
              <a:t>multiplexers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4572000" y="5638800"/>
            <a:ext cx="2667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400" dirty="0">
                <a:solidFill>
                  <a:schemeClr val="tx2"/>
                </a:solidFill>
              </a:rPr>
              <a:t>3</a:t>
            </a:r>
            <a:r>
              <a:rPr lang="en-US" altLang="zh-CN" sz="2400" dirty="0">
                <a:solidFill>
                  <a:schemeClr val="tx2"/>
                </a:solidFill>
              </a:rPr>
              <a:t>2</a:t>
            </a:r>
            <a:r>
              <a:rPr lang="zh-CN" altLang="en-US" sz="2400" dirty="0">
                <a:solidFill>
                  <a:schemeClr val="tx2"/>
                </a:solidFill>
              </a:rPr>
              <a:t> </a:t>
            </a:r>
            <a:r>
              <a:rPr lang="en-US" altLang="zh-CN" sz="2400" dirty="0">
                <a:solidFill>
                  <a:schemeClr val="tx2"/>
                </a:solidFill>
              </a:rPr>
              <a:t>output</a:t>
            </a:r>
            <a:r>
              <a:rPr lang="zh-CN" altLang="en-US" sz="2400" dirty="0">
                <a:solidFill>
                  <a:schemeClr val="tx2"/>
                </a:solidFill>
              </a:rPr>
              <a:t> </a:t>
            </a:r>
            <a:r>
              <a:rPr lang="en-US" altLang="zh-CN" sz="2400" dirty="0">
                <a:solidFill>
                  <a:schemeClr val="tx2"/>
                </a:solidFill>
              </a:rPr>
              <a:t>ports,</a:t>
            </a:r>
            <a:r>
              <a:rPr lang="zh-CN" altLang="en-US" sz="2400" dirty="0">
                <a:solidFill>
                  <a:schemeClr val="tx2"/>
                </a:solidFill>
              </a:rPr>
              <a:t> </a:t>
            </a:r>
            <a:r>
              <a:rPr lang="en-US" altLang="zh-CN" sz="2400" dirty="0">
                <a:solidFill>
                  <a:schemeClr val="tx2"/>
                </a:solidFill>
              </a:rPr>
              <a:t>each</a:t>
            </a:r>
            <a:r>
              <a:rPr lang="zh-CN" altLang="en-US" sz="2400" dirty="0">
                <a:solidFill>
                  <a:schemeClr val="tx2"/>
                </a:solidFill>
              </a:rPr>
              <a:t> </a:t>
            </a:r>
            <a:r>
              <a:rPr lang="en-US" altLang="zh-CN" sz="2400" dirty="0">
                <a:solidFill>
                  <a:schemeClr val="tx2"/>
                </a:solidFill>
              </a:rPr>
              <a:t>32-bit</a:t>
            </a:r>
            <a:r>
              <a:rPr lang="zh-CN" altLang="en-US" sz="2400" dirty="0">
                <a:solidFill>
                  <a:schemeClr val="tx2"/>
                </a:solidFill>
              </a:rPr>
              <a:t> </a:t>
            </a:r>
            <a:r>
              <a:rPr lang="en-US" altLang="zh-CN" sz="2400" dirty="0">
                <a:solidFill>
                  <a:schemeClr val="tx2"/>
                </a:solidFill>
              </a:rPr>
              <a:t>wide</a:t>
            </a:r>
          </a:p>
        </p:txBody>
      </p:sp>
    </p:spTree>
    <p:extLst>
      <p:ext uri="{BB962C8B-B14F-4D97-AF65-F5344CB8AC3E}">
        <p14:creationId xmlns:p14="http://schemas.microsoft.com/office/powerpoint/2010/main" val="36540367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GB" altLang="zh-CN" dirty="0"/>
              <a:t>EURECA module: execution flow</a:t>
            </a:r>
            <a:endParaRPr lang="zh-CN" alt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263342"/>
            <a:ext cx="8153400" cy="4061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495800" y="6324600"/>
            <a:ext cx="3581400" cy="457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Initial</a:t>
            </a:r>
            <a:r>
              <a:rPr lang="zh-CN" altLang="en-US" dirty="0"/>
              <a:t> </a:t>
            </a:r>
            <a:r>
              <a:rPr lang="en-US" altLang="zh-CN" dirty="0"/>
              <a:t>configuration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429000" y="1143000"/>
            <a:ext cx="3657600" cy="457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Initial</a:t>
            </a:r>
            <a:r>
              <a:rPr lang="zh-CN" altLang="en-US" dirty="0"/>
              <a:t> </a:t>
            </a:r>
            <a:r>
              <a:rPr lang="en-US" altLang="zh-CN" dirty="0"/>
              <a:t>configuration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3252" y="2046926"/>
            <a:ext cx="41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CDN</a:t>
            </a:r>
            <a:r>
              <a:rPr lang="en-US"/>
              <a:t>: Configuration Distribution Network</a:t>
            </a:r>
          </a:p>
        </p:txBody>
      </p:sp>
    </p:spTree>
    <p:extLst>
      <p:ext uri="{BB962C8B-B14F-4D97-AF65-F5344CB8AC3E}">
        <p14:creationId xmlns:p14="http://schemas.microsoft.com/office/powerpoint/2010/main" val="1692729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7 4.44444E-6 L -0.00417 -0.3888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1222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altLang="zh-CN" dirty="0"/>
              <a:t>EURECA module: execution flow</a:t>
            </a:r>
            <a:endParaRPr lang="zh-CN" alt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263342"/>
            <a:ext cx="8153400" cy="4061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495800" y="3124200"/>
            <a:ext cx="3581400" cy="1981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Initial</a:t>
            </a:r>
            <a:r>
              <a:rPr lang="zh-CN" altLang="en-US" dirty="0"/>
              <a:t> </a:t>
            </a:r>
            <a:r>
              <a:rPr lang="en-US" altLang="zh-CN" dirty="0"/>
              <a:t>Connections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257800" y="1981200"/>
            <a:ext cx="1828800" cy="457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CG</a:t>
            </a:r>
          </a:p>
        </p:txBody>
      </p:sp>
      <p:sp>
        <p:nvSpPr>
          <p:cNvPr id="10" name="Rectangle 9"/>
          <p:cNvSpPr/>
          <p:nvPr/>
        </p:nvSpPr>
        <p:spPr>
          <a:xfrm>
            <a:off x="1828800" y="1981200"/>
            <a:ext cx="1828800" cy="457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Data</a:t>
            </a:r>
            <a:r>
              <a:rPr lang="en-US" altLang="zh-CN" dirty="0"/>
              <a:t>-paths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313" y="1481623"/>
            <a:ext cx="41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CG: Configuration Generator</a:t>
            </a:r>
          </a:p>
        </p:txBody>
      </p:sp>
    </p:spTree>
    <p:extLst>
      <p:ext uri="{BB962C8B-B14F-4D97-AF65-F5344CB8AC3E}">
        <p14:creationId xmlns:p14="http://schemas.microsoft.com/office/powerpoint/2010/main" val="22330747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99684</TotalTime>
  <Words>1683</Words>
  <Application>Microsoft Office PowerPoint</Application>
  <PresentationFormat>On-screen Show (4:3)</PresentationFormat>
  <Paragraphs>275</Paragraphs>
  <Slides>31</Slides>
  <Notes>13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宋体</vt:lpstr>
      <vt:lpstr>Arial</vt:lpstr>
      <vt:lpstr>Calibri</vt:lpstr>
      <vt:lpstr>Wingdings</vt:lpstr>
      <vt:lpstr>Office Theme</vt:lpstr>
      <vt:lpstr>Equation</vt:lpstr>
      <vt:lpstr>Connect On the Fly:                         Enhancing and Prototyping of            Cycle-Reconfigurable Modules </vt:lpstr>
      <vt:lpstr>Outline</vt:lpstr>
      <vt:lpstr>Summary of Contributions</vt:lpstr>
      <vt:lpstr>Static vs dynamic data access </vt:lpstr>
      <vt:lpstr>Example: dynamic data access</vt:lpstr>
      <vt:lpstr>Example: dynamic data access</vt:lpstr>
      <vt:lpstr>Implementation 1: multiplexors</vt:lpstr>
      <vt:lpstr>EURECA module: execution flow</vt:lpstr>
      <vt:lpstr>EURECA module: execution flow</vt:lpstr>
      <vt:lpstr>Run-time reconfiguration flow</vt:lpstr>
      <vt:lpstr>Run-time reconfiguration flow</vt:lpstr>
      <vt:lpstr>Run-time reconfiguration flow</vt:lpstr>
      <vt:lpstr>1. Optimising Data Access Patterns</vt:lpstr>
      <vt:lpstr>Dynamic FIFOs</vt:lpstr>
      <vt:lpstr>Dynamic cache</vt:lpstr>
      <vt:lpstr>Dynamic shared cache</vt:lpstr>
      <vt:lpstr>2. Optimising Connection Network</vt:lpstr>
      <vt:lpstr>Connection Network</vt:lpstr>
      <vt:lpstr>Architecture Efficiency</vt:lpstr>
      <vt:lpstr>EURECA Optimisation</vt:lpstr>
      <vt:lpstr>3. EURECA Prototype</vt:lpstr>
      <vt:lpstr>EURECA Prototype</vt:lpstr>
      <vt:lpstr>Application 1: Large-scale Sorting</vt:lpstr>
      <vt:lpstr>Application 2: Memcached</vt:lpstr>
      <vt:lpstr>Application 3: SpMV</vt:lpstr>
      <vt:lpstr>Experimental Setup</vt:lpstr>
      <vt:lpstr>Application Performance</vt:lpstr>
      <vt:lpstr>Application Performance</vt:lpstr>
      <vt:lpstr>Application Performance</vt:lpstr>
      <vt:lpstr>Current and future work</vt:lpstr>
      <vt:lpstr>Summary: EURECA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EURECA: Dynamic Data Access with On-Chip Configuration Generation</dc:title>
  <dc:creator>Xinyu</dc:creator>
  <cp:lastModifiedBy>wl</cp:lastModifiedBy>
  <cp:revision>164</cp:revision>
  <dcterms:created xsi:type="dcterms:W3CDTF">2006-08-16T00:00:00Z</dcterms:created>
  <dcterms:modified xsi:type="dcterms:W3CDTF">2016-08-31T08:14:06Z</dcterms:modified>
</cp:coreProperties>
</file>