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6" r:id="rId3"/>
    <p:sldId id="335" r:id="rId4"/>
    <p:sldId id="315" r:id="rId5"/>
    <p:sldId id="337" r:id="rId6"/>
    <p:sldId id="33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cardo" initials="r" lastIdx="1" clrIdx="0"/>
  <p:cmAuthor id="1" name="Xinyu NIU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9" autoAdjust="0"/>
    <p:restoredTop sz="94631" autoAdjust="0"/>
  </p:normalViewPr>
  <p:slideViewPr>
    <p:cSldViewPr>
      <p:cViewPr varScale="1">
        <p:scale>
          <a:sx n="87" d="100"/>
          <a:sy n="87" d="100"/>
        </p:scale>
        <p:origin x="102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CBCAE-38B8-D744-9DA3-BD5B9E5F5329}" type="datetime1">
              <a:rPr lang="en-GB" smtClean="0"/>
              <a:t>31/08/2016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F3575-3429-4249-9853-A8371888D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321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34C9A-62DF-634D-83F4-CE8939B175C0}" type="datetime1">
              <a:rPr lang="en-GB" altLang="zh-CN" smtClean="0"/>
              <a:t>31/08/2016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C60B3-1235-4D58-BBCA-1BEBB89671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14881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C60B3-1235-4D58-BBCA-1BEBB896719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5092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45FD-27BE-F44A-9F29-28A27498A2C2}" type="datetime1">
              <a:rPr lang="en-GB" smtClean="0"/>
              <a:t>31/08/2016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0D11-2908-DE49-BE11-2932123E1F23}" type="datetime1">
              <a:rPr lang="en-GB" smtClean="0"/>
              <a:t>31/08/2016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45B3-0B99-4B4E-9DFA-A88158C8BCC0}" type="datetime1">
              <a:rPr lang="en-GB" smtClean="0"/>
              <a:t>31/08/2016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5895-20A1-634F-88A6-760570BAEB5B}" type="datetime1">
              <a:rPr lang="en-GB" smtClean="0"/>
              <a:t>31/08/2016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AB1FA-4E7D-354D-A3FD-66EF61B77424}" type="datetime1">
              <a:rPr lang="en-GB" smtClean="0"/>
              <a:t>31/08/2016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F39D-37BC-7542-8EFC-73B32C7693E0}" type="datetime1">
              <a:rPr lang="en-GB" smtClean="0"/>
              <a:t>31/08/2016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0ED4-B962-1D43-8CDA-13EE82F3D51A}" type="datetime1">
              <a:rPr lang="en-GB" smtClean="0"/>
              <a:t>31/08/2016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7DF1-FB94-0F4A-8D4A-A494F1E887AB}" type="datetime1">
              <a:rPr lang="en-GB" smtClean="0"/>
              <a:t>31/08/2016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B220-76C3-684D-A35C-93FE707A442F}" type="datetime1">
              <a:rPr lang="en-GB" smtClean="0"/>
              <a:t>31/08/2016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E9E6C-8734-0F47-8F6C-06657EC7A749}" type="datetime1">
              <a:rPr lang="en-GB" smtClean="0"/>
              <a:t>31/08/2016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13ACE-9BF1-F840-96CC-7FADD9395B52}" type="datetime1">
              <a:rPr lang="en-GB" smtClean="0"/>
              <a:t>31/08/2016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0AA17-1445-3842-90DF-8CF1B04FC769}" type="datetime1">
              <a:rPr lang="en-GB" smtClean="0"/>
              <a:t>31/08/2016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220200" cy="1470025"/>
          </a:xfrm>
        </p:spPr>
        <p:txBody>
          <a:bodyPr>
            <a:normAutofit/>
          </a:bodyPr>
          <a:lstStyle/>
          <a:p>
            <a:r>
              <a:rPr lang="en-US" sz="3800" dirty="0"/>
              <a:t>EURECA Compilation: Automatic </a:t>
            </a:r>
            <a:r>
              <a:rPr lang="en-US" sz="3800" dirty="0" err="1"/>
              <a:t>Optimisation</a:t>
            </a:r>
            <a:r>
              <a:rPr lang="en-US" sz="3800" dirty="0"/>
              <a:t> of Cycle-Reconfigurable Circuits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0"/>
            <a:ext cx="9144000" cy="2743200"/>
          </a:xfrm>
        </p:spPr>
        <p:txBody>
          <a:bodyPr>
            <a:normAutofit fontScale="62500" lnSpcReduction="20000"/>
          </a:bodyPr>
          <a:lstStyle/>
          <a:p>
            <a:endParaRPr lang="en-GB" altLang="zh-CN" dirty="0">
              <a:solidFill>
                <a:schemeClr val="tx1"/>
              </a:solidFill>
            </a:endParaRPr>
          </a:p>
          <a:p>
            <a:r>
              <a:rPr lang="en-GB" altLang="zh-CN" sz="2800" dirty="0">
                <a:solidFill>
                  <a:schemeClr val="tx1"/>
                </a:solidFill>
              </a:rPr>
              <a:t>Xinyu Niu, Nicholas Ng, Nobuko Yoshida and Wayne </a:t>
            </a:r>
            <a:r>
              <a:rPr lang="en-GB" altLang="zh-CN" sz="2800" dirty="0" err="1">
                <a:solidFill>
                  <a:schemeClr val="tx1"/>
                </a:solidFill>
              </a:rPr>
              <a:t>Luk</a:t>
            </a:r>
            <a:r>
              <a:rPr lang="en-GB" altLang="zh-CN" sz="2800" dirty="0">
                <a:solidFill>
                  <a:schemeClr val="tx1"/>
                </a:solidFill>
              </a:rPr>
              <a:t> </a:t>
            </a:r>
          </a:p>
          <a:p>
            <a:r>
              <a:rPr lang="en-GB" altLang="zh-CN" sz="2800" dirty="0">
                <a:solidFill>
                  <a:schemeClr val="tx1"/>
                </a:solidFill>
              </a:rPr>
              <a:t>Dept. of Computing, School of Engineering, Imperial College London, UK</a:t>
            </a:r>
          </a:p>
          <a:p>
            <a:endParaRPr lang="en-GB" altLang="zh-CN" sz="2800" dirty="0">
              <a:solidFill>
                <a:schemeClr val="tx1"/>
              </a:solidFill>
            </a:endParaRPr>
          </a:p>
          <a:p>
            <a:r>
              <a:rPr lang="en-GB" altLang="zh-CN" sz="2800" dirty="0" err="1">
                <a:solidFill>
                  <a:schemeClr val="tx1"/>
                </a:solidFill>
              </a:rPr>
              <a:t>Tomofumi</a:t>
            </a:r>
            <a:r>
              <a:rPr lang="en-GB" altLang="zh-CN" sz="2800" dirty="0">
                <a:solidFill>
                  <a:schemeClr val="tx1"/>
                </a:solidFill>
              </a:rPr>
              <a:t> Yuki </a:t>
            </a:r>
            <a:br>
              <a:rPr lang="en-GB" altLang="zh-CN" sz="2800" dirty="0">
                <a:solidFill>
                  <a:schemeClr val="tx1"/>
                </a:solidFill>
              </a:rPr>
            </a:br>
            <a:r>
              <a:rPr lang="en-GB" altLang="zh-CN" sz="2800" dirty="0">
                <a:solidFill>
                  <a:schemeClr val="tx1"/>
                </a:solidFill>
              </a:rPr>
              <a:t>INRIA / LIP / ENS Lyon, France</a:t>
            </a:r>
          </a:p>
          <a:p>
            <a:r>
              <a:rPr lang="en-GB" altLang="zh-CN" sz="2800" dirty="0">
                <a:solidFill>
                  <a:schemeClr val="tx1"/>
                </a:solidFill>
              </a:rPr>
              <a:t> </a:t>
            </a:r>
          </a:p>
          <a:p>
            <a:r>
              <a:rPr lang="en-GB" altLang="zh-CN" sz="2800" dirty="0" err="1">
                <a:solidFill>
                  <a:schemeClr val="tx1"/>
                </a:solidFill>
              </a:rPr>
              <a:t>Shaojun</a:t>
            </a:r>
            <a:r>
              <a:rPr lang="en-GB" altLang="zh-CN" sz="2800" dirty="0">
                <a:solidFill>
                  <a:schemeClr val="tx1"/>
                </a:solidFill>
              </a:rPr>
              <a:t> Wang</a:t>
            </a:r>
          </a:p>
          <a:p>
            <a:r>
              <a:rPr lang="en-GB" altLang="zh-CN" sz="2800" dirty="0">
                <a:solidFill>
                  <a:schemeClr val="tx1"/>
                </a:solidFill>
              </a:rPr>
              <a:t>Harbin Institute of Technology, China</a:t>
            </a:r>
            <a:br>
              <a:rPr lang="en-GB" altLang="zh-CN" sz="2800" dirty="0">
                <a:solidFill>
                  <a:schemeClr val="tx1"/>
                </a:solidFill>
              </a:rPr>
            </a:br>
            <a:endParaRPr lang="en-GB" altLang="zh-CN" sz="2800" dirty="0">
              <a:solidFill>
                <a:schemeClr val="tx1"/>
              </a:solidFill>
            </a:endParaRPr>
          </a:p>
          <a:p>
            <a:endParaRPr lang="en-GB" altLang="zh-CN" sz="2800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281010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03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EURECA Overview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dirty="0"/>
              <a:t>conditional arithmetic operators</a:t>
            </a:r>
          </a:p>
          <a:p>
            <a:r>
              <a:rPr lang="en-GB" altLang="zh-CN" dirty="0">
                <a:solidFill>
                  <a:srgbClr val="FF0000"/>
                </a:solidFill>
              </a:rPr>
              <a:t>dynamic data </a:t>
            </a:r>
            <a:r>
              <a:rPr lang="en-US" altLang="zh-CN" dirty="0">
                <a:solidFill>
                  <a:srgbClr val="FF0000"/>
                </a:solidFill>
              </a:rPr>
              <a:t>access patterns </a:t>
            </a:r>
            <a:endParaRPr lang="zh-CN" alt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1000" y="3810000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(</a:t>
            </a:r>
            <a:r>
              <a:rPr lang="en-US" sz="2400" b="1" dirty="0" err="1"/>
              <a:t>i</a:t>
            </a:r>
            <a:r>
              <a:rPr lang="en-US" sz="2400" b="1" dirty="0"/>
              <a:t>=0; </a:t>
            </a:r>
            <a:r>
              <a:rPr lang="en-US" sz="2400" b="1" dirty="0" err="1"/>
              <a:t>i</a:t>
            </a:r>
            <a:r>
              <a:rPr lang="en-US" sz="2400" b="1" dirty="0"/>
              <a:t>&lt;n; </a:t>
            </a:r>
            <a:r>
              <a:rPr lang="en-US" sz="2400" b="1" dirty="0" err="1"/>
              <a:t>i</a:t>
            </a:r>
            <a:r>
              <a:rPr lang="en-US" sz="2400" b="1" dirty="0"/>
              <a:t>+=N)</a:t>
            </a:r>
          </a:p>
          <a:p>
            <a:r>
              <a:rPr lang="en-US" sz="2400" b="1" dirty="0"/>
              <a:t>   #parallel unroll N</a:t>
            </a:r>
          </a:p>
          <a:p>
            <a:r>
              <a:rPr lang="en-US" sz="2400" b="1" dirty="0"/>
              <a:t>   for(j=0; j&lt;N; j++){</a:t>
            </a:r>
          </a:p>
          <a:p>
            <a:r>
              <a:rPr lang="zh-CN" altLang="en-US" sz="2400" b="1" dirty="0"/>
              <a:t>   </a:t>
            </a:r>
            <a:r>
              <a:rPr lang="zh-CN" altLang="zh-CN" sz="2400" b="1" dirty="0"/>
              <a:t> </a:t>
            </a:r>
            <a:r>
              <a:rPr lang="en-US" altLang="zh-CN" sz="2400" b="1" dirty="0"/>
              <a:t>k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=</a:t>
            </a:r>
            <a:r>
              <a:rPr lang="zh-CN" altLang="en-US" sz="2400" b="1" dirty="0"/>
              <a:t> </a:t>
            </a:r>
            <a:r>
              <a:rPr lang="en-US" altLang="zh-CN" sz="2400" b="1" dirty="0" err="1"/>
              <a:t>i</a:t>
            </a:r>
            <a:r>
              <a:rPr lang="zh-CN" altLang="en-US" sz="2400" b="1" dirty="0"/>
              <a:t>*</a:t>
            </a:r>
            <a:r>
              <a:rPr lang="en-US" altLang="zh-CN" sz="2400" b="1" dirty="0"/>
              <a:t>N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+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j;</a:t>
            </a:r>
          </a:p>
          <a:p>
            <a:r>
              <a:rPr lang="zh-CN" altLang="zh-CN" sz="2400" b="1" dirty="0"/>
              <a:t> </a:t>
            </a:r>
            <a:r>
              <a:rPr lang="zh-CN" altLang="en-US" sz="2400" b="1" dirty="0"/>
              <a:t>   </a:t>
            </a:r>
            <a:r>
              <a:rPr lang="en-US" altLang="zh-CN" sz="2400" b="1" dirty="0"/>
              <a:t>d[k]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=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a[</a:t>
            </a:r>
            <a:r>
              <a:rPr lang="en-US" altLang="zh-CN" sz="2400" b="1" dirty="0">
                <a:solidFill>
                  <a:srgbClr val="FF0000"/>
                </a:solidFill>
              </a:rPr>
              <a:t>k+1</a:t>
            </a:r>
            <a:r>
              <a:rPr lang="en-US" altLang="zh-CN" sz="2400" b="1" dirty="0"/>
              <a:t>]</a:t>
            </a:r>
            <a:r>
              <a:rPr lang="zh-CN" altLang="en-US" sz="2400" b="1" dirty="0"/>
              <a:t> * </a:t>
            </a:r>
            <a:r>
              <a:rPr lang="en-US" altLang="zh-CN" sz="2400" b="1" dirty="0"/>
              <a:t>c[k];</a:t>
            </a:r>
          </a:p>
          <a:p>
            <a:r>
              <a:rPr lang="en-US" altLang="zh-CN" sz="2400" b="1" dirty="0"/>
              <a:t>}</a:t>
            </a:r>
          </a:p>
          <a:p>
            <a:r>
              <a:rPr lang="en-US" sz="2400" b="1" dirty="0"/>
              <a:t>    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3733800"/>
            <a:ext cx="441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for (</a:t>
            </a:r>
            <a:r>
              <a:rPr lang="en-US" sz="2400" b="1" dirty="0" err="1"/>
              <a:t>i</a:t>
            </a:r>
            <a:r>
              <a:rPr lang="en-US" sz="2400" b="1" dirty="0"/>
              <a:t>=0; </a:t>
            </a:r>
            <a:r>
              <a:rPr lang="en-US" sz="2400" b="1" dirty="0" err="1"/>
              <a:t>i</a:t>
            </a:r>
            <a:r>
              <a:rPr lang="en-US" sz="2400" b="1" dirty="0"/>
              <a:t>&lt;n; </a:t>
            </a:r>
            <a:r>
              <a:rPr lang="en-US" sz="2400" b="1" dirty="0" err="1"/>
              <a:t>i</a:t>
            </a:r>
            <a:r>
              <a:rPr lang="en-US" sz="2400" b="1" dirty="0"/>
              <a:t>+=N)</a:t>
            </a:r>
          </a:p>
          <a:p>
            <a:r>
              <a:rPr lang="en-US" sz="2400" b="1" dirty="0"/>
              <a:t>   #parallel unroll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N</a:t>
            </a:r>
            <a:endParaRPr lang="en-US" sz="2400" b="1" dirty="0"/>
          </a:p>
          <a:p>
            <a:r>
              <a:rPr lang="en-US" sz="2400" b="1" dirty="0"/>
              <a:t>   for(j=0; j&lt;N; j++){</a:t>
            </a:r>
          </a:p>
          <a:p>
            <a:r>
              <a:rPr lang="zh-CN" altLang="en-US" sz="2400" b="1" dirty="0"/>
              <a:t>   </a:t>
            </a:r>
            <a:r>
              <a:rPr lang="zh-CN" altLang="zh-CN" sz="2400" b="1" dirty="0"/>
              <a:t> </a:t>
            </a:r>
            <a:r>
              <a:rPr lang="en-US" altLang="zh-CN" sz="2400" b="1" dirty="0"/>
              <a:t>k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=</a:t>
            </a:r>
            <a:r>
              <a:rPr lang="zh-CN" altLang="en-US" sz="2400" b="1" dirty="0"/>
              <a:t> </a:t>
            </a:r>
            <a:r>
              <a:rPr lang="en-US" altLang="zh-CN" sz="2400" b="1" dirty="0" err="1"/>
              <a:t>i</a:t>
            </a:r>
            <a:r>
              <a:rPr lang="zh-CN" altLang="en-US" sz="2400" b="1" dirty="0"/>
              <a:t>*</a:t>
            </a:r>
            <a:r>
              <a:rPr lang="en-US" altLang="zh-CN" sz="2400" b="1" dirty="0"/>
              <a:t>N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+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j;</a:t>
            </a:r>
          </a:p>
          <a:p>
            <a:r>
              <a:rPr lang="zh-CN" altLang="zh-CN" sz="2400" b="1" dirty="0"/>
              <a:t> </a:t>
            </a:r>
            <a:r>
              <a:rPr lang="zh-CN" altLang="en-US" sz="2400" b="1" dirty="0"/>
              <a:t>   </a:t>
            </a:r>
            <a:r>
              <a:rPr lang="en-US" altLang="zh-CN" sz="2400" b="1" dirty="0"/>
              <a:t>d[k]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=</a:t>
            </a:r>
            <a:r>
              <a:rPr lang="zh-CN" altLang="en-US" sz="2400" b="1" dirty="0"/>
              <a:t> </a:t>
            </a:r>
            <a:r>
              <a:rPr lang="en-US" altLang="zh-CN" sz="2400" b="1" dirty="0"/>
              <a:t>a[</a:t>
            </a:r>
            <a:r>
              <a:rPr lang="en-US" altLang="zh-CN" sz="2400" b="1" dirty="0">
                <a:solidFill>
                  <a:srgbClr val="FF0000"/>
                </a:solidFill>
              </a:rPr>
              <a:t>b[k+1]</a:t>
            </a:r>
            <a:r>
              <a:rPr lang="en-US" altLang="zh-CN" sz="2400" b="1" dirty="0"/>
              <a:t>]</a:t>
            </a:r>
            <a:r>
              <a:rPr lang="zh-CN" altLang="en-US" sz="2400" b="1" dirty="0"/>
              <a:t> * </a:t>
            </a:r>
            <a:r>
              <a:rPr lang="en-US" altLang="zh-CN" sz="2400" b="1" dirty="0"/>
              <a:t>c[k];</a:t>
            </a:r>
          </a:p>
          <a:p>
            <a:r>
              <a:rPr lang="en-US" altLang="zh-CN" sz="2400" b="1" dirty="0"/>
              <a:t>}</a:t>
            </a:r>
            <a:endParaRPr lang="en-US" sz="2400" b="1" dirty="0"/>
          </a:p>
          <a:p>
            <a:r>
              <a:rPr lang="en-US" sz="2400" b="1" dirty="0"/>
              <a:t>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z="1800" b="1" smtClean="0"/>
              <a:pPr/>
              <a:t>2</a:t>
            </a:fld>
            <a:endParaRPr 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6019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static</a:t>
            </a:r>
            <a:r>
              <a:rPr lang="en-US" altLang="zh-CN" sz="2400" dirty="0">
                <a:solidFill>
                  <a:schemeClr val="tx2"/>
                </a:solidFill>
              </a:rPr>
              <a:t>:</a:t>
            </a:r>
            <a:r>
              <a:rPr lang="zh-CN" altLang="en-US" sz="2400" dirty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easy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00600" y="6019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dynamic</a:t>
            </a:r>
            <a:r>
              <a:rPr lang="en-US" altLang="zh-CN" sz="2400" dirty="0">
                <a:solidFill>
                  <a:schemeClr val="tx2"/>
                </a:solidFill>
              </a:rPr>
              <a:t>:</a:t>
            </a:r>
            <a:r>
              <a:rPr lang="zh-CN" altLang="en-US" sz="2400" dirty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hard</a:t>
            </a:r>
          </a:p>
        </p:txBody>
      </p:sp>
    </p:spTree>
    <p:extLst>
      <p:ext uri="{BB962C8B-B14F-4D97-AF65-F5344CB8AC3E}">
        <p14:creationId xmlns:p14="http://schemas.microsoft.com/office/powerpoint/2010/main" val="76798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EURECA Overview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493837"/>
            <a:ext cx="5257800" cy="4525963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adopt cycle-by-cycle runtime reconfiguration to support              dynamic data access </a:t>
            </a:r>
            <a:endParaRPr lang="en-GB" sz="2400" dirty="0"/>
          </a:p>
          <a:p>
            <a:r>
              <a:rPr lang="en-US" sz="2400" dirty="0"/>
              <a:t>At each clock cycle:</a:t>
            </a:r>
          </a:p>
          <a:p>
            <a:pPr lvl="1"/>
            <a:r>
              <a:rPr lang="en-US" sz="2000" dirty="0"/>
              <a:t>Configuration Generator takes         dynamic pointers to calculate             runtime configuration</a:t>
            </a:r>
          </a:p>
          <a:p>
            <a:pPr lvl="1"/>
            <a:r>
              <a:rPr lang="en-US" sz="2000" dirty="0"/>
              <a:t>Update circuit configuration in                    the EURCA module</a:t>
            </a:r>
          </a:p>
          <a:p>
            <a:pPr lvl="1"/>
            <a:r>
              <a:rPr lang="en-US" sz="2000" dirty="0"/>
              <a:t>Process accessed data through                update connections </a:t>
            </a:r>
          </a:p>
          <a:p>
            <a:pPr lvl="1"/>
            <a:endParaRPr lang="en-US" sz="2000" dirty="0"/>
          </a:p>
          <a:p>
            <a:pPr lvl="1"/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05600" y="52578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tx2"/>
                </a:solidFill>
              </a:rPr>
              <a:t>N=32, 32-bit data: </a:t>
            </a:r>
            <a:r>
              <a:rPr lang="zh-CN" altLang="zh-CN" sz="2400" dirty="0">
                <a:solidFill>
                  <a:schemeClr val="tx2"/>
                </a:solidFill>
              </a:rPr>
              <a:t>3</a:t>
            </a:r>
            <a:r>
              <a:rPr lang="en-US" altLang="zh-CN" sz="2400" dirty="0">
                <a:solidFill>
                  <a:schemeClr val="tx2"/>
                </a:solidFill>
              </a:rPr>
              <a:t>2</a:t>
            </a:r>
            <a:r>
              <a:rPr lang="zh-CN" altLang="en-US" sz="2400" dirty="0">
                <a:solidFill>
                  <a:schemeClr val="tx2"/>
                </a:solidFill>
              </a:rPr>
              <a:t> </a:t>
            </a:r>
            <a:r>
              <a:rPr lang="en-US" altLang="zh-CN" sz="2400" dirty="0">
                <a:solidFill>
                  <a:schemeClr val="tx2"/>
                </a:solidFill>
              </a:rPr>
              <a:t>output</a:t>
            </a:r>
            <a:r>
              <a:rPr lang="zh-CN" altLang="en-US" sz="2400" dirty="0">
                <a:solidFill>
                  <a:schemeClr val="tx2"/>
                </a:solidFill>
              </a:rPr>
              <a:t> </a:t>
            </a:r>
            <a:r>
              <a:rPr lang="en-US" altLang="zh-CN" sz="2400" dirty="0">
                <a:solidFill>
                  <a:schemeClr val="tx2"/>
                </a:solidFill>
              </a:rPr>
              <a:t>ports,</a:t>
            </a:r>
            <a:r>
              <a:rPr lang="zh-CN" altLang="en-US" sz="2400" dirty="0">
                <a:solidFill>
                  <a:schemeClr val="tx2"/>
                </a:solidFill>
              </a:rPr>
              <a:t> </a:t>
            </a:r>
            <a:r>
              <a:rPr lang="en-US" altLang="zh-CN" sz="2400" dirty="0">
                <a:solidFill>
                  <a:schemeClr val="tx2"/>
                </a:solidFill>
              </a:rPr>
              <a:t>each</a:t>
            </a:r>
            <a:r>
              <a:rPr lang="zh-CN" altLang="en-US" sz="2400" dirty="0">
                <a:solidFill>
                  <a:schemeClr val="tx2"/>
                </a:solidFill>
              </a:rPr>
              <a:t> </a:t>
            </a:r>
            <a:r>
              <a:rPr lang="en-US" altLang="zh-CN" sz="2400" dirty="0">
                <a:solidFill>
                  <a:schemeClr val="tx2"/>
                </a:solidFill>
              </a:rPr>
              <a:t>32-bit</a:t>
            </a:r>
            <a:r>
              <a:rPr lang="zh-CN" altLang="en-US" sz="2400" dirty="0">
                <a:solidFill>
                  <a:schemeClr val="tx2"/>
                </a:solidFill>
              </a:rPr>
              <a:t> </a:t>
            </a:r>
            <a:r>
              <a:rPr lang="en-US" altLang="zh-CN" sz="2400" dirty="0">
                <a:solidFill>
                  <a:schemeClr val="tx2"/>
                </a:solidFill>
              </a:rPr>
              <a:t>wide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6776" y="1169620"/>
            <a:ext cx="4497224" cy="37833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5245443"/>
            <a:ext cx="3048000" cy="1841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32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EURECA Compiler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1676400"/>
            <a:ext cx="3352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Detection of dynamic data access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3276600"/>
            <a:ext cx="3352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Communication protocols for </a:t>
            </a:r>
            <a:r>
              <a:rPr lang="en-US"/>
              <a:t>conflict-free access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43200" y="4894729"/>
            <a:ext cx="3352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Circuit model </a:t>
            </a:r>
            <a:r>
              <a:rPr lang="en-US" dirty="0" err="1"/>
              <a:t>optimisation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2"/>
            <a:endCxn id="7" idx="0"/>
          </p:cNvCxnSpPr>
          <p:nvPr/>
        </p:nvCxnSpPr>
        <p:spPr>
          <a:xfrm>
            <a:off x="4419600" y="2514600"/>
            <a:ext cx="0" cy="762000"/>
          </a:xfrm>
          <a:prstGeom prst="straightConnector1">
            <a:avLst/>
          </a:prstGeom>
          <a:ln w="539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19600" y="4114800"/>
            <a:ext cx="0" cy="762000"/>
          </a:xfrm>
          <a:prstGeom prst="straightConnector1">
            <a:avLst/>
          </a:prstGeom>
          <a:ln w="53975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1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CN" dirty="0"/>
              <a:t>EURECA Compiler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1493837"/>
            <a:ext cx="4800600" cy="4525963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Access conflicts happen when more than 1 data-paths try to connect to the same ports</a:t>
            </a:r>
          </a:p>
          <a:p>
            <a:endParaRPr lang="en-GB" sz="2400" dirty="0"/>
          </a:p>
          <a:p>
            <a:r>
              <a:rPr lang="en-US" sz="2400" dirty="0"/>
              <a:t>Protocols based on </a:t>
            </a:r>
            <a:r>
              <a:rPr lang="en-US" sz="2400" i="1" dirty="0"/>
              <a:t>session types </a:t>
            </a:r>
            <a:r>
              <a:rPr lang="en-US" sz="2400" dirty="0"/>
              <a:t>ensure no conflicts happen during runtime reconfiguration  </a:t>
            </a:r>
          </a:p>
          <a:p>
            <a:pPr lvl="1"/>
            <a:r>
              <a:rPr lang="en-US" sz="2000" dirty="0"/>
              <a:t>Scheduler automatically generated based on protocols </a:t>
            </a:r>
          </a:p>
          <a:p>
            <a:pPr lvl="1"/>
            <a:r>
              <a:rPr lang="en-US" sz="2000" dirty="0"/>
              <a:t>Protocols define access priorities for each port from each data-path </a:t>
            </a:r>
          </a:p>
          <a:p>
            <a:pPr lvl="1"/>
            <a:endParaRPr lang="en-US" sz="2000" dirty="0"/>
          </a:p>
          <a:p>
            <a:pPr lvl="1"/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393416"/>
            <a:ext cx="4572000" cy="29499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473" y="5296347"/>
            <a:ext cx="4742633" cy="144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68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zh-CN" dirty="0"/>
              <a:t>Results </a:t>
            </a:r>
            <a:endParaRPr lang="zh-CN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341437"/>
            <a:ext cx="9220200" cy="5287963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/>
              <a:t>Compiler infrastructure to support EURECA-based applications</a:t>
            </a:r>
          </a:p>
          <a:p>
            <a:pPr marL="0" indent="0">
              <a:buNone/>
            </a:pPr>
            <a:endParaRPr lang="en-US" altLang="zh-CN" sz="2400" dirty="0"/>
          </a:p>
          <a:p>
            <a:r>
              <a:rPr lang="en-US" altLang="zh-CN" sz="2400" dirty="0"/>
              <a:t>Three benchmark applications tested:</a:t>
            </a:r>
          </a:p>
          <a:p>
            <a:pPr marL="0" indent="0">
              <a:buNone/>
            </a:pPr>
            <a:r>
              <a:rPr lang="en-US" sz="2400" dirty="0"/>
              <a:t>      - large-scale sorting</a:t>
            </a:r>
          </a:p>
          <a:p>
            <a:pPr marL="0" indent="0">
              <a:buNone/>
            </a:pPr>
            <a:r>
              <a:rPr lang="en-US" sz="2400" dirty="0"/>
              <a:t>      - </a:t>
            </a:r>
            <a:r>
              <a:rPr lang="en-US" sz="2400" dirty="0" err="1"/>
              <a:t>Memcached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- Sparse Matrix Vector Multiplication (</a:t>
            </a:r>
            <a:r>
              <a:rPr lang="en-US" sz="2400" dirty="0" err="1"/>
              <a:t>SpMV</a:t>
            </a:r>
            <a:r>
              <a:rPr lang="en-US" sz="2400" dirty="0"/>
              <a:t>) </a:t>
            </a:r>
            <a:endParaRPr lang="en-US" altLang="zh-CN" sz="2400" dirty="0"/>
          </a:p>
          <a:p>
            <a:endParaRPr lang="en-US" sz="2400" dirty="0"/>
          </a:p>
          <a:p>
            <a:r>
              <a:rPr lang="en-US" sz="2400" dirty="0"/>
              <a:t>40% improvement over manually </a:t>
            </a:r>
            <a:r>
              <a:rPr lang="en-US" sz="2400" dirty="0" err="1"/>
              <a:t>optimised</a:t>
            </a:r>
            <a:r>
              <a:rPr lang="en-US" sz="2400" dirty="0"/>
              <a:t> EURECA designs,            mainly due to configuration scheduling </a:t>
            </a:r>
          </a:p>
          <a:p>
            <a:endParaRPr lang="en-US" sz="2400" dirty="0"/>
          </a:p>
          <a:p>
            <a:r>
              <a:rPr lang="en-US" sz="2400" dirty="0"/>
              <a:t>Full-stack compiler under development</a:t>
            </a:r>
          </a:p>
          <a:p>
            <a:pPr marL="0" indent="0">
              <a:buNone/>
            </a:pPr>
            <a:r>
              <a:rPr lang="en-US" sz="2400" dirty="0"/>
              <a:t>      - Polyhedral frontend to </a:t>
            </a:r>
            <a:r>
              <a:rPr lang="en-US" sz="2400" dirty="0" err="1"/>
              <a:t>analyse</a:t>
            </a:r>
            <a:r>
              <a:rPr lang="en-US" sz="2400" dirty="0"/>
              <a:t> access parallelism </a:t>
            </a:r>
          </a:p>
          <a:p>
            <a:pPr marL="0" indent="0">
              <a:buNone/>
            </a:pPr>
            <a:r>
              <a:rPr lang="en-US" sz="2400" dirty="0"/>
              <a:t>      - Protocols to evaluate different priority strategies </a:t>
            </a:r>
          </a:p>
          <a:p>
            <a:endParaRPr lang="en-GB" sz="2400" dirty="0"/>
          </a:p>
          <a:p>
            <a:pPr lvl="1"/>
            <a:endParaRPr lang="en-US" sz="2000" dirty="0"/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86580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99580</TotalTime>
  <Words>314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Office Theme</vt:lpstr>
      <vt:lpstr>Equation</vt:lpstr>
      <vt:lpstr>EURECA Compilation: Automatic Optimisation of Cycle-Reconfigurable Circuits </vt:lpstr>
      <vt:lpstr>EURECA Overview</vt:lpstr>
      <vt:lpstr>EURECA Overview</vt:lpstr>
      <vt:lpstr>EURECA Compiler</vt:lpstr>
      <vt:lpstr>EURECA Compiler</vt:lpstr>
      <vt:lpstr>Results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EURECA: Dynamic Data Access with On-Chip Configuration Generation</dc:title>
  <dc:creator>Xinyu</dc:creator>
  <cp:lastModifiedBy>wl</cp:lastModifiedBy>
  <cp:revision>148</cp:revision>
  <dcterms:created xsi:type="dcterms:W3CDTF">2006-08-16T00:00:00Z</dcterms:created>
  <dcterms:modified xsi:type="dcterms:W3CDTF">2016-08-31T12:06:59Z</dcterms:modified>
</cp:coreProperties>
</file>